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59" r:id="rId9"/>
    <p:sldId id="260" r:id="rId10"/>
    <p:sldId id="263" r:id="rId11"/>
    <p:sldId id="275" r:id="rId12"/>
    <p:sldId id="276" r:id="rId13"/>
    <p:sldId id="264" r:id="rId14"/>
    <p:sldId id="265" r:id="rId15"/>
    <p:sldId id="266" r:id="rId16"/>
    <p:sldId id="277" r:id="rId17"/>
    <p:sldId id="267" r:id="rId18"/>
    <p:sldId id="268" r:id="rId19"/>
    <p:sldId id="269" r:id="rId20"/>
    <p:sldId id="270" r:id="rId21"/>
  </p:sldIdLst>
  <p:sldSz cx="9906000" cy="6858000" type="A4"/>
  <p:notesSz cx="6858000" cy="9144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029" autoAdjust="0"/>
    <p:restoredTop sz="94676" autoAdjust="0"/>
  </p:normalViewPr>
  <p:slideViewPr>
    <p:cSldViewPr>
      <p:cViewPr>
        <p:scale>
          <a:sx n="60" d="100"/>
          <a:sy n="60" d="100"/>
        </p:scale>
        <p:origin x="-1218" y="-4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63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906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14319" y="0"/>
            <a:ext cx="3291681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64819" y="3337560"/>
            <a:ext cx="7020052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69138" y="1544812"/>
            <a:ext cx="7020052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906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614319" y="0"/>
            <a:ext cx="3291681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583838"/>
            <a:ext cx="718185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2485800"/>
            <a:ext cx="718185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39624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1"/>
            <a:ext cx="39624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86400"/>
            <a:ext cx="437687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5486400"/>
            <a:ext cx="437859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516912"/>
            <a:ext cx="437687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516912"/>
            <a:ext cx="437859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320"/>
            <a:ext cx="8093202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85528"/>
            <a:ext cx="34671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214424"/>
            <a:ext cx="29718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767715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6152" y="6422065"/>
            <a:ext cx="825500" cy="365125"/>
          </a:xfrm>
        </p:spPr>
        <p:txBody>
          <a:bodyPr/>
          <a:lstStyle/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793" y="1705709"/>
            <a:ext cx="3308357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54430" y="1019907"/>
            <a:ext cx="44577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19795" y="2998765"/>
            <a:ext cx="3308355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422065"/>
            <a:ext cx="2311400" cy="365125"/>
          </a:xfrm>
        </p:spPr>
        <p:txBody>
          <a:bodyPr/>
          <a:lstStyle/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906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19812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0899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422065"/>
            <a:ext cx="23114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1E1211-5F47-409A-8629-A3FA26C5F5E0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384550" y="6422065"/>
            <a:ext cx="31369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32850" y="6422065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E88DADF-20BB-4054-AA2E-6A89040A7F5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python-end-to-end-data/978178839469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two-approaches-of-content-based-recommendation-system-fc797460c18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4572000"/>
            <a:ext cx="2448052" cy="99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Kushal Bhattarai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17031137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4400" y="1752600"/>
            <a:ext cx="527580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 smtClean="0">
                <a:solidFill>
                  <a:prstClr val="white"/>
                </a:solidFill>
                <a:latin typeface="Bradley Hand ITC" pitchFamily="66" charset="0"/>
                <a:ea typeface="+mj-ea"/>
                <a:cs typeface="+mj-cs"/>
              </a:rPr>
              <a:t>Movie</a:t>
            </a:r>
          </a:p>
          <a:p>
            <a:r>
              <a:rPr lang="en-GB" sz="5400" b="1" dirty="0" smtClean="0">
                <a:solidFill>
                  <a:prstClr val="white"/>
                </a:solidFill>
                <a:latin typeface="Bradley Hand ITC" pitchFamily="66" charset="0"/>
                <a:ea typeface="+mj-ea"/>
                <a:cs typeface="+mj-cs"/>
              </a:rPr>
              <a:t>Recommendation</a:t>
            </a:r>
          </a:p>
          <a:p>
            <a:r>
              <a:rPr lang="en-GB" sz="5400" b="1" dirty="0" smtClean="0">
                <a:solidFill>
                  <a:prstClr val="white"/>
                </a:solidFill>
                <a:latin typeface="Bradley Hand ITC" pitchFamily="66" charset="0"/>
                <a:ea typeface="+mj-ea"/>
                <a:cs typeface="+mj-cs"/>
              </a:rPr>
              <a:t>System</a:t>
            </a:r>
            <a:endParaRPr lang="en-GB" sz="2800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1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5257800" cy="64141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of developed application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4572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6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5257800" cy="64141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of developed application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4572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4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code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7" y="2191544"/>
            <a:ext cx="49244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83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Solution of developed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88773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Using panda and numpy libraries with sklearn libraries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Importing TfidVectorizer and cosine_similarity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Reading the data set using panda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Analysing the data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Preparing the data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920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/>
              <a:t>Solution of developed application cont.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8773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Finding cosine similarity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Finding similar items 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Defining the recommend function with condition using id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Defining the recommendation function with condition using </a:t>
            </a:r>
            <a:r>
              <a:rPr lang="en-GB" sz="2800" dirty="0" smtClean="0"/>
              <a:t>name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 smtClean="0"/>
              <a:t>Calling the recommendation function for random movie using numpy.random using the id of the </a:t>
            </a:r>
            <a:r>
              <a:rPr lang="en-GB" sz="2800" dirty="0" smtClean="0"/>
              <a:t>movie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Displaying upto 5 movies meeting the condition 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Calling </a:t>
            </a:r>
            <a:r>
              <a:rPr lang="en-GB" sz="2800" dirty="0" smtClean="0"/>
              <a:t>the recommendation function using movie name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Displaying upto 5 movies meeting the condition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72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Results Achieved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30"/>
          <a:stretch/>
        </p:blipFill>
        <p:spPr bwMode="auto">
          <a:xfrm>
            <a:off x="533400" y="2723899"/>
            <a:ext cx="3962400" cy="1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02"/>
          <a:stretch/>
        </p:blipFill>
        <p:spPr bwMode="auto">
          <a:xfrm>
            <a:off x="4572000" y="4468143"/>
            <a:ext cx="3962400" cy="127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533400" y="4525962"/>
            <a:ext cx="3962400" cy="115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572000" y="2697162"/>
            <a:ext cx="3962400" cy="1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1371600"/>
            <a:ext cx="9105900" cy="9144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Recommendation according to Movie id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465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91059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Recommendation according to Movie Name</a:t>
            </a:r>
            <a:endParaRPr lang="en-GB" sz="36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37" r="61737"/>
          <a:stretch/>
        </p:blipFill>
        <p:spPr bwMode="auto">
          <a:xfrm>
            <a:off x="533400" y="2667000"/>
            <a:ext cx="4191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3144044"/>
            <a:ext cx="32956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07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How it solves real world problems?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8051800" cy="4525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The system </a:t>
            </a:r>
            <a:r>
              <a:rPr lang="en-GB" dirty="0"/>
              <a:t>can be used </a:t>
            </a:r>
            <a:r>
              <a:rPr lang="en-GB" dirty="0" smtClean="0"/>
              <a:t>in E-commerce </a:t>
            </a:r>
            <a:r>
              <a:rPr lang="en-GB" dirty="0"/>
              <a:t>sites </a:t>
            </a:r>
            <a:r>
              <a:rPr lang="en-GB" dirty="0" smtClean="0"/>
              <a:t>to recommend products during the opening days as data are not present and based on certain features of the product.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Using feature – feature similarity the products can be recommended. 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It solves the cold start problem of other recommendation system</a:t>
            </a:r>
          </a:p>
          <a:p>
            <a:pPr algn="just">
              <a:lnSpc>
                <a:spcPct val="150000"/>
              </a:lnSpc>
            </a:pPr>
            <a:endParaRPr lang="en-GB" dirty="0" smtClean="0"/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9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7048500" cy="32765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Import packages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Import and StoreSampledata.csv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Preparing and correct data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Finding similarities of items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Finding recommendation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Displaying recommendations</a:t>
            </a:r>
            <a:endParaRPr lang="en-US" dirty="0"/>
          </a:p>
          <a:p>
            <a:pPr marL="36576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45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40000"/>
                <a:satMod val="150000"/>
              </a:schemeClr>
            </a:gs>
            <a:gs pos="9000">
              <a:schemeClr val="bg1">
                <a:shade val="60000"/>
                <a:satMod val="150000"/>
              </a:schemeClr>
            </a:gs>
            <a:gs pos="100000">
              <a:schemeClr val="bg1">
                <a:tint val="83000"/>
                <a:satMod val="200000"/>
              </a:schemeClr>
            </a:gs>
          </a:gsLst>
          <a:lin ang="1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7921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Flowchart</a:t>
            </a:r>
            <a:endParaRPr lang="en-GB" dirty="0"/>
          </a:p>
        </p:txBody>
      </p:sp>
      <p:grpSp>
        <p:nvGrpSpPr>
          <p:cNvPr id="73" name="Canvas 1"/>
          <p:cNvGrpSpPr/>
          <p:nvPr/>
        </p:nvGrpSpPr>
        <p:grpSpPr>
          <a:xfrm>
            <a:off x="2771775" y="1015828"/>
            <a:ext cx="3048000" cy="4998970"/>
            <a:chOff x="1133475" y="161925"/>
            <a:chExt cx="3048000" cy="6905285"/>
          </a:xfrm>
        </p:grpSpPr>
        <p:sp>
          <p:nvSpPr>
            <p:cNvPr id="75" name="Oval 74"/>
            <p:cNvSpPr/>
            <p:nvPr/>
          </p:nvSpPr>
          <p:spPr>
            <a:xfrm>
              <a:off x="2190750" y="161925"/>
              <a:ext cx="914400" cy="381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Calibri"/>
                  <a:cs typeface="Times New Roman"/>
                </a:rPr>
                <a:t>Start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00225" y="1254370"/>
              <a:ext cx="1704975" cy="32385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Calibri"/>
                  <a:cs typeface="Times New Roman"/>
                </a:rPr>
                <a:t>Retrieve movie data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33475" y="1813414"/>
              <a:ext cx="3048000" cy="46342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Calibri"/>
                  <a:cs typeface="+mn-cs"/>
                </a:rPr>
                <a:t>Remove stop words and words stemming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65875" y="2595171"/>
              <a:ext cx="2330209" cy="49262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rPr>
                <a:t>Extract and form keywords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51625" y="3386020"/>
              <a:ext cx="1819275" cy="31627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rPr>
                <a:t>Calculate similarity index</a:t>
              </a:r>
            </a:p>
          </p:txBody>
        </p:sp>
        <p:sp>
          <p:nvSpPr>
            <p:cNvPr id="80" name="Diamond 79"/>
            <p:cNvSpPr/>
            <p:nvPr/>
          </p:nvSpPr>
          <p:spPr>
            <a:xfrm>
              <a:off x="1847850" y="4073771"/>
              <a:ext cx="1647825" cy="1114424"/>
            </a:xfrm>
            <a:prstGeom prst="diamond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Calibri"/>
                  <a:cs typeface="Times New Roman"/>
                </a:rPr>
                <a:t>Compare similarity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18275" y="5425345"/>
              <a:ext cx="2096475" cy="34387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rPr>
                <a:t>Recommend similar movies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2219325" y="6629060"/>
              <a:ext cx="914400" cy="4381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rPr>
                <a:t>End</a:t>
              </a:r>
            </a:p>
          </p:txBody>
        </p:sp>
        <p:cxnSp>
          <p:nvCxnSpPr>
            <p:cNvPr id="83" name="Straight Arrow Connector 82"/>
            <p:cNvCxnSpPr>
              <a:endCxn id="76" idx="0"/>
            </p:cNvCxnSpPr>
            <p:nvPr/>
          </p:nvCxnSpPr>
          <p:spPr>
            <a:xfrm>
              <a:off x="2647950" y="1057910"/>
              <a:ext cx="4763" cy="196460"/>
            </a:xfrm>
            <a:prstGeom prst="straightConnector1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4" name="Straight Arrow Connector 83"/>
            <p:cNvCxnSpPr>
              <a:stCxn id="76" idx="2"/>
              <a:endCxn id="77" idx="0"/>
            </p:cNvCxnSpPr>
            <p:nvPr/>
          </p:nvCxnSpPr>
          <p:spPr>
            <a:xfrm>
              <a:off x="2652713" y="1578220"/>
              <a:ext cx="4762" cy="235194"/>
            </a:xfrm>
            <a:prstGeom prst="straightConnector1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5" name="Straight Arrow Connector 84"/>
            <p:cNvCxnSpPr>
              <a:stCxn id="77" idx="2"/>
              <a:endCxn id="78" idx="0"/>
            </p:cNvCxnSpPr>
            <p:nvPr/>
          </p:nvCxnSpPr>
          <p:spPr>
            <a:xfrm flipH="1">
              <a:off x="2630980" y="2276843"/>
              <a:ext cx="26495" cy="318328"/>
            </a:xfrm>
            <a:prstGeom prst="straightConnector1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6" name="Straight Arrow Connector 85"/>
            <p:cNvCxnSpPr>
              <a:stCxn id="78" idx="2"/>
              <a:endCxn id="79" idx="0"/>
            </p:cNvCxnSpPr>
            <p:nvPr/>
          </p:nvCxnSpPr>
          <p:spPr>
            <a:xfrm>
              <a:off x="2630980" y="3087796"/>
              <a:ext cx="30283" cy="298224"/>
            </a:xfrm>
            <a:prstGeom prst="straightConnector1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7" name="Straight Arrow Connector 86"/>
            <p:cNvCxnSpPr>
              <a:stCxn id="79" idx="2"/>
              <a:endCxn id="80" idx="0"/>
            </p:cNvCxnSpPr>
            <p:nvPr/>
          </p:nvCxnSpPr>
          <p:spPr>
            <a:xfrm>
              <a:off x="2661263" y="3702295"/>
              <a:ext cx="10500" cy="371476"/>
            </a:xfrm>
            <a:prstGeom prst="straightConnector1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8" name="Straight Arrow Connector 87"/>
            <p:cNvCxnSpPr>
              <a:stCxn id="80" idx="2"/>
              <a:endCxn id="81" idx="0"/>
            </p:cNvCxnSpPr>
            <p:nvPr/>
          </p:nvCxnSpPr>
          <p:spPr>
            <a:xfrm flipH="1">
              <a:off x="2666513" y="5188195"/>
              <a:ext cx="5250" cy="237150"/>
            </a:xfrm>
            <a:prstGeom prst="straightConnector1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9" name="Straight Arrow Connector 88"/>
            <p:cNvCxnSpPr>
              <a:stCxn id="81" idx="2"/>
            </p:cNvCxnSpPr>
            <p:nvPr/>
          </p:nvCxnSpPr>
          <p:spPr>
            <a:xfrm>
              <a:off x="2666513" y="5769220"/>
              <a:ext cx="170" cy="313350"/>
            </a:xfrm>
            <a:prstGeom prst="straightConnector1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90" name="Parallelogram 89"/>
            <p:cNvSpPr/>
            <p:nvPr/>
          </p:nvSpPr>
          <p:spPr>
            <a:xfrm>
              <a:off x="1618615" y="6082570"/>
              <a:ext cx="2096135" cy="343535"/>
            </a:xfrm>
            <a:prstGeom prst="parallelogram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rPr>
                <a:t>Display similar movies</a:t>
              </a:r>
            </a:p>
          </p:txBody>
        </p:sp>
        <p:sp>
          <p:nvSpPr>
            <p:cNvPr id="91" name="Parallelogram 90"/>
            <p:cNvSpPr/>
            <p:nvPr/>
          </p:nvSpPr>
          <p:spPr>
            <a:xfrm>
              <a:off x="1751625" y="714375"/>
              <a:ext cx="1744050" cy="343535"/>
            </a:xfrm>
            <a:prstGeom prst="parallelogram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rPr>
                <a:t>Input a movie title </a:t>
              </a:r>
            </a:p>
          </p:txBody>
        </p:sp>
        <p:cxnSp>
          <p:nvCxnSpPr>
            <p:cNvPr id="92" name="Straight Arrow Connector 91"/>
            <p:cNvCxnSpPr>
              <a:stCxn id="75" idx="4"/>
            </p:cNvCxnSpPr>
            <p:nvPr/>
          </p:nvCxnSpPr>
          <p:spPr>
            <a:xfrm>
              <a:off x="2647950" y="542925"/>
              <a:ext cx="0" cy="171450"/>
            </a:xfrm>
            <a:prstGeom prst="straightConnector1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93" name="Straight Arrow Connector 92"/>
            <p:cNvCxnSpPr>
              <a:stCxn id="90" idx="4"/>
              <a:endCxn id="82" idx="0"/>
            </p:cNvCxnSpPr>
            <p:nvPr/>
          </p:nvCxnSpPr>
          <p:spPr>
            <a:xfrm>
              <a:off x="2666683" y="6426105"/>
              <a:ext cx="9842" cy="202955"/>
            </a:xfrm>
            <a:prstGeom prst="straightConnector1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06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Recommendation System are systems recommend </a:t>
            </a:r>
            <a:r>
              <a:rPr lang="en-GB" sz="2800" dirty="0"/>
              <a:t>certain products, services, or </a:t>
            </a:r>
            <a:r>
              <a:rPr lang="en-GB" sz="2800" dirty="0" smtClean="0"/>
              <a:t>entities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Based </a:t>
            </a:r>
            <a:r>
              <a:rPr lang="en-GB" sz="2800" dirty="0"/>
              <a:t>on the problem of prediction or ranking of the products or </a:t>
            </a:r>
            <a:r>
              <a:rPr lang="en-GB" sz="2800" dirty="0" smtClean="0"/>
              <a:t>entities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Types are Collaborative </a:t>
            </a:r>
            <a:r>
              <a:rPr lang="en-GB" sz="2800" dirty="0"/>
              <a:t>filtering, Content-based systems, and Hybrid systems.</a:t>
            </a:r>
          </a:p>
        </p:txBody>
      </p:sp>
    </p:spTree>
    <p:extLst>
      <p:ext uri="{BB962C8B-B14F-4D97-AF65-F5344CB8AC3E}">
        <p14:creationId xmlns:p14="http://schemas.microsoft.com/office/powerpoint/2010/main" val="286478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shade val="40000"/>
                <a:satMod val="150000"/>
              </a:schemeClr>
            </a:gs>
            <a:gs pos="1000">
              <a:schemeClr val="bg1">
                <a:shade val="60000"/>
                <a:satMod val="150000"/>
              </a:schemeClr>
            </a:gs>
            <a:gs pos="100000">
              <a:schemeClr val="bg1">
                <a:tint val="83000"/>
                <a:satMod val="200000"/>
              </a:schemeClr>
            </a:gs>
          </a:gsLst>
          <a:lin ang="1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1766453"/>
            <a:ext cx="4288675" cy="2119747"/>
          </a:xfrm>
          <a:prstGeom prst="rect">
            <a:avLst/>
          </a:prstGeom>
          <a:noFill/>
        </p:spPr>
        <p:txBody>
          <a:bodyPr vert="horz" wrap="none" lIns="91440" tIns="45720" rIns="91440" bIns="45720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9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Content Based recommendation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Suggests those objects that are alike in features.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Uses description of the content to suggest a recommendation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In the system, keywords, genre and overview and title are combined as features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recommendation are displayed with after finding similarity of the features.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0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Cosine similarity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similarity between two </a:t>
            </a:r>
            <a:r>
              <a:rPr lang="en-GB" dirty="0" smtClean="0"/>
              <a:t>vectors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Measured </a:t>
            </a:r>
            <a:r>
              <a:rPr lang="en-GB" dirty="0"/>
              <a:t>by the cosine of the angle between two vectors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/>
              <a:t>D</a:t>
            </a:r>
            <a:r>
              <a:rPr lang="en-GB" dirty="0" smtClean="0"/>
              <a:t>etermines if the vectors </a:t>
            </a:r>
            <a:r>
              <a:rPr lang="en-GB" dirty="0"/>
              <a:t>are pointing in </a:t>
            </a:r>
            <a:r>
              <a:rPr lang="en-GB" dirty="0" smtClean="0"/>
              <a:t>the </a:t>
            </a:r>
            <a:r>
              <a:rPr lang="en-GB" dirty="0"/>
              <a:t>same </a:t>
            </a:r>
            <a:r>
              <a:rPr lang="en-GB" dirty="0" smtClean="0"/>
              <a:t>direction</a:t>
            </a:r>
          </a:p>
          <a:p>
            <a:pPr>
              <a:lnSpc>
                <a:spcPct val="150000"/>
              </a:lnSpc>
            </a:pPr>
            <a:r>
              <a:rPr lang="en-GB" dirty="0"/>
              <a:t>O</a:t>
            </a:r>
            <a:r>
              <a:rPr lang="en-GB" dirty="0" smtClean="0"/>
              <a:t>ften </a:t>
            </a:r>
            <a:r>
              <a:rPr lang="en-GB" dirty="0"/>
              <a:t>used to measure document similarity in text analysis.</a:t>
            </a:r>
          </a:p>
        </p:txBody>
      </p:sp>
    </p:spTree>
    <p:extLst>
      <p:ext uri="{BB962C8B-B14F-4D97-AF65-F5344CB8AC3E}">
        <p14:creationId xmlns:p14="http://schemas.microsoft.com/office/powerpoint/2010/main" val="3874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TF-IDF representation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Vector </a:t>
            </a:r>
            <a:r>
              <a:rPr lang="en-GB" sz="2400" dirty="0" smtClean="0"/>
              <a:t>space representation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The system creates a content-based profile 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/>
              <a:t>based </a:t>
            </a:r>
            <a:r>
              <a:rPr lang="en-GB" sz="2400" dirty="0" smtClean="0"/>
              <a:t>on </a:t>
            </a:r>
            <a:r>
              <a:rPr lang="en-GB" sz="2400" dirty="0"/>
              <a:t>a weighted vector of item </a:t>
            </a:r>
            <a:r>
              <a:rPr lang="en-GB" sz="2400" dirty="0" smtClean="0"/>
              <a:t>features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The weights denote the importance of each feature to the user </a:t>
            </a:r>
            <a:r>
              <a:rPr lang="en-GB" sz="2400" dirty="0" smtClean="0"/>
              <a:t>and </a:t>
            </a:r>
            <a:r>
              <a:rPr lang="en-GB" sz="2400" dirty="0"/>
              <a:t>can be computed from individually rated content vectors 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Tfidfvectorizer</a:t>
            </a:r>
            <a:r>
              <a:rPr lang="en-GB" sz="2400" dirty="0"/>
              <a:t> </a:t>
            </a:r>
            <a:r>
              <a:rPr lang="en-GB" sz="2400" dirty="0" smtClean="0"/>
              <a:t>was used in the system.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089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mtClean="0"/>
              <a:t>Research Work-1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3962400" cy="339696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Source: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learning.oreilly.com/library/view/python-end-to-end-data/9781788394697/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This book gave information about cosine similarity algorithm</a:t>
            </a:r>
          </a:p>
          <a:p>
            <a:pPr algn="just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Research Work-2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" y="1524000"/>
            <a:ext cx="396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GB" dirty="0" smtClean="0"/>
              <a:t>Source:</a:t>
            </a:r>
          </a:p>
          <a:p>
            <a:pPr>
              <a:lnSpc>
                <a:spcPct val="16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towardsdatascience.com/introduction-to-two-approaches-of-content-based-recommendation-system-fc797460c18c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This website gave me a concept about the content based recommendation 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54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Reason for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Recommendation system can be used in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E-commerce </a:t>
            </a:r>
            <a:r>
              <a:rPr lang="en-GB" dirty="0"/>
              <a:t>sites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movie </a:t>
            </a:r>
            <a:r>
              <a:rPr lang="en-GB" dirty="0"/>
              <a:t>streaming </a:t>
            </a:r>
            <a:r>
              <a:rPr lang="en-GB" dirty="0" smtClean="0"/>
              <a:t>websites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learning </a:t>
            </a:r>
            <a:r>
              <a:rPr lang="en-GB" dirty="0"/>
              <a:t>management </a:t>
            </a:r>
            <a:r>
              <a:rPr lang="en-GB" dirty="0" smtClean="0"/>
              <a:t>systems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health care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mobile </a:t>
            </a:r>
            <a:r>
              <a:rPr lang="en-GB" dirty="0"/>
              <a:t>and cloud-based applications.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8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Reason for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Helps the user choose correct decision in online transaction.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Doesn’t have cold start problem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recommender system can determine the best recommendations for each user </a:t>
            </a:r>
            <a:r>
              <a:rPr lang="en-US" dirty="0" smtClean="0"/>
              <a:t>individually.</a:t>
            </a:r>
          </a:p>
          <a:p>
            <a:pPr>
              <a:lnSpc>
                <a:spcPct val="150000"/>
              </a:lnSpc>
            </a:pPr>
            <a:r>
              <a:rPr lang="en-US" dirty="0"/>
              <a:t>R</a:t>
            </a:r>
            <a:r>
              <a:rPr lang="en-US" dirty="0" smtClean="0"/>
              <a:t>ecommend </a:t>
            </a:r>
            <a:r>
              <a:rPr lang="en-US" dirty="0"/>
              <a:t>you the items based on </a:t>
            </a:r>
            <a:r>
              <a:rPr lang="en-US" dirty="0" smtClean="0"/>
              <a:t>features</a:t>
            </a:r>
            <a:r>
              <a:rPr lang="en-US" dirty="0"/>
              <a:t>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7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497</Words>
  <Application>Microsoft Office PowerPoint</Application>
  <PresentationFormat>A4 Paper (210x297 mm)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PowerPoint Presentation</vt:lpstr>
      <vt:lpstr>Introduction</vt:lpstr>
      <vt:lpstr>Content Based recommendation</vt:lpstr>
      <vt:lpstr>Cosine similarity </vt:lpstr>
      <vt:lpstr>TF-IDF representation algorithm</vt:lpstr>
      <vt:lpstr>Research Work-1</vt:lpstr>
      <vt:lpstr>Research Work-2</vt:lpstr>
      <vt:lpstr>Reason for selection</vt:lpstr>
      <vt:lpstr>Reason for selection</vt:lpstr>
      <vt:lpstr>Solution of developed application</vt:lpstr>
      <vt:lpstr>Solution of developed application</vt:lpstr>
      <vt:lpstr>Additional code</vt:lpstr>
      <vt:lpstr>Solution of developed application</vt:lpstr>
      <vt:lpstr>Solution of developed application cont.</vt:lpstr>
      <vt:lpstr>Results Achieved</vt:lpstr>
      <vt:lpstr>Recommendation according to Movie Name</vt:lpstr>
      <vt:lpstr>How it solves real world problems?</vt:lpstr>
      <vt:lpstr>Pseudo code</vt:lpstr>
      <vt:lpstr>Flowchart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Dell</dc:creator>
  <cp:lastModifiedBy>Dell</cp:lastModifiedBy>
  <cp:revision>100</cp:revision>
  <dcterms:created xsi:type="dcterms:W3CDTF">2020-02-05T09:13:37Z</dcterms:created>
  <dcterms:modified xsi:type="dcterms:W3CDTF">2020-02-07T16:17:58Z</dcterms:modified>
</cp:coreProperties>
</file>