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7C16F0-183C-4AEF-87B8-C5006AF22ADA}">
  <a:tblStyle styleId="{2C7C16F0-183C-4AEF-87B8-C5006AF22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402ad9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1402ad9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b2c8e4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b2c8e4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183d7cb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183d7cb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9b463c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9b463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2a07073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2a07073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2a0707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2a0707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a07073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2a07073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29f2c4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29f2c4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7ca88e1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7ca88e1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69b463c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69b463c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7ca88e1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67ca88e1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83d7cb8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83d7cb8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76061cd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76061cd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83d7cb8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83d7cb8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183d7cb8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183d7cb8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83d7cb8d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83d7cb8d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83d7cb8d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83d7cb8d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7ca88e1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7ca88e1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183d7cb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183d7cb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83d7c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183d7c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investing.com/" TargetMode="External"/><Relationship Id="rId4" Type="http://schemas.openxmlformats.org/officeDocument/2006/relationships/hyperlink" Target="https://academic.oup.com/oxrep/article-abstract/33/suppl_1/S12/3066083?redirectedFrom=fulltext&amp;login=false" TargetMode="External"/><Relationship Id="rId5" Type="http://schemas.openxmlformats.org/officeDocument/2006/relationships/hyperlink" Target="https://academic.oup.com/oxrep/article-abstract/33/suppl_1/S155/3066079?redirectedFrom=fulltext&amp;login=false" TargetMode="External"/><Relationship Id="rId6" Type="http://schemas.openxmlformats.org/officeDocument/2006/relationships/hyperlink" Target="https://www.bbc.com/news/56347096" TargetMode="External"/><Relationship Id="rId7" Type="http://schemas.openxmlformats.org/officeDocument/2006/relationships/hyperlink" Target="https://www.bbc.com/news/business-5848445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18946" l="454" r="848" t="-17985"/>
          <a:stretch/>
        </p:blipFill>
        <p:spPr>
          <a:xfrm>
            <a:off x="42075" y="-1176425"/>
            <a:ext cx="9101923" cy="6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>
            <p:ph type="ctrTitle"/>
          </p:nvPr>
        </p:nvSpPr>
        <p:spPr>
          <a:xfrm>
            <a:off x="1704000" y="336750"/>
            <a:ext cx="74400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Impact of Brexit on Major Western European Economies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1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Engle-Granger</a:t>
            </a:r>
            <a:r>
              <a:rPr lang="en"/>
              <a:t> Cointegration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69000" y="1497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None of the countries are statistically significant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p values for all the countries ( &gt; 0.05)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fail to reject the null hypothesis that there is no cointegration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assume markets are not cointegrated 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125" y="871575"/>
            <a:ext cx="36428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Granger Causality 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Fail to reject null for Germany/France</a:t>
            </a:r>
            <a:br>
              <a:rPr lang="en"/>
            </a:br>
            <a:r>
              <a:rPr lang="en"/>
              <a:t>interaction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implies the ordering of the</a:t>
            </a:r>
            <a:br>
              <a:rPr lang="en"/>
            </a:br>
            <a:r>
              <a:rPr lang="en"/>
              <a:t>economies: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France -1st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UK - 2nd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Germany - 3rd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make sense intuitively, as size</a:t>
            </a:r>
            <a:br>
              <a:rPr lang="en"/>
            </a:br>
            <a:r>
              <a:rPr lang="en"/>
              <a:t>of economies is different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Germany - 1st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France - 2nd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UK - 3rd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2740"/>
            <a:ext cx="4400550" cy="28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Model 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51650" y="1401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know that VAR+EC=VEC.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markets not cointegrated, error correction mechanism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non-stationary variables is not needed.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Therefore we estimate a  VAR model with stationary variables.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see from the lag length criterion suggests 2 lags are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sufficient for us in order to re-estimate the VAR model.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425" y="1255050"/>
            <a:ext cx="3938601" cy="32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Model 1 - Ordering by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granger causality results. 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51650" y="1401450"/>
            <a:ext cx="70389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We estimate a  VAR model with stationary variables with 2 lags. </a:t>
            </a:r>
            <a:br>
              <a:rPr lang="en" sz="1310"/>
            </a:b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France - Significant for 2nd UK lag, </a:t>
            </a:r>
            <a:endParaRPr sz="13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0"/>
              <a:t>not significant for dummy variables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UK - Significance for 2nd UK lag term and exit dummy variable</a:t>
            </a:r>
            <a:endParaRPr sz="13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Germany - Significance for 2nd France and UK lag terms, </a:t>
            </a:r>
            <a:endParaRPr sz="13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0"/>
              <a:t>no significance for any dummy variables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Overall low Adjusted R-squareds</a:t>
            </a:r>
            <a:endParaRPr sz="131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825" y="78181"/>
            <a:ext cx="1839000" cy="410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825" y="4173526"/>
            <a:ext cx="1839000" cy="89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Impulse Response - VAR 1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1 S.D.(0.012%) change in france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returns affect UK returns in the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day by 0.008% and retger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0.0012%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Similarly, we can see that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1 S.D.(0.005%) change in UK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returns has very minimal impact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 returns of france and germany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 the same day i.e within 2 S.D.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Also, 1 S.D.(0.004%) change in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germany returns has very minimal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impact on returns of france and uk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 the same day.</a:t>
            </a:r>
            <a:endParaRPr sz="1000"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450" y="1105050"/>
            <a:ext cx="5749624" cy="37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Decomposition -</a:t>
            </a:r>
            <a:br>
              <a:rPr lang="en"/>
            </a:br>
            <a:r>
              <a:rPr lang="en"/>
              <a:t>VAR 1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668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99% of the variation in RETFRA is explained by itself.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about 0.72% of the variation in RETFRA  is explained by RETUK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about 0.098% of the variation in RETFRA  is explained by RETGER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77% of the variation in RETUK is explained by RETFRA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22% of the variation in RETUK is explained by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0.06%  of the variation in RETUK is explained by RETGER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88% of the variation in RETGER is explained by RETFRA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1% of the variation in RETGER is explained by RETUK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11% of the variation in RETGER is explained by itself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541" y="0"/>
            <a:ext cx="31159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Model 2 - Ordering by size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economy. 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51650" y="1401450"/>
            <a:ext cx="70389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Since the granger causality test was counterintuitive when compared with </a:t>
            </a:r>
            <a:endParaRPr sz="13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0"/>
              <a:t>the size of the economies, we ran a second VAR model with ordering of </a:t>
            </a:r>
            <a:endParaRPr sz="13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0"/>
              <a:t>Variables as per the size of the economies.</a:t>
            </a:r>
            <a:endParaRPr sz="13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We estimate a  VAR model with stationary variables with 2 lags. 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Germany - Significance for 2nd France and UK lag terms</a:t>
            </a:r>
            <a:br>
              <a:rPr lang="en" sz="1310"/>
            </a:br>
            <a:r>
              <a:rPr lang="en" sz="1310"/>
              <a:t>no statistical significance for dummy variables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France - Significance for 2nd UK lag</a:t>
            </a:r>
            <a:endParaRPr sz="13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0"/>
              <a:t>no significance for dummy variables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UK - Significance for 2nd UK lag and exit dummy variable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Overall low Adjusted R-squareds</a:t>
            </a:r>
            <a:endParaRPr sz="131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425" y="64975"/>
            <a:ext cx="1832387" cy="419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25" y="4255400"/>
            <a:ext cx="1832375" cy="85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Impulse</a:t>
            </a:r>
            <a:r>
              <a:rPr lang="en"/>
              <a:t> Response - VAR 2 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352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- 1 S.D.(0.012%) change in germany returns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affect UK returns in the same day by 0.008%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france returns by 0.0012%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Similarly, we can see that a 1 S.D.(0.005%)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change in UK returns has very minimal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impact on returns of france and germany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 the same day i.e within 2 S.D.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Also, 1 S.D.(0.004%) change in france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returns has very minimal impact on returns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of france and uk on the same day.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125" y="926337"/>
            <a:ext cx="5023899" cy="39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Decomposition -</a:t>
            </a:r>
            <a:br>
              <a:rPr lang="en"/>
            </a:br>
            <a:r>
              <a:rPr lang="en"/>
              <a:t>VAR 2 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220450"/>
            <a:ext cx="5052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/>
              <a:t>About 99% of the variation in RETGE</a:t>
            </a:r>
            <a:r>
              <a:rPr lang="en" sz="1100"/>
              <a:t>R is </a:t>
            </a:r>
            <a:r>
              <a:rPr lang="en" sz="1100"/>
              <a:t>explained by itself.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Only about 0.035% of the variation in </a:t>
            </a:r>
            <a:r>
              <a:rPr lang="en" sz="1100"/>
              <a:t>RETGER </a:t>
            </a:r>
            <a:r>
              <a:rPr lang="en" sz="1100"/>
              <a:t> is explained by RETFRA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/>
              <a:t>Only about 0.92% of the variation in RETGER  is explained by RETUK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About 88% of the variation in RETFRA is explained by RETGER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About 11% of the variation in RETFRA is explained by itself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Only 0.77%  of the variation in RETFRA is explained by RETUK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About 71% of the variation in RETUK is explained by RETGER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About 6% of the variation in RETUK is explained by RETFRA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About 22% of the variation in RETUK is explained by itself</a:t>
            </a:r>
            <a:endParaRPr sz="1100"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25" y="327425"/>
            <a:ext cx="3181650" cy="44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to discern effects of UK events on French and German stock market, if any at 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could be improved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national stock market regressors (Italy, Spain, etc)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National event dummies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explanatory variables (investor confidence, per capita GDP,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overarching question has yet to be answered - this may require more data, and thus more time observing these effects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Brexit?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 given to UK’s departure from EU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nation to have left the EU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Grew out of “Euroscepticism”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Vote was held as part of campaign promise made by Conservative PM David Cameron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Divisive internally, political drama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https://www.investing.com/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https://academic.oup.com/oxrep/article-abstract/33/suppl_1/S12/3066083?redirectedFrom=fulltext&amp;login=false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https://academic.oup.com/oxrep/article-abstract/33/suppl_1/S155/3066079?redirectedFrom=fulltext&amp;login=false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https://www.bbc.com/news/56347096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https://www.bbc.com/news/business-58484454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Brexit presents multiple shocks that can be analyzed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Predicted economic outcomes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Harm UK economy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 UK real per capita income (long term)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Referendum itself damaged the economy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 decline in immigration from European Economic Area (EEA)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Poses problems for British higher ed and academic 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be studied by nations or entities looking to separate from a union (Scotland/UK, Texas/US)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Dates - Timeline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6/23/16 - UK citizens voted to leave EU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Prime Minister David Cameron and other high-ranking officials resign in the coming days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3/29/17 - EU Council President Donald Tusk given letter from UK Prime Minister Theresa May to begin two-year process of EU withdrawal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Brexit negotiations proceeded on June 19th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7/9/18 - Boris Johnson resigns as foreign secretary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7/24/19 - Theresa May resigns as Prime Minister, Boris Johnson becomes PM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12/31/20 - As of 11 PM GMT, UK is no longer in EU.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Five event dummies created, plus one covid dummy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Studies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existing research focused on effects of Brexit on UK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2017 study suggests that even six months after the vote, UK had no discernable macroeconomic effects, besides pound (GBP) devaluation (Johnson, Mitchell)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2017 study suggests how lack of freedom of movement could decrease EU funding and students at UK universities (Mayhew)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study looks at Brexit effects on other major European economies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BBC - German imports from UK down 56% from Jan 2020 and Jan 2021 (3/10/21)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BBC -  UK to be dropped from Germany’s top 10 trading partners (9/9/21)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52650"/>
            <a:ext cx="70389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collected our data from investing.com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the FTSE index, DAX index,  and CAC 40 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data from July 2015-December 2021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dummy duration to be two weekdays before event and five weekdays after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Anticipation and effect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events lasting multiple days, the same before/after duration was selected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COVID lasts from first major restrictions to most recent “opening up”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and Model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: Study the effect of Brexit events on France and Germany stock markets.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Methodology : VAR model.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Parameters: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Use of stationery variables i.e returns data. Econometrics tools used to confirm stationarity are correlograms to see if everything was in 2 S.D. and unit root tests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Additionally, Conitegration Test, and Granger Causality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Root Test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Since in every case, the computed t-statistics is left of the significance level, we are able to reject the null hypothesis that the returns data is non-stationary.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275800" y="1792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{2C7C16F0-183C-4AEF-87B8-C5006AF22ADA}</a:tableStyleId>
              </a:tblPr>
              <a:tblGrid>
                <a:gridCol w="1416450"/>
                <a:gridCol w="1416450"/>
                <a:gridCol w="1416450"/>
                <a:gridCol w="1416450"/>
                <a:gridCol w="1416450"/>
              </a:tblGrid>
              <a:tr h="43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VARIABLE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5% SIGNIFICANCE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T-STATISTICS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Result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Ret. France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Unit Root test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-2.863114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-40.04298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Stationary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Ret. UK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Unit Root test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-2.863114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-41.10792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Stationary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Ret. Germany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Unit Root test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-2.863114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-40.54432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Stationary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1397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Johansen Cointegration Test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294500" y="1472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None of the level are </a:t>
            </a:r>
            <a:r>
              <a:rPr lang="en"/>
              <a:t>statistically</a:t>
            </a:r>
            <a:r>
              <a:rPr lang="en"/>
              <a:t> </a:t>
            </a:r>
            <a:r>
              <a:rPr lang="en"/>
              <a:t>significant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Trace </a:t>
            </a:r>
            <a:r>
              <a:rPr lang="en"/>
              <a:t>statistic</a:t>
            </a:r>
            <a:r>
              <a:rPr lang="en"/>
              <a:t> is larger than the critical value at all levels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p value at all </a:t>
            </a:r>
            <a:r>
              <a:rPr lang="en"/>
              <a:t>levels 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fail to reject the null hypothesis that there is no cointegration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</a:t>
            </a:r>
            <a:r>
              <a:rPr lang="en"/>
              <a:t>assume markets are not cointegrated 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700" y="0"/>
            <a:ext cx="32913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