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406" r:id="rId3"/>
    <p:sldId id="407" r:id="rId4"/>
    <p:sldId id="408" r:id="rId5"/>
    <p:sldId id="405" r:id="rId6"/>
    <p:sldId id="409" r:id="rId7"/>
    <p:sldId id="410"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11" r:id="rId22"/>
    <p:sldId id="412"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76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172"/>
    <p:restoredTop sz="92000" autoAdjust="0"/>
  </p:normalViewPr>
  <p:slideViewPr>
    <p:cSldViewPr snapToGrid="0">
      <p:cViewPr varScale="1">
        <p:scale>
          <a:sx n="100" d="100"/>
          <a:sy n="100" d="100"/>
        </p:scale>
        <p:origin x="365"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0abfec9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0abfec9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56894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72181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02250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3088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96197" y="2042701"/>
            <a:ext cx="8520600"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600" b="1" dirty="0">
                <a:solidFill>
                  <a:srgbClr val="002060"/>
                </a:solidFill>
                <a:latin typeface="Avenir Book" panose="02000503020000020003" pitchFamily="2" charset="0"/>
                <a:ea typeface="Calibri"/>
                <a:cs typeface="Calibri"/>
                <a:sym typeface="Calibri"/>
              </a:rPr>
              <a:t>I</a:t>
            </a:r>
            <a:r>
              <a:rPr lang="en" sz="3600" b="1" dirty="0">
                <a:solidFill>
                  <a:srgbClr val="002060"/>
                </a:solidFill>
                <a:latin typeface="Avenir Book" panose="02000503020000020003" pitchFamily="2" charset="0"/>
                <a:ea typeface="Calibri"/>
                <a:cs typeface="Calibri"/>
                <a:sym typeface="Calibri"/>
              </a:rPr>
              <a:t>ntroduction to H</a:t>
            </a:r>
            <a:r>
              <a:rPr lang="en-IN" sz="3600" b="1" dirty="0">
                <a:solidFill>
                  <a:srgbClr val="002060"/>
                </a:solidFill>
                <a:latin typeface="Avenir Book" panose="02000503020000020003" pitchFamily="2" charset="0"/>
                <a:ea typeface="Calibri"/>
                <a:cs typeface="Calibri"/>
                <a:sym typeface="Calibri"/>
              </a:rPr>
              <a:t>b</a:t>
            </a:r>
            <a:r>
              <a:rPr lang="en" sz="3600" b="1" dirty="0">
                <a:solidFill>
                  <a:srgbClr val="002060"/>
                </a:solidFill>
                <a:latin typeface="Avenir Book" panose="02000503020000020003" pitchFamily="2" charset="0"/>
                <a:ea typeface="Calibri"/>
                <a:cs typeface="Calibri"/>
                <a:sym typeface="Calibri"/>
              </a:rPr>
              <a:t>ase Schema Design</a:t>
            </a:r>
            <a:endParaRPr sz="3600" dirty="0">
              <a:solidFill>
                <a:srgbClr val="002060"/>
              </a:solidFill>
              <a:latin typeface="Avenir Book" panose="02000503020000020003" pitchFamily="2" charset="0"/>
              <a:ea typeface="Calibri"/>
              <a:cs typeface="Calibri"/>
              <a:sym typeface="Calibri"/>
            </a:endParaRPr>
          </a:p>
        </p:txBody>
      </p:sp>
      <p:sp>
        <p:nvSpPr>
          <p:cNvPr id="56" name="Google Shape;56;p13"/>
          <p:cNvSpPr txBox="1"/>
          <p:nvPr/>
        </p:nvSpPr>
        <p:spPr>
          <a:xfrm>
            <a:off x="0" y="4266797"/>
            <a:ext cx="6147582" cy="778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lang="en" sz="1800" dirty="0">
              <a:solidFill>
                <a:srgbClr val="002060"/>
              </a:solidFill>
              <a:latin typeface="Calibri"/>
              <a:ea typeface="Calibri"/>
              <a:cs typeface="Calibri"/>
              <a:sym typeface="Calibri"/>
            </a:endParaRPr>
          </a:p>
          <a:p>
            <a:pPr marL="0" marR="0" lvl="0" indent="0" algn="l" rtl="0">
              <a:spcBef>
                <a:spcPts val="0"/>
              </a:spcBef>
              <a:spcAft>
                <a:spcPts val="0"/>
              </a:spcAft>
              <a:buNone/>
            </a:pPr>
            <a:r>
              <a:rPr lang="en" dirty="0">
                <a:solidFill>
                  <a:srgbClr val="002060"/>
                </a:solidFill>
                <a:latin typeface="Avenir Book" panose="02000503020000020003" pitchFamily="2" charset="0"/>
                <a:ea typeface="Calibri"/>
                <a:cs typeface="Calibri"/>
                <a:sym typeface="Calibri"/>
              </a:rPr>
              <a:t>Kushal Dasari, IMT2021035, </a:t>
            </a:r>
            <a:r>
              <a:rPr lang="en-US" dirty="0">
                <a:latin typeface="Avenir Book" panose="02000503020000020003" pitchFamily="2" charset="0"/>
                <a:ea typeface="Calibri"/>
                <a:cs typeface="Calibri"/>
                <a:sym typeface="Calibri"/>
              </a:rPr>
              <a:t>IIIT Bangalore</a:t>
            </a:r>
            <a:endParaRPr dirty="0">
              <a:latin typeface="Avenir Book" panose="02000503020000020003" pitchFamily="2" charset="0"/>
              <a:ea typeface="Calibri"/>
              <a:cs typeface="Calibri"/>
              <a:sym typeface="Calibri"/>
            </a:endParaRPr>
          </a:p>
        </p:txBody>
      </p:sp>
      <p:cxnSp>
        <p:nvCxnSpPr>
          <p:cNvPr id="57" name="Google Shape;57;p13"/>
          <p:cNvCxnSpPr>
            <a:cxnSpLocks/>
          </p:cNvCxnSpPr>
          <p:nvPr/>
        </p:nvCxnSpPr>
        <p:spPr>
          <a:xfrm>
            <a:off x="1428150" y="876703"/>
            <a:ext cx="6369627" cy="0"/>
          </a:xfrm>
          <a:prstGeom prst="straightConnector1">
            <a:avLst/>
          </a:prstGeom>
          <a:noFill/>
          <a:ln w="19050" cap="flat" cmpd="sng">
            <a:solidFill>
              <a:srgbClr val="595959"/>
            </a:solidFill>
            <a:prstDash val="solid"/>
            <a:round/>
            <a:headEnd type="none" w="med" len="med"/>
            <a:tailEnd type="none" w="med" len="med"/>
          </a:ln>
        </p:spPr>
      </p:cxnSp>
      <p:sp>
        <p:nvSpPr>
          <p:cNvPr id="59" name="Google Shape;59;p13"/>
          <p:cNvSpPr txBox="1"/>
          <p:nvPr/>
        </p:nvSpPr>
        <p:spPr>
          <a:xfrm>
            <a:off x="967950" y="204704"/>
            <a:ext cx="7208100" cy="914400"/>
          </a:xfrm>
          <a:prstGeom prst="rect">
            <a:avLst/>
          </a:prstGeom>
          <a:noFill/>
          <a:ln>
            <a:noFill/>
          </a:ln>
          <a:effectLst>
            <a:outerShdw blurRad="57150" dist="19050" algn="bl" rotWithShape="0">
              <a:srgbClr val="B7B7B7">
                <a:alpha val="50000"/>
              </a:srgbClr>
            </a:outerShdw>
          </a:effectLst>
        </p:spPr>
        <p:txBody>
          <a:bodyPr spcFirstLastPara="1" wrap="square" lIns="91425" tIns="91425" rIns="91425" bIns="91425" anchor="ctr" anchorCtr="0">
            <a:noAutofit/>
          </a:bodyPr>
          <a:lstStyle/>
          <a:p>
            <a:pPr lvl="0" algn="ctr"/>
            <a:r>
              <a:rPr lang="en-GB" sz="2400" dirty="0">
                <a:solidFill>
                  <a:srgbClr val="002060"/>
                </a:solidFill>
                <a:latin typeface="Avenir Book" panose="02000503020000020003" pitchFamily="2" charset="0"/>
                <a:ea typeface="Calibri"/>
                <a:cs typeface="Calibri"/>
                <a:sym typeface="Calibri"/>
              </a:rPr>
              <a:t>CS 839 - NoSQL Systems  Class Presentation</a:t>
            </a:r>
            <a:endParaRPr sz="2400" dirty="0">
              <a:solidFill>
                <a:srgbClr val="002060"/>
              </a:solidFill>
              <a:latin typeface="Avenir Book" panose="02000503020000020003" pitchFamily="2" charset="0"/>
              <a:ea typeface="Proxima Nova Extrabold"/>
              <a:cs typeface="Proxima Nova Extrabold"/>
              <a:sym typeface="Proxima Nova Extrabold"/>
            </a:endParaRPr>
          </a:p>
        </p:txBody>
      </p:sp>
      <p:sp>
        <p:nvSpPr>
          <p:cNvPr id="7" name="Google Shape;58;p13">
            <a:extLst>
              <a:ext uri="{FF2B5EF4-FFF2-40B4-BE49-F238E27FC236}">
                <a16:creationId xmlns:a16="http://schemas.microsoft.com/office/drawing/2014/main" id="{D0DF7B73-9C6A-764F-8B28-407C62FB2161}"/>
              </a:ext>
            </a:extLst>
          </p:cNvPr>
          <p:cNvSpPr txBox="1"/>
          <p:nvPr/>
        </p:nvSpPr>
        <p:spPr>
          <a:xfrm>
            <a:off x="0" y="4929455"/>
            <a:ext cx="9144000" cy="214044"/>
          </a:xfrm>
          <a:prstGeom prst="rect">
            <a:avLst/>
          </a:prstGeom>
          <a:gradFill>
            <a:gsLst>
              <a:gs pos="19000">
                <a:srgbClr val="1077D2">
                  <a:lumMod val="97000"/>
                </a:srgbClr>
              </a:gs>
              <a:gs pos="40000">
                <a:srgbClr val="093153">
                  <a:lumMod val="35000"/>
                  <a:lumOff val="65000"/>
                </a:srgbClr>
              </a:gs>
            </a:gsLst>
            <a:lin ang="10800025" scaled="0"/>
          </a:gradFill>
          <a:ln>
            <a:noFill/>
          </a:ln>
        </p:spPr>
        <p:txBody>
          <a:bodyPr spcFirstLastPara="1" wrap="square" lIns="91425" tIns="91425" rIns="91425" bIns="91425" anchor="ctr" anchorCtr="0">
            <a:noAutofit/>
          </a:bodyPr>
          <a:lstStyle/>
          <a:p>
            <a:pPr lvl="0" algn="r"/>
            <a:r>
              <a:rPr lang="en-GB" sz="1200" dirty="0" err="1">
                <a:solidFill>
                  <a:srgbClr val="FFFFFF"/>
                </a:solidFill>
                <a:latin typeface="Avenir Book" panose="02000503020000020003" pitchFamily="2" charset="0"/>
                <a:ea typeface="Calibri"/>
                <a:cs typeface="Calibri"/>
                <a:sym typeface="Calibri"/>
              </a:rPr>
              <a:t>ScaDS.ai</a:t>
            </a:r>
            <a:r>
              <a:rPr lang="en-GB" sz="1200" dirty="0">
                <a:solidFill>
                  <a:srgbClr val="FFFFFF"/>
                </a:solidFill>
                <a:latin typeface="Avenir Book" panose="02000503020000020003" pitchFamily="2" charset="0"/>
                <a:ea typeface="Calibri"/>
                <a:cs typeface="Calibri"/>
                <a:sym typeface="Calibri"/>
              </a:rPr>
              <a:t> Lab</a:t>
            </a:r>
            <a:endParaRPr sz="1200" dirty="0">
              <a:solidFill>
                <a:srgbClr val="FFFFFF"/>
              </a:solidFill>
              <a:latin typeface="Calibri"/>
              <a:ea typeface="Calibri"/>
              <a:cs typeface="Calibri"/>
              <a:sym typeface="Calibri"/>
            </a:endParaRPr>
          </a:p>
        </p:txBody>
      </p:sp>
      <p:sp>
        <p:nvSpPr>
          <p:cNvPr id="2" name="Google Shape;54;p13">
            <a:extLst>
              <a:ext uri="{FF2B5EF4-FFF2-40B4-BE49-F238E27FC236}">
                <a16:creationId xmlns:a16="http://schemas.microsoft.com/office/drawing/2014/main" id="{EC736CAD-59B6-0102-FEFF-6A2B8AA9383A}"/>
              </a:ext>
            </a:extLst>
          </p:cNvPr>
          <p:cNvSpPr txBox="1">
            <a:spLocks/>
          </p:cNvSpPr>
          <p:nvPr/>
        </p:nvSpPr>
        <p:spPr>
          <a:xfrm>
            <a:off x="270737" y="2642288"/>
            <a:ext cx="85206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GB" sz="2400" b="1" dirty="0">
                <a:solidFill>
                  <a:schemeClr val="tx2">
                    <a:lumMod val="25000"/>
                  </a:schemeClr>
                </a:solidFill>
                <a:latin typeface="Avenir Book" panose="02000503020000020003" pitchFamily="2" charset="0"/>
                <a:ea typeface="Calibri"/>
                <a:cs typeface="Calibri"/>
                <a:sym typeface="Calibri"/>
              </a:rPr>
              <a:t>Amandeep Khurana</a:t>
            </a:r>
            <a:endParaRPr lang="en-GB" sz="2400" dirty="0">
              <a:solidFill>
                <a:schemeClr val="tx2">
                  <a:lumMod val="25000"/>
                </a:schemeClr>
              </a:solidFill>
              <a:latin typeface="Avenir Book" panose="02000503020000020003" pitchFamily="2" charset="0"/>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CBFE6-BA35-A7C3-AE14-074B345E22D2}"/>
              </a:ext>
            </a:extLst>
          </p:cNvPr>
          <p:cNvSpPr>
            <a:spLocks noGrp="1"/>
          </p:cNvSpPr>
          <p:nvPr>
            <p:ph type="title"/>
          </p:nvPr>
        </p:nvSpPr>
        <p:spPr>
          <a:xfrm>
            <a:off x="311700" y="159460"/>
            <a:ext cx="8520600" cy="572700"/>
          </a:xfrm>
        </p:spPr>
        <p:txBody>
          <a:bodyPr/>
          <a:lstStyle/>
          <a:p>
            <a:r>
              <a:rPr lang="en-IN" dirty="0"/>
              <a:t>Key-value Representation </a:t>
            </a:r>
          </a:p>
        </p:txBody>
      </p:sp>
      <p:sp>
        <p:nvSpPr>
          <p:cNvPr id="3" name="Text Placeholder 2">
            <a:extLst>
              <a:ext uri="{FF2B5EF4-FFF2-40B4-BE49-F238E27FC236}">
                <a16:creationId xmlns:a16="http://schemas.microsoft.com/office/drawing/2014/main" id="{89AE6C66-5F00-9898-D034-4DF2E9E91259}"/>
              </a:ext>
            </a:extLst>
          </p:cNvPr>
          <p:cNvSpPr>
            <a:spLocks noGrp="1"/>
          </p:cNvSpPr>
          <p:nvPr>
            <p:ph type="body" idx="1"/>
          </p:nvPr>
        </p:nvSpPr>
        <p:spPr>
          <a:xfrm>
            <a:off x="251460" y="732160"/>
            <a:ext cx="8580840" cy="4251880"/>
          </a:xfrm>
        </p:spPr>
        <p:txBody>
          <a:bodyPr/>
          <a:lstStyle/>
          <a:p>
            <a:r>
              <a:rPr lang="en-US" sz="1400" dirty="0"/>
              <a:t>There are various ways of describing this data model. You can view the same thing as a key-value store.</a:t>
            </a:r>
          </a:p>
          <a:p>
            <a:endParaRPr lang="en-IN" sz="1400" dirty="0"/>
          </a:p>
        </p:txBody>
      </p:sp>
      <p:pic>
        <p:nvPicPr>
          <p:cNvPr id="5" name="Picture 4">
            <a:extLst>
              <a:ext uri="{FF2B5EF4-FFF2-40B4-BE49-F238E27FC236}">
                <a16:creationId xmlns:a16="http://schemas.microsoft.com/office/drawing/2014/main" id="{715B1310-BE48-CD2C-EF94-A04B787937AA}"/>
              </a:ext>
            </a:extLst>
          </p:cNvPr>
          <p:cNvPicPr>
            <a:picLocks noChangeAspect="1"/>
          </p:cNvPicPr>
          <p:nvPr/>
        </p:nvPicPr>
        <p:blipFill>
          <a:blip r:embed="rId2"/>
          <a:stretch>
            <a:fillRect/>
          </a:stretch>
        </p:blipFill>
        <p:spPr>
          <a:xfrm>
            <a:off x="1870885" y="1605993"/>
            <a:ext cx="5402230" cy="2805347"/>
          </a:xfrm>
          <a:prstGeom prst="rect">
            <a:avLst/>
          </a:prstGeom>
        </p:spPr>
      </p:pic>
    </p:spTree>
    <p:extLst>
      <p:ext uri="{BB962C8B-B14F-4D97-AF65-F5344CB8AC3E}">
        <p14:creationId xmlns:p14="http://schemas.microsoft.com/office/powerpoint/2010/main" val="2502461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547AC-1889-3698-51AF-7151C0465B17}"/>
              </a:ext>
            </a:extLst>
          </p:cNvPr>
          <p:cNvSpPr>
            <a:spLocks noGrp="1"/>
          </p:cNvSpPr>
          <p:nvPr>
            <p:ph type="title"/>
          </p:nvPr>
        </p:nvSpPr>
        <p:spPr>
          <a:xfrm>
            <a:off x="311700" y="147845"/>
            <a:ext cx="8520600" cy="572700"/>
          </a:xfrm>
        </p:spPr>
        <p:txBody>
          <a:bodyPr/>
          <a:lstStyle/>
          <a:p>
            <a:r>
              <a:rPr lang="en-IN" dirty="0"/>
              <a:t>HBase Table Design</a:t>
            </a:r>
          </a:p>
        </p:txBody>
      </p:sp>
      <p:sp>
        <p:nvSpPr>
          <p:cNvPr id="3" name="Text Placeholder 2">
            <a:extLst>
              <a:ext uri="{FF2B5EF4-FFF2-40B4-BE49-F238E27FC236}">
                <a16:creationId xmlns:a16="http://schemas.microsoft.com/office/drawing/2014/main" id="{4FD546F4-520F-F316-30C9-133FFBF8307F}"/>
              </a:ext>
            </a:extLst>
          </p:cNvPr>
          <p:cNvSpPr>
            <a:spLocks noGrp="1"/>
          </p:cNvSpPr>
          <p:nvPr>
            <p:ph type="body" idx="1"/>
          </p:nvPr>
        </p:nvSpPr>
        <p:spPr>
          <a:xfrm>
            <a:off x="311700" y="863550"/>
            <a:ext cx="8520600" cy="3822750"/>
          </a:xfrm>
        </p:spPr>
        <p:txBody>
          <a:bodyPr/>
          <a:lstStyle/>
          <a:p>
            <a:r>
              <a:rPr lang="en-US" sz="1400" dirty="0"/>
              <a:t>Designing HBase tables can be defined as answering the following questions in the context of a use case</a:t>
            </a:r>
            <a:r>
              <a:rPr lang="en-US" dirty="0"/>
              <a:t>:</a:t>
            </a:r>
          </a:p>
          <a:p>
            <a:endParaRPr lang="en-US" dirty="0"/>
          </a:p>
          <a:p>
            <a:endParaRPr lang="en-US" dirty="0"/>
          </a:p>
          <a:p>
            <a:endParaRPr lang="en-US" dirty="0"/>
          </a:p>
          <a:p>
            <a:endParaRPr lang="en-US" dirty="0"/>
          </a:p>
          <a:p>
            <a:endParaRPr lang="en-US" dirty="0"/>
          </a:p>
          <a:p>
            <a:endParaRPr lang="en-US" dirty="0"/>
          </a:p>
          <a:p>
            <a:pPr marL="114300" indent="0">
              <a:buNone/>
            </a:pPr>
            <a:endParaRPr lang="en-US" dirty="0"/>
          </a:p>
          <a:p>
            <a:endParaRPr lang="en-US" sz="1400" dirty="0"/>
          </a:p>
          <a:p>
            <a:r>
              <a:rPr lang="en-US" sz="1400" dirty="0"/>
              <a:t>The most important thing to define in HBase tables is the row-key structure. In order to define that effectively, it is important to define the access patterns (read as well as write) up front</a:t>
            </a:r>
            <a:r>
              <a:rPr lang="en-US" dirty="0"/>
              <a:t>.</a:t>
            </a:r>
          </a:p>
          <a:p>
            <a:pPr marL="114300" indent="0">
              <a:buNone/>
            </a:pPr>
            <a:endParaRPr lang="en-US" dirty="0"/>
          </a:p>
          <a:p>
            <a:endParaRPr lang="en-IN" dirty="0"/>
          </a:p>
        </p:txBody>
      </p:sp>
      <p:pic>
        <p:nvPicPr>
          <p:cNvPr id="5" name="Picture 4">
            <a:extLst>
              <a:ext uri="{FF2B5EF4-FFF2-40B4-BE49-F238E27FC236}">
                <a16:creationId xmlns:a16="http://schemas.microsoft.com/office/drawing/2014/main" id="{5190D3FA-B54F-92C9-92C4-9B4465A4DAA7}"/>
              </a:ext>
            </a:extLst>
          </p:cNvPr>
          <p:cNvPicPr>
            <a:picLocks noChangeAspect="1"/>
          </p:cNvPicPr>
          <p:nvPr/>
        </p:nvPicPr>
        <p:blipFill>
          <a:blip r:embed="rId3"/>
          <a:stretch>
            <a:fillRect/>
          </a:stretch>
        </p:blipFill>
        <p:spPr>
          <a:xfrm>
            <a:off x="685799" y="1593808"/>
            <a:ext cx="6877595" cy="2138764"/>
          </a:xfrm>
          <a:prstGeom prst="rect">
            <a:avLst/>
          </a:prstGeom>
        </p:spPr>
      </p:pic>
    </p:spTree>
    <p:extLst>
      <p:ext uri="{BB962C8B-B14F-4D97-AF65-F5344CB8AC3E}">
        <p14:creationId xmlns:p14="http://schemas.microsoft.com/office/powerpoint/2010/main" val="2222549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07D8-8CBB-E94D-D506-CB0853DB732A}"/>
              </a:ext>
            </a:extLst>
          </p:cNvPr>
          <p:cNvSpPr>
            <a:spLocks noGrp="1"/>
          </p:cNvSpPr>
          <p:nvPr>
            <p:ph type="title"/>
          </p:nvPr>
        </p:nvSpPr>
        <p:spPr>
          <a:xfrm>
            <a:off x="311700" y="170705"/>
            <a:ext cx="8520600" cy="572700"/>
          </a:xfrm>
        </p:spPr>
        <p:txBody>
          <a:bodyPr/>
          <a:lstStyle/>
          <a:p>
            <a:r>
              <a:rPr lang="en-IN" dirty="0"/>
              <a:t>Example- Twitter</a:t>
            </a:r>
          </a:p>
        </p:txBody>
      </p:sp>
      <p:sp>
        <p:nvSpPr>
          <p:cNvPr id="3" name="Text Placeholder 2">
            <a:extLst>
              <a:ext uri="{FF2B5EF4-FFF2-40B4-BE49-F238E27FC236}">
                <a16:creationId xmlns:a16="http://schemas.microsoft.com/office/drawing/2014/main" id="{7D025326-8687-74AD-B2E8-FAC61D109C1E}"/>
              </a:ext>
            </a:extLst>
          </p:cNvPr>
          <p:cNvSpPr>
            <a:spLocks noGrp="1"/>
          </p:cNvSpPr>
          <p:nvPr>
            <p:ph type="body" idx="1"/>
          </p:nvPr>
        </p:nvSpPr>
        <p:spPr>
          <a:xfrm>
            <a:off x="311700" y="743404"/>
            <a:ext cx="8520600" cy="4102915"/>
          </a:xfrm>
        </p:spPr>
        <p:txBody>
          <a:bodyPr/>
          <a:lstStyle/>
          <a:p>
            <a:r>
              <a:rPr lang="en-US" sz="1400" dirty="0"/>
              <a:t>Let’s try to model the Twitter relationships (users following other users) in HBase tables</a:t>
            </a:r>
            <a:r>
              <a:rPr lang="en-US" dirty="0"/>
              <a:t>.</a:t>
            </a:r>
          </a:p>
          <a:p>
            <a:pPr marL="114300" indent="0">
              <a:buNone/>
            </a:pPr>
            <a:endParaRPr lang="en-US" dirty="0"/>
          </a:p>
          <a:p>
            <a:r>
              <a:rPr lang="en-US" sz="1400" dirty="0"/>
              <a:t>The first step in starting to model tables is to define the access pattern of the application. In the context of follower-followed relationships for an application like Twitter, the access pattern can be defined as follows:</a:t>
            </a:r>
          </a:p>
          <a:p>
            <a:endParaRPr lang="en-US" sz="1400" dirty="0"/>
          </a:p>
          <a:p>
            <a:endParaRPr lang="en-US" sz="1400" dirty="0"/>
          </a:p>
          <a:p>
            <a:endParaRPr lang="en-IN" sz="1400" dirty="0"/>
          </a:p>
          <a:p>
            <a:endParaRPr lang="en-IN" sz="1400" dirty="0"/>
          </a:p>
          <a:p>
            <a:endParaRPr lang="en-IN" sz="1400" dirty="0"/>
          </a:p>
          <a:p>
            <a:endParaRPr lang="en-IN" sz="1400" dirty="0"/>
          </a:p>
          <a:p>
            <a:endParaRPr lang="en-IN" sz="1400" dirty="0"/>
          </a:p>
          <a:p>
            <a:endParaRPr lang="en-IN" sz="1400" dirty="0"/>
          </a:p>
          <a:p>
            <a:endParaRPr lang="en-US" sz="1400" dirty="0"/>
          </a:p>
          <a:p>
            <a:r>
              <a:rPr lang="en-US" sz="1400" dirty="0"/>
              <a:t>Let’s consider a few table design options and look at their pros and cons.</a:t>
            </a:r>
            <a:endParaRPr lang="en-IN" sz="1400" dirty="0"/>
          </a:p>
        </p:txBody>
      </p:sp>
      <p:pic>
        <p:nvPicPr>
          <p:cNvPr id="5" name="Picture 4">
            <a:extLst>
              <a:ext uri="{FF2B5EF4-FFF2-40B4-BE49-F238E27FC236}">
                <a16:creationId xmlns:a16="http://schemas.microsoft.com/office/drawing/2014/main" id="{98B485AD-8369-3C92-B529-90646A38079D}"/>
              </a:ext>
            </a:extLst>
          </p:cNvPr>
          <p:cNvPicPr>
            <a:picLocks noChangeAspect="1"/>
          </p:cNvPicPr>
          <p:nvPr/>
        </p:nvPicPr>
        <p:blipFill>
          <a:blip r:embed="rId2"/>
          <a:stretch>
            <a:fillRect/>
          </a:stretch>
        </p:blipFill>
        <p:spPr>
          <a:xfrm>
            <a:off x="2428762" y="2202180"/>
            <a:ext cx="3890236" cy="2028994"/>
          </a:xfrm>
          <a:prstGeom prst="rect">
            <a:avLst/>
          </a:prstGeom>
        </p:spPr>
      </p:pic>
    </p:spTree>
    <p:extLst>
      <p:ext uri="{BB962C8B-B14F-4D97-AF65-F5344CB8AC3E}">
        <p14:creationId xmlns:p14="http://schemas.microsoft.com/office/powerpoint/2010/main" val="2646678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219200-7454-B600-BB3B-08C43BE5D945}"/>
              </a:ext>
            </a:extLst>
          </p:cNvPr>
          <p:cNvSpPr>
            <a:spLocks noGrp="1"/>
          </p:cNvSpPr>
          <p:nvPr>
            <p:ph type="body" idx="1"/>
          </p:nvPr>
        </p:nvSpPr>
        <p:spPr>
          <a:xfrm>
            <a:off x="137160" y="236220"/>
            <a:ext cx="8695140" cy="4640580"/>
          </a:xfrm>
        </p:spPr>
        <p:txBody>
          <a:bodyPr/>
          <a:lstStyle/>
          <a:p>
            <a:r>
              <a:rPr lang="en-IN" sz="1400" dirty="0"/>
              <a:t>Consider the </a:t>
            </a:r>
            <a:r>
              <a:rPr lang="en-US" sz="1400" dirty="0"/>
              <a:t>table stores a list of users being followed by a particular user in a single row, where the row key is the user ID of the follower user and each column contains the user ID of the user being followed.</a:t>
            </a:r>
          </a:p>
          <a:p>
            <a:endParaRPr lang="en-US" sz="1400" dirty="0"/>
          </a:p>
          <a:p>
            <a:endParaRPr lang="en-IN" sz="1400" dirty="0"/>
          </a:p>
          <a:p>
            <a:endParaRPr lang="en-IN" sz="1400" dirty="0"/>
          </a:p>
          <a:p>
            <a:endParaRPr lang="en-IN" sz="1400" dirty="0"/>
          </a:p>
          <a:p>
            <a:endParaRPr lang="en-IN" sz="1400" dirty="0"/>
          </a:p>
          <a:p>
            <a:endParaRPr lang="en-IN" sz="1400" dirty="0"/>
          </a:p>
          <a:p>
            <a:endParaRPr lang="en-IN" sz="1400" dirty="0"/>
          </a:p>
          <a:p>
            <a:r>
              <a:rPr lang="en-US" sz="1400" dirty="0"/>
              <a:t>This table design works well for the first read pattern that was outlined.</a:t>
            </a:r>
          </a:p>
          <a:p>
            <a:endParaRPr lang="en-US" sz="1400" dirty="0"/>
          </a:p>
          <a:p>
            <a:r>
              <a:rPr lang="en-US" sz="1400" dirty="0"/>
              <a:t> It also solves the second one, but it’s likely to be expensive if the list of users being followed is large and will require iterating through the entire list to answer that question.</a:t>
            </a:r>
          </a:p>
          <a:p>
            <a:endParaRPr lang="en-US" sz="1400" dirty="0"/>
          </a:p>
          <a:p>
            <a:r>
              <a:rPr lang="en-US" sz="1400" dirty="0"/>
              <a:t> Adding users is slightly tricky in this design. There is no counter being kept so there’s no way for you to find out which number the next user should be given unless you read the entire row back before adding a user. That’s expensive</a:t>
            </a:r>
            <a:endParaRPr lang="en-IN" sz="1400" dirty="0"/>
          </a:p>
        </p:txBody>
      </p:sp>
      <p:pic>
        <p:nvPicPr>
          <p:cNvPr id="5" name="Picture 4">
            <a:extLst>
              <a:ext uri="{FF2B5EF4-FFF2-40B4-BE49-F238E27FC236}">
                <a16:creationId xmlns:a16="http://schemas.microsoft.com/office/drawing/2014/main" id="{41868386-5BDC-C10D-B1DC-1BD155CEC2A0}"/>
              </a:ext>
            </a:extLst>
          </p:cNvPr>
          <p:cNvPicPr>
            <a:picLocks noChangeAspect="1"/>
          </p:cNvPicPr>
          <p:nvPr/>
        </p:nvPicPr>
        <p:blipFill>
          <a:blip r:embed="rId2"/>
          <a:stretch>
            <a:fillRect/>
          </a:stretch>
        </p:blipFill>
        <p:spPr>
          <a:xfrm>
            <a:off x="1310640" y="1169071"/>
            <a:ext cx="5941232" cy="1402679"/>
          </a:xfrm>
          <a:prstGeom prst="rect">
            <a:avLst/>
          </a:prstGeom>
        </p:spPr>
      </p:pic>
    </p:spTree>
    <p:extLst>
      <p:ext uri="{BB962C8B-B14F-4D97-AF65-F5344CB8AC3E}">
        <p14:creationId xmlns:p14="http://schemas.microsoft.com/office/powerpoint/2010/main" val="666976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3CE542-D7BB-0BF2-52E4-357FAFBDE31D}"/>
              </a:ext>
            </a:extLst>
          </p:cNvPr>
          <p:cNvSpPr>
            <a:spLocks noGrp="1"/>
          </p:cNvSpPr>
          <p:nvPr>
            <p:ph type="body" idx="1"/>
          </p:nvPr>
        </p:nvSpPr>
        <p:spPr>
          <a:xfrm>
            <a:off x="289560" y="586740"/>
            <a:ext cx="8542740" cy="3982135"/>
          </a:xfrm>
        </p:spPr>
        <p:txBody>
          <a:bodyPr/>
          <a:lstStyle/>
          <a:p>
            <a:r>
              <a:rPr lang="en-US" sz="1400" dirty="0"/>
              <a:t>A possible solution is to just keep a counter then and the table will now look like this.</a:t>
            </a:r>
          </a:p>
          <a:p>
            <a:endParaRPr lang="en-IN" sz="1400" dirty="0"/>
          </a:p>
          <a:p>
            <a:endParaRPr lang="en-IN" sz="1400" dirty="0"/>
          </a:p>
          <a:p>
            <a:endParaRPr lang="en-IN" sz="1400" dirty="0"/>
          </a:p>
          <a:p>
            <a:endParaRPr lang="en-IN" sz="1400" dirty="0"/>
          </a:p>
          <a:p>
            <a:endParaRPr lang="en-IN" sz="1400" dirty="0"/>
          </a:p>
          <a:p>
            <a:endParaRPr lang="en-US" sz="1400" dirty="0"/>
          </a:p>
          <a:p>
            <a:r>
              <a:rPr lang="en-US" sz="1400" dirty="0"/>
              <a:t>Unfollowing users is still tricky since you have to read the entire row to find out which column you need to delete.</a:t>
            </a:r>
          </a:p>
          <a:p>
            <a:endParaRPr lang="en-US" sz="1400" dirty="0"/>
          </a:p>
          <a:p>
            <a:r>
              <a:rPr lang="en-US" sz="1400" dirty="0"/>
              <a:t>It also isn’t ideal for the counts since unfollowing will lead to holes.</a:t>
            </a:r>
          </a:p>
          <a:p>
            <a:endParaRPr lang="en-US" sz="1400" dirty="0"/>
          </a:p>
          <a:p>
            <a:r>
              <a:rPr lang="en-US" sz="1400" dirty="0"/>
              <a:t>The steps to add users in this scheme are shown in this table.</a:t>
            </a:r>
            <a:endParaRPr lang="en-IN" sz="1400" dirty="0"/>
          </a:p>
        </p:txBody>
      </p:sp>
      <p:pic>
        <p:nvPicPr>
          <p:cNvPr id="5" name="Picture 4">
            <a:extLst>
              <a:ext uri="{FF2B5EF4-FFF2-40B4-BE49-F238E27FC236}">
                <a16:creationId xmlns:a16="http://schemas.microsoft.com/office/drawing/2014/main" id="{ACB542F6-1767-8268-3A20-6BD43FCBB7E6}"/>
              </a:ext>
            </a:extLst>
          </p:cNvPr>
          <p:cNvPicPr>
            <a:picLocks noChangeAspect="1"/>
          </p:cNvPicPr>
          <p:nvPr/>
        </p:nvPicPr>
        <p:blipFill>
          <a:blip r:embed="rId2"/>
          <a:stretch>
            <a:fillRect/>
          </a:stretch>
        </p:blipFill>
        <p:spPr>
          <a:xfrm>
            <a:off x="891540" y="978485"/>
            <a:ext cx="6704064" cy="1121437"/>
          </a:xfrm>
          <a:prstGeom prst="rect">
            <a:avLst/>
          </a:prstGeom>
        </p:spPr>
      </p:pic>
    </p:spTree>
    <p:extLst>
      <p:ext uri="{BB962C8B-B14F-4D97-AF65-F5344CB8AC3E}">
        <p14:creationId xmlns:p14="http://schemas.microsoft.com/office/powerpoint/2010/main" val="3531599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596EAF-D1C2-0E3F-3BA9-24434946A6D9}"/>
              </a:ext>
            </a:extLst>
          </p:cNvPr>
          <p:cNvSpPr>
            <a:spLocks noGrp="1"/>
          </p:cNvSpPr>
          <p:nvPr>
            <p:ph type="body" idx="1"/>
          </p:nvPr>
        </p:nvSpPr>
        <p:spPr>
          <a:xfrm>
            <a:off x="220980" y="236220"/>
            <a:ext cx="8808720" cy="4823460"/>
          </a:xfrm>
        </p:spPr>
        <p:txBody>
          <a:bodyPr/>
          <a:lstStyle/>
          <a:p>
            <a:pPr marL="114300" indent="0">
              <a:buNone/>
            </a:pPr>
            <a:endParaRPr lang="en-IN" dirty="0"/>
          </a:p>
        </p:txBody>
      </p:sp>
      <p:pic>
        <p:nvPicPr>
          <p:cNvPr id="5" name="Picture 4">
            <a:extLst>
              <a:ext uri="{FF2B5EF4-FFF2-40B4-BE49-F238E27FC236}">
                <a16:creationId xmlns:a16="http://schemas.microsoft.com/office/drawing/2014/main" id="{3361E9C5-516B-1B20-2274-96E411842B33}"/>
              </a:ext>
            </a:extLst>
          </p:cNvPr>
          <p:cNvPicPr>
            <a:picLocks noChangeAspect="1"/>
          </p:cNvPicPr>
          <p:nvPr/>
        </p:nvPicPr>
        <p:blipFill>
          <a:blip r:embed="rId2"/>
          <a:stretch>
            <a:fillRect/>
          </a:stretch>
        </p:blipFill>
        <p:spPr>
          <a:xfrm>
            <a:off x="311700" y="328766"/>
            <a:ext cx="5820311" cy="3791145"/>
          </a:xfrm>
          <a:prstGeom prst="rect">
            <a:avLst/>
          </a:prstGeom>
        </p:spPr>
      </p:pic>
    </p:spTree>
    <p:extLst>
      <p:ext uri="{BB962C8B-B14F-4D97-AF65-F5344CB8AC3E}">
        <p14:creationId xmlns:p14="http://schemas.microsoft.com/office/powerpoint/2010/main" val="3288352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7C0F26-F569-E634-A9F3-65BD0EFB3C29}"/>
              </a:ext>
            </a:extLst>
          </p:cNvPr>
          <p:cNvSpPr>
            <a:spLocks noGrp="1"/>
          </p:cNvSpPr>
          <p:nvPr>
            <p:ph type="body" idx="1"/>
          </p:nvPr>
        </p:nvSpPr>
        <p:spPr>
          <a:xfrm>
            <a:off x="243840" y="363512"/>
            <a:ext cx="8519880" cy="4416475"/>
          </a:xfrm>
        </p:spPr>
        <p:txBody>
          <a:bodyPr/>
          <a:lstStyle/>
          <a:p>
            <a:r>
              <a:rPr lang="en-US" sz="1400" dirty="0"/>
              <a:t>One of the properties that I mentioned earlier was that the column qualifiers are dynamic and are stored as byte[ ] just like the cells. That gives you the ability to put arbitrary data in them, which might come to your rescue in this design.</a:t>
            </a:r>
          </a:p>
          <a:p>
            <a:endParaRPr lang="en-US" sz="1400" dirty="0"/>
          </a:p>
          <a:p>
            <a:r>
              <a:rPr lang="en-US" sz="1400" dirty="0"/>
              <a:t> Consider this table. In this design, the count is not required, so the addition of users becomes less complicated. </a:t>
            </a:r>
            <a:r>
              <a:rPr lang="en-US" sz="1400" b="1" dirty="0"/>
              <a:t>The unfollowing is also simplified</a:t>
            </a:r>
            <a:r>
              <a:rPr lang="en-US" sz="1400" dirty="0"/>
              <a:t>. The cells in this case contain just some arbitrary small value and are of no consequence.</a:t>
            </a:r>
          </a:p>
          <a:p>
            <a:endParaRPr lang="en-IN" sz="1400" dirty="0"/>
          </a:p>
          <a:p>
            <a:endParaRPr lang="en-IN" sz="1400" dirty="0"/>
          </a:p>
          <a:p>
            <a:endParaRPr lang="en-IN" sz="1400" dirty="0"/>
          </a:p>
          <a:p>
            <a:endParaRPr lang="en-IN" sz="1400" dirty="0"/>
          </a:p>
          <a:p>
            <a:endParaRPr lang="en-IN" sz="1400" dirty="0"/>
          </a:p>
          <a:p>
            <a:endParaRPr lang="en-IN" sz="1400" dirty="0"/>
          </a:p>
          <a:p>
            <a:endParaRPr lang="en-IN" sz="1400" dirty="0"/>
          </a:p>
          <a:p>
            <a:r>
              <a:rPr lang="en-IN" sz="1400" dirty="0"/>
              <a:t>The only problem left is :</a:t>
            </a:r>
            <a:r>
              <a:rPr lang="en-US" sz="1400" dirty="0"/>
              <a:t> who follows a particular user?? you need to do a full table scan to answer this question to overcome this problem there are two solutions:-</a:t>
            </a:r>
            <a:endParaRPr lang="en-IN" sz="1400" dirty="0"/>
          </a:p>
        </p:txBody>
      </p:sp>
      <p:pic>
        <p:nvPicPr>
          <p:cNvPr id="7" name="Picture 6">
            <a:extLst>
              <a:ext uri="{FF2B5EF4-FFF2-40B4-BE49-F238E27FC236}">
                <a16:creationId xmlns:a16="http://schemas.microsoft.com/office/drawing/2014/main" id="{E62D32C6-AAB4-AE08-CD43-914558A33406}"/>
              </a:ext>
            </a:extLst>
          </p:cNvPr>
          <p:cNvPicPr>
            <a:picLocks noChangeAspect="1"/>
          </p:cNvPicPr>
          <p:nvPr/>
        </p:nvPicPr>
        <p:blipFill>
          <a:blip r:embed="rId2"/>
          <a:stretch>
            <a:fillRect/>
          </a:stretch>
        </p:blipFill>
        <p:spPr>
          <a:xfrm>
            <a:off x="1363980" y="1994213"/>
            <a:ext cx="5963200" cy="1627637"/>
          </a:xfrm>
          <a:prstGeom prst="rect">
            <a:avLst/>
          </a:prstGeom>
        </p:spPr>
      </p:pic>
    </p:spTree>
    <p:extLst>
      <p:ext uri="{BB962C8B-B14F-4D97-AF65-F5344CB8AC3E}">
        <p14:creationId xmlns:p14="http://schemas.microsoft.com/office/powerpoint/2010/main" val="3359359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CA5C0B-8E82-4115-BFAA-1EB536C1A2D5}"/>
              </a:ext>
            </a:extLst>
          </p:cNvPr>
          <p:cNvSpPr>
            <a:spLocks noGrp="1"/>
          </p:cNvSpPr>
          <p:nvPr>
            <p:ph type="body" idx="1"/>
          </p:nvPr>
        </p:nvSpPr>
        <p:spPr>
          <a:xfrm>
            <a:off x="527505" y="788670"/>
            <a:ext cx="8088990" cy="3566160"/>
          </a:xfrm>
        </p:spPr>
        <p:txBody>
          <a:bodyPr/>
          <a:lstStyle/>
          <a:p>
            <a:r>
              <a:rPr lang="en-US" sz="1400" b="1" dirty="0"/>
              <a:t>Maintain Another Table (Reverse List): </a:t>
            </a:r>
            <a:r>
              <a:rPr lang="en-US" sz="1400" dirty="0"/>
              <a:t>The first solution involves creating another table dedicated to maintaining the reverse list of users who follow a particular user. In this table, each row would represent a user being followed, and the columns would contain the user IDs of those who follow them. This allows for efficient lookup of followers for a specific user without the need for a full table scan.</a:t>
            </a:r>
          </a:p>
          <a:p>
            <a:pPr marL="114300" indent="0">
              <a:buNone/>
            </a:pPr>
            <a:endParaRPr lang="en-US" sz="1400" dirty="0"/>
          </a:p>
          <a:p>
            <a:r>
              <a:rPr lang="en-US" sz="1400" b="1" dirty="0"/>
              <a:t>Persist Information in the Same Table with Different Row Keys</a:t>
            </a:r>
            <a:r>
              <a:rPr lang="en-US" sz="1400" dirty="0"/>
              <a:t>: The second solution suggests persisting the reverse list information within the same table but with different row keys. This involves storing the follower-followed relationships in a separate section of the table, possibly with different row keys that enable efficient retrieval of followers for a specific user.</a:t>
            </a:r>
          </a:p>
          <a:p>
            <a:endParaRPr lang="en-US" sz="1400" dirty="0"/>
          </a:p>
          <a:p>
            <a:r>
              <a:rPr lang="en-US" sz="1400" dirty="0"/>
              <a:t>There are also further optimizations possible in the current table structure. Consider this table:</a:t>
            </a:r>
          </a:p>
          <a:p>
            <a:endParaRPr lang="en-US" sz="1400" dirty="0"/>
          </a:p>
          <a:p>
            <a:endParaRPr lang="en-IN" sz="1400" dirty="0"/>
          </a:p>
        </p:txBody>
      </p:sp>
    </p:spTree>
    <p:extLst>
      <p:ext uri="{BB962C8B-B14F-4D97-AF65-F5344CB8AC3E}">
        <p14:creationId xmlns:p14="http://schemas.microsoft.com/office/powerpoint/2010/main" val="483853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F59EB9-5693-D314-FEE7-9C73A6E2E677}"/>
              </a:ext>
            </a:extLst>
          </p:cNvPr>
          <p:cNvSpPr>
            <a:spLocks noGrp="1"/>
          </p:cNvSpPr>
          <p:nvPr>
            <p:ph type="body" idx="1"/>
          </p:nvPr>
        </p:nvSpPr>
        <p:spPr>
          <a:xfrm>
            <a:off x="106680" y="205740"/>
            <a:ext cx="8725620" cy="4808220"/>
          </a:xfrm>
        </p:spPr>
        <p:txBody>
          <a:bodyPr/>
          <a:lstStyle/>
          <a:p>
            <a:r>
              <a:rPr lang="en-US" sz="1400" dirty="0"/>
              <a:t>The row key now contains the follower and followed user.</a:t>
            </a:r>
          </a:p>
          <a:p>
            <a:endParaRPr lang="en-US" sz="1400" dirty="0"/>
          </a:p>
          <a:p>
            <a:r>
              <a:rPr lang="en-US" sz="1400" dirty="0"/>
              <a:t>Getting a list of followed users now becomes a short Scan instead of a Get operation. There is little performance impact of that as Gets are internally implemented as Scans of length 1.</a:t>
            </a:r>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Unfollowing, and answering the question “Does A follow B?” become simple delete and get operations, respectively.</a:t>
            </a:r>
          </a:p>
          <a:p>
            <a:endParaRPr lang="en-US" sz="1400" dirty="0"/>
          </a:p>
          <a:p>
            <a:endParaRPr lang="en-IN" sz="1400" dirty="0"/>
          </a:p>
          <a:p>
            <a:endParaRPr lang="en-IN" sz="1400" dirty="0"/>
          </a:p>
          <a:p>
            <a:endParaRPr lang="en-IN" sz="1400" dirty="0"/>
          </a:p>
          <a:p>
            <a:endParaRPr lang="en-IN" sz="1400" dirty="0"/>
          </a:p>
          <a:p>
            <a:r>
              <a:rPr lang="en-US" sz="1400" dirty="0"/>
              <a:t>Notice that the row key length is variable across the table.</a:t>
            </a:r>
            <a:endParaRPr lang="en-IN" sz="1400" dirty="0"/>
          </a:p>
          <a:p>
            <a:endParaRPr lang="en-IN" sz="1400" dirty="0"/>
          </a:p>
        </p:txBody>
      </p:sp>
      <p:pic>
        <p:nvPicPr>
          <p:cNvPr id="7" name="Picture 6">
            <a:extLst>
              <a:ext uri="{FF2B5EF4-FFF2-40B4-BE49-F238E27FC236}">
                <a16:creationId xmlns:a16="http://schemas.microsoft.com/office/drawing/2014/main" id="{D54BFA91-702D-3CE0-FC99-B9F640A62003}"/>
              </a:ext>
            </a:extLst>
          </p:cNvPr>
          <p:cNvPicPr>
            <a:picLocks noChangeAspect="1"/>
          </p:cNvPicPr>
          <p:nvPr/>
        </p:nvPicPr>
        <p:blipFill>
          <a:blip r:embed="rId2"/>
          <a:stretch>
            <a:fillRect/>
          </a:stretch>
        </p:blipFill>
        <p:spPr>
          <a:xfrm>
            <a:off x="2087695" y="3162551"/>
            <a:ext cx="4763590" cy="1260609"/>
          </a:xfrm>
          <a:prstGeom prst="rect">
            <a:avLst/>
          </a:prstGeom>
        </p:spPr>
      </p:pic>
      <p:pic>
        <p:nvPicPr>
          <p:cNvPr id="9" name="Picture 8">
            <a:extLst>
              <a:ext uri="{FF2B5EF4-FFF2-40B4-BE49-F238E27FC236}">
                <a16:creationId xmlns:a16="http://schemas.microsoft.com/office/drawing/2014/main" id="{B25D43FC-436F-EEE0-999E-CD27101AF642}"/>
              </a:ext>
            </a:extLst>
          </p:cNvPr>
          <p:cNvPicPr>
            <a:picLocks noChangeAspect="1"/>
          </p:cNvPicPr>
          <p:nvPr/>
        </p:nvPicPr>
        <p:blipFill>
          <a:blip r:embed="rId3"/>
          <a:stretch>
            <a:fillRect/>
          </a:stretch>
        </p:blipFill>
        <p:spPr>
          <a:xfrm>
            <a:off x="1798320" y="1639129"/>
            <a:ext cx="5187888" cy="932622"/>
          </a:xfrm>
          <a:prstGeom prst="rect">
            <a:avLst/>
          </a:prstGeom>
        </p:spPr>
      </p:pic>
    </p:spTree>
    <p:extLst>
      <p:ext uri="{BB962C8B-B14F-4D97-AF65-F5344CB8AC3E}">
        <p14:creationId xmlns:p14="http://schemas.microsoft.com/office/powerpoint/2010/main" val="3141833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81FD64-2144-7C2A-A88C-29CEE1FB743E}"/>
              </a:ext>
            </a:extLst>
          </p:cNvPr>
          <p:cNvSpPr>
            <a:spLocks noGrp="1"/>
          </p:cNvSpPr>
          <p:nvPr>
            <p:ph type="body" idx="1"/>
          </p:nvPr>
        </p:nvSpPr>
        <p:spPr>
          <a:xfrm>
            <a:off x="304800" y="198120"/>
            <a:ext cx="8527500" cy="4716780"/>
          </a:xfrm>
        </p:spPr>
        <p:txBody>
          <a:bodyPr/>
          <a:lstStyle/>
          <a:p>
            <a:r>
              <a:rPr lang="en-US" sz="1400" dirty="0"/>
              <a:t>The variation can make it difficult to reason about performance since the data being transferred for every call to the table is variable</a:t>
            </a:r>
          </a:p>
          <a:p>
            <a:endParaRPr lang="en-US" dirty="0"/>
          </a:p>
          <a:p>
            <a:r>
              <a:rPr lang="en-US" sz="1400" b="1" dirty="0"/>
              <a:t>Solution Using Hash Values:</a:t>
            </a:r>
            <a:r>
              <a:rPr lang="en-US" sz="1400" dirty="0"/>
              <a:t> The proposed solution involves using hash values of individual user IDs to achieve consistent row key lengths. Instead of directly concatenating user IDs, each user ID is hashed individually, resulting in fixed-length hash values.</a:t>
            </a:r>
          </a:p>
          <a:p>
            <a:endParaRPr lang="en-IN" sz="1400" dirty="0"/>
          </a:p>
          <a:p>
            <a:r>
              <a:rPr lang="en-US" sz="1400" b="1" dirty="0"/>
              <a:t>Consistent Row Key Lengths</a:t>
            </a:r>
            <a:r>
              <a:rPr lang="en-US" sz="1400" dirty="0"/>
              <a:t>: By concatenating the hashed values instead of the original user IDs, the resulting row key lengths become consistent. This ensures that the amount of data transferred for each table call remains predictable, simplifying performance analysis.</a:t>
            </a:r>
          </a:p>
          <a:p>
            <a:endParaRPr lang="en-US" sz="1400" dirty="0"/>
          </a:p>
          <a:p>
            <a:r>
              <a:rPr lang="en-US" sz="1400" b="1" dirty="0"/>
              <a:t>Querying with Hash Digests</a:t>
            </a:r>
            <a:r>
              <a:rPr lang="en-US" sz="1400" dirty="0"/>
              <a:t>: When querying the table, the user IDs are hashed again to generate hash digest values. These hash digest values are used to query the table, ensuring consistent row key lengths and facilitating efficient data retrieval</a:t>
            </a:r>
          </a:p>
          <a:p>
            <a:endParaRPr lang="en-US" sz="1400" dirty="0"/>
          </a:p>
          <a:p>
            <a:r>
              <a:rPr lang="en-US" sz="1400" dirty="0"/>
              <a:t>The final table look like this!!</a:t>
            </a:r>
            <a:endParaRPr lang="en-IN" sz="1400" dirty="0"/>
          </a:p>
        </p:txBody>
      </p:sp>
    </p:spTree>
    <p:extLst>
      <p:ext uri="{BB962C8B-B14F-4D97-AF65-F5344CB8AC3E}">
        <p14:creationId xmlns:p14="http://schemas.microsoft.com/office/powerpoint/2010/main" val="1204383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6B2E6-EC59-9E8E-2176-F2FE184F1193}"/>
              </a:ext>
            </a:extLst>
          </p:cNvPr>
          <p:cNvSpPr>
            <a:spLocks noGrp="1"/>
          </p:cNvSpPr>
          <p:nvPr>
            <p:ph type="title"/>
          </p:nvPr>
        </p:nvSpPr>
        <p:spPr/>
        <p:txBody>
          <a:bodyPr/>
          <a:lstStyle/>
          <a:p>
            <a:r>
              <a:rPr lang="en-LU" dirty="0">
                <a:solidFill>
                  <a:schemeClr val="bg2">
                    <a:lumMod val="75000"/>
                  </a:schemeClr>
                </a:solidFill>
                <a:latin typeface="Avenir Book" panose="02000503020000020003" pitchFamily="2" charset="0"/>
              </a:rPr>
              <a:t>Background</a:t>
            </a:r>
            <a:br>
              <a:rPr lang="en-LU" dirty="0">
                <a:latin typeface="Avenir Book" panose="02000503020000020003" pitchFamily="2" charset="0"/>
              </a:rPr>
            </a:br>
            <a:endParaRPr lang="en-LU" dirty="0">
              <a:solidFill>
                <a:schemeClr val="bg2">
                  <a:lumMod val="75000"/>
                </a:schemeClr>
              </a:solidFill>
              <a:latin typeface="Avenir Book" panose="02000503020000020003" pitchFamily="2" charset="0"/>
            </a:endParaRPr>
          </a:p>
        </p:txBody>
      </p:sp>
      <p:sp>
        <p:nvSpPr>
          <p:cNvPr id="3" name="Text Placeholder 2">
            <a:extLst>
              <a:ext uri="{FF2B5EF4-FFF2-40B4-BE49-F238E27FC236}">
                <a16:creationId xmlns:a16="http://schemas.microsoft.com/office/drawing/2014/main" id="{C92FC941-7A36-2EA3-A1C1-30D5BC56078B}"/>
              </a:ext>
            </a:extLst>
          </p:cNvPr>
          <p:cNvSpPr>
            <a:spLocks noGrp="1"/>
          </p:cNvSpPr>
          <p:nvPr>
            <p:ph type="body" idx="1"/>
          </p:nvPr>
        </p:nvSpPr>
        <p:spPr>
          <a:xfrm>
            <a:off x="250740" y="1205815"/>
            <a:ext cx="8520600" cy="3416400"/>
          </a:xfrm>
        </p:spPr>
        <p:txBody>
          <a:bodyPr/>
          <a:lstStyle/>
          <a:p>
            <a:r>
              <a:rPr lang="en-US" dirty="0"/>
              <a:t>The number of applications that are being developed to work with large amounts of data has been growing rapidly in the recent past</a:t>
            </a:r>
          </a:p>
          <a:p>
            <a:pPr marL="114300" indent="0">
              <a:buNone/>
            </a:pPr>
            <a:endParaRPr lang="en-US" dirty="0"/>
          </a:p>
          <a:p>
            <a:r>
              <a:rPr lang="en-US" dirty="0"/>
              <a:t>To support this new breed of applications</a:t>
            </a:r>
            <a:r>
              <a:rPr lang="en-US" b="0" i="0" dirty="0">
                <a:solidFill>
                  <a:schemeClr val="bg2">
                    <a:lumMod val="75000"/>
                  </a:schemeClr>
                </a:solidFill>
                <a:effectLst/>
                <a:highlight>
                  <a:srgbClr val="FFFFFF"/>
                </a:highlight>
                <a:latin typeface="Avenir Book" panose="02000503020000020003" pitchFamily="2" charset="0"/>
              </a:rPr>
              <a:t> </a:t>
            </a:r>
            <a:r>
              <a:rPr lang="en-US" dirty="0"/>
              <a:t>, several new data management systems have been developed</a:t>
            </a:r>
            <a:r>
              <a:rPr lang="en-US" b="0" i="0" dirty="0">
                <a:solidFill>
                  <a:schemeClr val="bg2">
                    <a:lumMod val="75000"/>
                  </a:schemeClr>
                </a:solidFill>
                <a:effectLst/>
                <a:highlight>
                  <a:srgbClr val="FFFFFF"/>
                </a:highlight>
                <a:latin typeface="Avenir Book" panose="02000503020000020003" pitchFamily="2" charset="0"/>
              </a:rPr>
              <a:t>,</a:t>
            </a:r>
            <a:r>
              <a:rPr lang="en-US" dirty="0"/>
              <a:t> </a:t>
            </a:r>
            <a:r>
              <a:rPr lang="en-US" b="1" dirty="0"/>
              <a:t>Apache HBase </a:t>
            </a:r>
            <a:r>
              <a:rPr lang="en-US" dirty="0"/>
              <a:t>is one such system.</a:t>
            </a:r>
          </a:p>
          <a:p>
            <a:endParaRPr lang="en-GB" b="0" i="0" dirty="0">
              <a:solidFill>
                <a:schemeClr val="bg2">
                  <a:lumMod val="75000"/>
                </a:schemeClr>
              </a:solidFill>
              <a:effectLst/>
              <a:highlight>
                <a:srgbClr val="FFFFFF"/>
              </a:highlight>
              <a:latin typeface="Avenir Book" panose="02000503020000020003" pitchFamily="2" charset="0"/>
            </a:endParaRPr>
          </a:p>
          <a:p>
            <a:r>
              <a:rPr lang="en-US" dirty="0"/>
              <a:t>Some call this the big data revolution.</a:t>
            </a:r>
            <a:endParaRPr lang="en-GB" b="0" i="0" dirty="0">
              <a:solidFill>
                <a:schemeClr val="bg2">
                  <a:lumMod val="75000"/>
                </a:schemeClr>
              </a:solidFill>
              <a:effectLst/>
              <a:highlight>
                <a:srgbClr val="FFFFFF"/>
              </a:highlight>
              <a:latin typeface="Avenir Book" panose="02000503020000020003" pitchFamily="2" charset="0"/>
            </a:endParaRPr>
          </a:p>
        </p:txBody>
      </p:sp>
    </p:spTree>
    <p:extLst>
      <p:ext uri="{BB962C8B-B14F-4D97-AF65-F5344CB8AC3E}">
        <p14:creationId xmlns:p14="http://schemas.microsoft.com/office/powerpoint/2010/main" val="3341982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EE3126-C693-C650-3100-A1FD726BCE6C}"/>
              </a:ext>
            </a:extLst>
          </p:cNvPr>
          <p:cNvSpPr>
            <a:spLocks noGrp="1"/>
          </p:cNvSpPr>
          <p:nvPr>
            <p:ph type="body" idx="1"/>
          </p:nvPr>
        </p:nvSpPr>
        <p:spPr>
          <a:xfrm>
            <a:off x="266700" y="182880"/>
            <a:ext cx="8565600" cy="4385995"/>
          </a:xfrm>
        </p:spPr>
        <p:txBody>
          <a:bodyPr/>
          <a:lstStyle/>
          <a:p>
            <a:pPr marL="114300" indent="0">
              <a:buNone/>
            </a:pPr>
            <a:endParaRPr lang="en-IN" dirty="0"/>
          </a:p>
        </p:txBody>
      </p:sp>
      <p:pic>
        <p:nvPicPr>
          <p:cNvPr id="5" name="Picture 4">
            <a:extLst>
              <a:ext uri="{FF2B5EF4-FFF2-40B4-BE49-F238E27FC236}">
                <a16:creationId xmlns:a16="http://schemas.microsoft.com/office/drawing/2014/main" id="{E4C15328-617E-AF2E-E697-9C10EFCB9465}"/>
              </a:ext>
            </a:extLst>
          </p:cNvPr>
          <p:cNvPicPr>
            <a:picLocks noChangeAspect="1"/>
          </p:cNvPicPr>
          <p:nvPr/>
        </p:nvPicPr>
        <p:blipFill>
          <a:blip r:embed="rId2"/>
          <a:stretch>
            <a:fillRect/>
          </a:stretch>
        </p:blipFill>
        <p:spPr>
          <a:xfrm>
            <a:off x="713836" y="837958"/>
            <a:ext cx="7716327" cy="3467584"/>
          </a:xfrm>
          <a:prstGeom prst="rect">
            <a:avLst/>
          </a:prstGeom>
        </p:spPr>
      </p:pic>
    </p:spTree>
    <p:extLst>
      <p:ext uri="{BB962C8B-B14F-4D97-AF65-F5344CB8AC3E}">
        <p14:creationId xmlns:p14="http://schemas.microsoft.com/office/powerpoint/2010/main" val="694468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6B2E6-EC59-9E8E-2176-F2FE184F1193}"/>
              </a:ext>
            </a:extLst>
          </p:cNvPr>
          <p:cNvSpPr>
            <a:spLocks noGrp="1"/>
          </p:cNvSpPr>
          <p:nvPr>
            <p:ph type="title"/>
          </p:nvPr>
        </p:nvSpPr>
        <p:spPr>
          <a:xfrm>
            <a:off x="205740" y="120635"/>
            <a:ext cx="8520600" cy="572700"/>
          </a:xfrm>
        </p:spPr>
        <p:txBody>
          <a:bodyPr/>
          <a:lstStyle/>
          <a:p>
            <a:r>
              <a:rPr lang="de-CH" dirty="0">
                <a:solidFill>
                  <a:schemeClr val="bg2">
                    <a:lumMod val="75000"/>
                  </a:schemeClr>
                </a:solidFill>
                <a:latin typeface="Avenir Book" panose="02000503020000020003" pitchFamily="2" charset="0"/>
              </a:rPr>
              <a:t>Summary </a:t>
            </a:r>
            <a:br>
              <a:rPr lang="en-LU" dirty="0">
                <a:latin typeface="Avenir Book" panose="02000503020000020003" pitchFamily="2" charset="0"/>
              </a:rPr>
            </a:br>
            <a:endParaRPr lang="en-LU" dirty="0">
              <a:solidFill>
                <a:schemeClr val="bg2">
                  <a:lumMod val="75000"/>
                </a:schemeClr>
              </a:solidFill>
              <a:latin typeface="Avenir Book" panose="02000503020000020003" pitchFamily="2" charset="0"/>
            </a:endParaRPr>
          </a:p>
        </p:txBody>
      </p:sp>
      <p:sp>
        <p:nvSpPr>
          <p:cNvPr id="3" name="Text Placeholder 2">
            <a:extLst>
              <a:ext uri="{FF2B5EF4-FFF2-40B4-BE49-F238E27FC236}">
                <a16:creationId xmlns:a16="http://schemas.microsoft.com/office/drawing/2014/main" id="{C92FC941-7A36-2EA3-A1C1-30D5BC56078B}"/>
              </a:ext>
            </a:extLst>
          </p:cNvPr>
          <p:cNvSpPr>
            <a:spLocks noGrp="1"/>
          </p:cNvSpPr>
          <p:nvPr>
            <p:ph type="body" idx="1"/>
          </p:nvPr>
        </p:nvSpPr>
        <p:spPr>
          <a:xfrm>
            <a:off x="205740" y="800015"/>
            <a:ext cx="8520600" cy="4152986"/>
          </a:xfrm>
        </p:spPr>
        <p:txBody>
          <a:bodyPr/>
          <a:lstStyle/>
          <a:p>
            <a:r>
              <a:rPr lang="en-IN" sz="1400" b="1" i="0" dirty="0">
                <a:solidFill>
                  <a:srgbClr val="0D0D0D"/>
                </a:solidFill>
                <a:effectLst/>
                <a:highlight>
                  <a:srgbClr val="FFFFFF"/>
                </a:highlight>
                <a:latin typeface="Söhne"/>
              </a:rPr>
              <a:t>Row Keys</a:t>
            </a:r>
            <a:r>
              <a:rPr lang="en-IN" sz="1400" b="0" i="0" dirty="0">
                <a:solidFill>
                  <a:srgbClr val="0D0D0D"/>
                </a:solidFill>
                <a:effectLst/>
                <a:highlight>
                  <a:srgbClr val="FFFFFF"/>
                </a:highlight>
                <a:latin typeface="Söhne"/>
              </a:rPr>
              <a:t>:</a:t>
            </a:r>
            <a:r>
              <a:rPr lang="en-US" sz="1400" b="0" i="0" dirty="0">
                <a:solidFill>
                  <a:srgbClr val="0D0D0D"/>
                </a:solidFill>
                <a:effectLst/>
                <a:highlight>
                  <a:srgbClr val="FFFFFF"/>
                </a:highlight>
                <a:latin typeface="Söhne"/>
              </a:rPr>
              <a:t>Crucial for table design and application interaction , and Determine performance capabilities.</a:t>
            </a:r>
          </a:p>
          <a:p>
            <a:endParaRPr lang="en-US" sz="1400" dirty="0">
              <a:solidFill>
                <a:srgbClr val="0D0D0D"/>
              </a:solidFill>
              <a:highlight>
                <a:srgbClr val="FFFFFF"/>
              </a:highlight>
              <a:latin typeface="Söhne"/>
            </a:endParaRPr>
          </a:p>
          <a:p>
            <a:r>
              <a:rPr lang="en-IN" sz="1400" b="1" i="0" dirty="0">
                <a:solidFill>
                  <a:srgbClr val="0D0D0D"/>
                </a:solidFill>
                <a:effectLst/>
                <a:highlight>
                  <a:srgbClr val="FFFFFF"/>
                </a:highlight>
                <a:latin typeface="Söhne"/>
              </a:rPr>
              <a:t>Table Flexibility</a:t>
            </a:r>
            <a:r>
              <a:rPr lang="en-IN" sz="1400" b="0" i="0" dirty="0">
                <a:solidFill>
                  <a:srgbClr val="0D0D0D"/>
                </a:solidFill>
                <a:effectLst/>
                <a:highlight>
                  <a:srgbClr val="FFFFFF"/>
                </a:highlight>
                <a:latin typeface="Söhne"/>
              </a:rPr>
              <a:t>:</a:t>
            </a:r>
            <a:r>
              <a:rPr lang="en-US" sz="1400" b="0" i="0" dirty="0">
                <a:solidFill>
                  <a:srgbClr val="0D0D0D"/>
                </a:solidFill>
                <a:effectLst/>
                <a:highlight>
                  <a:srgbClr val="FFFFFF"/>
                </a:highlight>
                <a:latin typeface="Söhne"/>
              </a:rPr>
              <a:t>Store data in byte[] format, providing versatility.</a:t>
            </a:r>
          </a:p>
          <a:p>
            <a:pPr marL="114300" indent="0">
              <a:buNone/>
            </a:pPr>
            <a:endParaRPr lang="en-IN" sz="1400" b="1" dirty="0">
              <a:solidFill>
                <a:schemeClr val="bg2">
                  <a:lumMod val="75000"/>
                </a:schemeClr>
              </a:solidFill>
              <a:latin typeface="Avenir Book" panose="02000503020000020003" pitchFamily="2" charset="0"/>
            </a:endParaRPr>
          </a:p>
          <a:p>
            <a:r>
              <a:rPr lang="en-IN" sz="1400" b="1" i="0" dirty="0">
                <a:solidFill>
                  <a:srgbClr val="0D0D0D"/>
                </a:solidFill>
                <a:effectLst/>
                <a:highlight>
                  <a:srgbClr val="FFFFFF"/>
                </a:highlight>
                <a:latin typeface="Söhne"/>
              </a:rPr>
              <a:t>Column Family Organization</a:t>
            </a:r>
            <a:r>
              <a:rPr lang="en-IN" sz="1400" b="0" i="0" dirty="0">
                <a:solidFill>
                  <a:srgbClr val="0D0D0D"/>
                </a:solidFill>
                <a:effectLst/>
                <a:highlight>
                  <a:srgbClr val="FFFFFF"/>
                </a:highlight>
                <a:latin typeface="Söhne"/>
              </a:rPr>
              <a:t>:</a:t>
            </a:r>
            <a:r>
              <a:rPr lang="en-US" sz="1400" b="0" i="0" dirty="0">
                <a:solidFill>
                  <a:srgbClr val="0D0D0D"/>
                </a:solidFill>
                <a:effectLst/>
                <a:highlight>
                  <a:srgbClr val="FFFFFF"/>
                </a:highlight>
                <a:latin typeface="Söhne"/>
              </a:rPr>
              <a:t> Group data with similar access patterns in the same column family.</a:t>
            </a:r>
          </a:p>
          <a:p>
            <a:endParaRPr lang="en-US" sz="1400" dirty="0">
              <a:solidFill>
                <a:srgbClr val="0D0D0D"/>
              </a:solidFill>
              <a:highlight>
                <a:srgbClr val="FFFFFF"/>
              </a:highlight>
              <a:latin typeface="Söhne"/>
            </a:endParaRPr>
          </a:p>
          <a:p>
            <a:r>
              <a:rPr lang="en-IN" sz="1400" b="1" i="0" dirty="0">
                <a:solidFill>
                  <a:srgbClr val="0D0D0D"/>
                </a:solidFill>
                <a:effectLst/>
                <a:highlight>
                  <a:srgbClr val="FFFFFF"/>
                </a:highlight>
                <a:latin typeface="Söhne"/>
              </a:rPr>
              <a:t>Indexing</a:t>
            </a:r>
            <a:r>
              <a:rPr lang="en-US" sz="1400" b="1" i="0" dirty="0">
                <a:solidFill>
                  <a:srgbClr val="0D0D0D"/>
                </a:solidFill>
                <a:effectLst/>
                <a:highlight>
                  <a:srgbClr val="FFFFFF"/>
                </a:highlight>
                <a:latin typeface="Söhne"/>
              </a:rPr>
              <a:t>:</a:t>
            </a:r>
            <a:r>
              <a:rPr lang="en-US" sz="1400" b="0" i="0" dirty="0">
                <a:solidFill>
                  <a:srgbClr val="0D0D0D"/>
                </a:solidFill>
                <a:effectLst/>
                <a:highlight>
                  <a:srgbClr val="FFFFFF"/>
                </a:highlight>
                <a:latin typeface="Söhne"/>
              </a:rPr>
              <a:t> Done only for row keys, utilize for efficient data retrieval.</a:t>
            </a:r>
          </a:p>
          <a:p>
            <a:endParaRPr lang="en-US" sz="1400" dirty="0">
              <a:solidFill>
                <a:srgbClr val="0D0D0D"/>
              </a:solidFill>
              <a:highlight>
                <a:srgbClr val="FFFFFF"/>
              </a:highlight>
              <a:latin typeface="Söhne"/>
            </a:endParaRPr>
          </a:p>
          <a:p>
            <a:r>
              <a:rPr lang="en-IN" sz="1400" b="1" i="0" dirty="0">
                <a:solidFill>
                  <a:srgbClr val="0D0D0D"/>
                </a:solidFill>
                <a:effectLst/>
                <a:highlight>
                  <a:srgbClr val="FFFFFF"/>
                </a:highlight>
                <a:latin typeface="Söhne"/>
              </a:rPr>
              <a:t>Table Structure</a:t>
            </a:r>
            <a:r>
              <a:rPr lang="en-IN" sz="1400" b="0" i="0" dirty="0">
                <a:solidFill>
                  <a:srgbClr val="0D0D0D"/>
                </a:solidFill>
                <a:effectLst/>
                <a:highlight>
                  <a:srgbClr val="FFFFFF"/>
                </a:highlight>
                <a:latin typeface="Söhne"/>
              </a:rPr>
              <a:t>:</a:t>
            </a:r>
            <a:r>
              <a:rPr lang="en-US" sz="1400" b="0" i="0" dirty="0">
                <a:solidFill>
                  <a:srgbClr val="0D0D0D"/>
                </a:solidFill>
                <a:effectLst/>
                <a:highlight>
                  <a:srgbClr val="FFFFFF"/>
                </a:highlight>
                <a:latin typeface="Söhne"/>
              </a:rPr>
              <a:t> Consider trade-offs between tall and wide tables for atomicity and simplicity.</a:t>
            </a:r>
          </a:p>
          <a:p>
            <a:endParaRPr lang="en-US" sz="1400" dirty="0">
              <a:solidFill>
                <a:srgbClr val="0D0D0D"/>
              </a:solidFill>
              <a:highlight>
                <a:srgbClr val="FFFFFF"/>
              </a:highlight>
              <a:latin typeface="Söhne"/>
            </a:endParaRPr>
          </a:p>
          <a:p>
            <a:r>
              <a:rPr lang="en-IN" sz="1400" b="1" i="0" dirty="0">
                <a:solidFill>
                  <a:srgbClr val="0D0D0D"/>
                </a:solidFill>
                <a:effectLst/>
                <a:highlight>
                  <a:srgbClr val="FFFFFF"/>
                </a:highlight>
                <a:latin typeface="Söhne"/>
              </a:rPr>
              <a:t>Hashing</a:t>
            </a:r>
            <a:r>
              <a:rPr lang="en-US" sz="1400" b="1" i="0" dirty="0">
                <a:solidFill>
                  <a:srgbClr val="0D0D0D"/>
                </a:solidFill>
                <a:effectLst/>
                <a:highlight>
                  <a:srgbClr val="FFFFFF"/>
                </a:highlight>
                <a:latin typeface="Söhne"/>
              </a:rPr>
              <a:t>:</a:t>
            </a:r>
            <a:r>
              <a:rPr lang="en-US" sz="1400" b="0" i="0" dirty="0">
                <a:solidFill>
                  <a:srgbClr val="0D0D0D"/>
                </a:solidFill>
                <a:effectLst/>
                <a:highlight>
                  <a:srgbClr val="FFFFFF"/>
                </a:highlight>
                <a:latin typeface="Söhne"/>
              </a:rPr>
              <a:t> Enables fixed-length keys and better distribution, sacrificing key ordering.</a:t>
            </a:r>
          </a:p>
          <a:p>
            <a:endParaRPr lang="en-US" sz="1400" dirty="0">
              <a:solidFill>
                <a:srgbClr val="0D0D0D"/>
              </a:solidFill>
              <a:highlight>
                <a:srgbClr val="FFFFFF"/>
              </a:highlight>
              <a:latin typeface="Söhne"/>
            </a:endParaRPr>
          </a:p>
          <a:p>
            <a:r>
              <a:rPr lang="en-IN" sz="1400" b="1" i="0" dirty="0">
                <a:solidFill>
                  <a:srgbClr val="0D0D0D"/>
                </a:solidFill>
                <a:effectLst/>
                <a:highlight>
                  <a:srgbClr val="FFFFFF"/>
                </a:highlight>
                <a:latin typeface="Söhne"/>
              </a:rPr>
              <a:t>Column Qualifiers</a:t>
            </a:r>
            <a:r>
              <a:rPr lang="en-IN" sz="1400" b="0" i="0" dirty="0">
                <a:solidFill>
                  <a:srgbClr val="0D0D0D"/>
                </a:solidFill>
                <a:effectLst/>
                <a:highlight>
                  <a:srgbClr val="FFFFFF"/>
                </a:highlight>
                <a:latin typeface="Söhne"/>
              </a:rPr>
              <a:t>:</a:t>
            </a:r>
            <a:r>
              <a:rPr lang="en-US" sz="1400" b="0" i="0" dirty="0">
                <a:solidFill>
                  <a:srgbClr val="0D0D0D"/>
                </a:solidFill>
                <a:effectLst/>
                <a:highlight>
                  <a:srgbClr val="FFFFFF"/>
                </a:highlight>
                <a:latin typeface="Söhne"/>
              </a:rPr>
              <a:t>Column qualifiers can be used to store data.</a:t>
            </a:r>
          </a:p>
          <a:p>
            <a:endParaRPr lang="en-US" sz="1400" dirty="0">
              <a:solidFill>
                <a:srgbClr val="0D0D0D"/>
              </a:solidFill>
              <a:highlight>
                <a:srgbClr val="FFFFFF"/>
              </a:highlight>
              <a:latin typeface="Söhne"/>
            </a:endParaRPr>
          </a:p>
          <a:p>
            <a:r>
              <a:rPr lang="en-IN" sz="1400" b="1" i="0" dirty="0">
                <a:solidFill>
                  <a:srgbClr val="0D0D0D"/>
                </a:solidFill>
                <a:effectLst/>
                <a:highlight>
                  <a:srgbClr val="FFFFFF"/>
                </a:highlight>
                <a:latin typeface="Söhne"/>
              </a:rPr>
              <a:t>Column Family Length</a:t>
            </a:r>
            <a:r>
              <a:rPr lang="en-IN" sz="1400" b="0" i="0" dirty="0">
                <a:solidFill>
                  <a:srgbClr val="0D0D0D"/>
                </a:solidFill>
                <a:effectLst/>
                <a:highlight>
                  <a:srgbClr val="FFFFFF"/>
                </a:highlight>
                <a:latin typeface="Söhne"/>
              </a:rPr>
              <a:t>:</a:t>
            </a:r>
            <a:r>
              <a:rPr lang="en-US" sz="1400" b="0" i="0" dirty="0">
                <a:solidFill>
                  <a:srgbClr val="0D0D0D"/>
                </a:solidFill>
                <a:effectLst/>
                <a:highlight>
                  <a:srgbClr val="FFFFFF"/>
                </a:highlight>
                <a:latin typeface="Söhne"/>
              </a:rPr>
              <a:t>The length of the column family name impacts the size of data sent over the wire </a:t>
            </a:r>
          </a:p>
          <a:p>
            <a:pPr marL="114300" indent="0">
              <a:buNone/>
            </a:pPr>
            <a:r>
              <a:rPr lang="en-US" sz="1400" b="0" i="0" dirty="0">
                <a:solidFill>
                  <a:srgbClr val="0D0D0D"/>
                </a:solidFill>
                <a:effectLst/>
                <a:highlight>
                  <a:srgbClr val="FFFFFF"/>
                </a:highlight>
                <a:latin typeface="Söhne"/>
              </a:rPr>
              <a:t>to the client (in Key Value objects). Be concise.</a:t>
            </a:r>
            <a:endParaRPr lang="en-LU" sz="1400" b="1" dirty="0">
              <a:solidFill>
                <a:schemeClr val="bg2">
                  <a:lumMod val="75000"/>
                </a:schemeClr>
              </a:solidFill>
              <a:latin typeface="Avenir Book" panose="02000503020000020003" pitchFamily="2" charset="0"/>
            </a:endParaRPr>
          </a:p>
        </p:txBody>
      </p:sp>
    </p:spTree>
    <p:extLst>
      <p:ext uri="{BB962C8B-B14F-4D97-AF65-F5344CB8AC3E}">
        <p14:creationId xmlns:p14="http://schemas.microsoft.com/office/powerpoint/2010/main" val="3441726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2FC941-7A36-2EA3-A1C1-30D5BC56078B}"/>
              </a:ext>
            </a:extLst>
          </p:cNvPr>
          <p:cNvSpPr>
            <a:spLocks noGrp="1"/>
          </p:cNvSpPr>
          <p:nvPr>
            <p:ph type="body" idx="1"/>
          </p:nvPr>
        </p:nvSpPr>
        <p:spPr>
          <a:xfrm>
            <a:off x="1226820" y="-26670"/>
            <a:ext cx="7133040" cy="1638301"/>
          </a:xfrm>
        </p:spPr>
        <p:txBody>
          <a:bodyPr/>
          <a:lstStyle/>
          <a:p>
            <a:pPr marL="114300" indent="0">
              <a:buNone/>
            </a:pPr>
            <a:r>
              <a:rPr lang="en-IN" sz="9600" dirty="0">
                <a:solidFill>
                  <a:schemeClr val="bg2">
                    <a:lumMod val="75000"/>
                  </a:schemeClr>
                </a:solidFill>
                <a:latin typeface="Avenir Book" panose="02000503020000020003" pitchFamily="2" charset="0"/>
              </a:rPr>
              <a:t>	</a:t>
            </a:r>
          </a:p>
          <a:p>
            <a:pPr marL="114300" indent="0">
              <a:buNone/>
            </a:pPr>
            <a:r>
              <a:rPr lang="en-IN" sz="9600" dirty="0">
                <a:solidFill>
                  <a:schemeClr val="bg2">
                    <a:lumMod val="75000"/>
                  </a:schemeClr>
                </a:solidFill>
                <a:latin typeface="Avenir Book" panose="02000503020000020003" pitchFamily="2" charset="0"/>
              </a:rPr>
              <a:t>Thank You</a:t>
            </a:r>
            <a:endParaRPr lang="en-LU" sz="9600" dirty="0">
              <a:solidFill>
                <a:schemeClr val="bg2">
                  <a:lumMod val="75000"/>
                </a:schemeClr>
              </a:solidFill>
              <a:latin typeface="Avenir Book" panose="02000503020000020003" pitchFamily="2" charset="0"/>
            </a:endParaRPr>
          </a:p>
        </p:txBody>
      </p:sp>
    </p:spTree>
    <p:extLst>
      <p:ext uri="{BB962C8B-B14F-4D97-AF65-F5344CB8AC3E}">
        <p14:creationId xmlns:p14="http://schemas.microsoft.com/office/powerpoint/2010/main" val="3999355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6B2E6-EC59-9E8E-2176-F2FE184F1193}"/>
              </a:ext>
            </a:extLst>
          </p:cNvPr>
          <p:cNvSpPr>
            <a:spLocks noGrp="1"/>
          </p:cNvSpPr>
          <p:nvPr>
            <p:ph type="title"/>
          </p:nvPr>
        </p:nvSpPr>
        <p:spPr/>
        <p:txBody>
          <a:bodyPr/>
          <a:lstStyle/>
          <a:p>
            <a:r>
              <a:rPr lang="en-GB" dirty="0">
                <a:solidFill>
                  <a:schemeClr val="bg2">
                    <a:lumMod val="75000"/>
                  </a:schemeClr>
                </a:solidFill>
                <a:latin typeface="Avenir Book" panose="02000503020000020003" pitchFamily="2" charset="0"/>
              </a:rPr>
              <a:t>Introduction to HBase</a:t>
            </a:r>
            <a:r>
              <a:rPr lang="en-LU" dirty="0">
                <a:solidFill>
                  <a:schemeClr val="bg2">
                    <a:lumMod val="75000"/>
                  </a:schemeClr>
                </a:solidFill>
                <a:latin typeface="Avenir Book" panose="02000503020000020003" pitchFamily="2" charset="0"/>
              </a:rPr>
              <a:t> </a:t>
            </a:r>
            <a:br>
              <a:rPr lang="en-LU" dirty="0">
                <a:latin typeface="Avenir Book" panose="02000503020000020003" pitchFamily="2" charset="0"/>
              </a:rPr>
            </a:br>
            <a:endParaRPr lang="en-LU" dirty="0">
              <a:solidFill>
                <a:schemeClr val="bg2">
                  <a:lumMod val="75000"/>
                </a:schemeClr>
              </a:solidFill>
              <a:latin typeface="Avenir Book" panose="02000503020000020003" pitchFamily="2" charset="0"/>
            </a:endParaRPr>
          </a:p>
        </p:txBody>
      </p:sp>
      <p:sp>
        <p:nvSpPr>
          <p:cNvPr id="3" name="Text Placeholder 2">
            <a:extLst>
              <a:ext uri="{FF2B5EF4-FFF2-40B4-BE49-F238E27FC236}">
                <a16:creationId xmlns:a16="http://schemas.microsoft.com/office/drawing/2014/main" id="{C92FC941-7A36-2EA3-A1C1-30D5BC56078B}"/>
              </a:ext>
            </a:extLst>
          </p:cNvPr>
          <p:cNvSpPr>
            <a:spLocks noGrp="1"/>
          </p:cNvSpPr>
          <p:nvPr>
            <p:ph type="body" idx="1"/>
          </p:nvPr>
        </p:nvSpPr>
        <p:spPr/>
        <p:txBody>
          <a:bodyPr/>
          <a:lstStyle/>
          <a:p>
            <a:r>
              <a:rPr lang="en-US" dirty="0"/>
              <a:t>It is an open source distributed database, modeled around Google Bigtable.</a:t>
            </a:r>
          </a:p>
          <a:p>
            <a:pPr marL="114300" indent="0">
              <a:buNone/>
            </a:pPr>
            <a:endParaRPr lang="en-LU" dirty="0">
              <a:solidFill>
                <a:schemeClr val="bg2">
                  <a:lumMod val="75000"/>
                </a:schemeClr>
              </a:solidFill>
              <a:latin typeface="Avenir Book" panose="02000503020000020003" pitchFamily="2" charset="0"/>
            </a:endParaRPr>
          </a:p>
          <a:p>
            <a:r>
              <a:rPr lang="en-US" dirty="0"/>
              <a:t>It suitable for applications that need fast random access to large amounts of data. It is built atop Apache Hadoop and is tightly integrated with it.</a:t>
            </a:r>
          </a:p>
          <a:p>
            <a:endParaRPr lang="en-US" dirty="0"/>
          </a:p>
          <a:p>
            <a:r>
              <a:rPr lang="en-US" dirty="0"/>
              <a:t>HBase is very different from traditional relational databases like MySQL, PostgreSQL, Oracle, etc. in how it’s architected and the features that it provides to the applications using it.</a:t>
            </a:r>
          </a:p>
          <a:p>
            <a:endParaRPr lang="en-US" dirty="0">
              <a:solidFill>
                <a:schemeClr val="bg2">
                  <a:lumMod val="75000"/>
                </a:schemeClr>
              </a:solidFill>
              <a:latin typeface="Avenir Book" panose="02000503020000020003" pitchFamily="2" charset="0"/>
            </a:endParaRPr>
          </a:p>
          <a:p>
            <a:endParaRPr lang="en-LU" dirty="0">
              <a:solidFill>
                <a:schemeClr val="bg2">
                  <a:lumMod val="75000"/>
                </a:schemeClr>
              </a:solidFill>
              <a:latin typeface="Avenir Book" panose="02000503020000020003" pitchFamily="2" charset="0"/>
            </a:endParaRPr>
          </a:p>
        </p:txBody>
      </p:sp>
    </p:spTree>
    <p:extLst>
      <p:ext uri="{BB962C8B-B14F-4D97-AF65-F5344CB8AC3E}">
        <p14:creationId xmlns:p14="http://schemas.microsoft.com/office/powerpoint/2010/main" val="3221193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2FC941-7A36-2EA3-A1C1-30D5BC56078B}"/>
              </a:ext>
            </a:extLst>
          </p:cNvPr>
          <p:cNvSpPr>
            <a:spLocks noGrp="1"/>
          </p:cNvSpPr>
          <p:nvPr>
            <p:ph type="body" idx="1"/>
          </p:nvPr>
        </p:nvSpPr>
        <p:spPr>
          <a:xfrm>
            <a:off x="387900" y="969595"/>
            <a:ext cx="8520600" cy="3416400"/>
          </a:xfrm>
        </p:spPr>
        <p:txBody>
          <a:bodyPr/>
          <a:lstStyle/>
          <a:p>
            <a:r>
              <a:rPr lang="en-US" dirty="0"/>
              <a:t>HBase trades off some of these features for scalability and a flexible schema.  This also translates into HBase having a very different data model.</a:t>
            </a:r>
          </a:p>
          <a:p>
            <a:pPr marL="114300" indent="0">
              <a:buNone/>
            </a:pPr>
            <a:endParaRPr lang="en-US" dirty="0"/>
          </a:p>
          <a:p>
            <a:endParaRPr lang="en-US" dirty="0">
              <a:solidFill>
                <a:schemeClr val="bg2">
                  <a:lumMod val="75000"/>
                </a:schemeClr>
              </a:solidFill>
              <a:latin typeface="Avenir Book" panose="02000503020000020003" pitchFamily="2" charset="0"/>
            </a:endParaRPr>
          </a:p>
          <a:p>
            <a:r>
              <a:rPr lang="en-US" dirty="0"/>
              <a:t> I will introduce you to the basics of HBase table design by explaining the data model.</a:t>
            </a:r>
            <a:endParaRPr lang="en-GB" dirty="0">
              <a:solidFill>
                <a:schemeClr val="bg2">
                  <a:lumMod val="75000"/>
                </a:schemeClr>
              </a:solidFill>
              <a:latin typeface="Avenir Book" panose="02000503020000020003" pitchFamily="2" charset="0"/>
            </a:endParaRPr>
          </a:p>
        </p:txBody>
      </p:sp>
    </p:spTree>
    <p:extLst>
      <p:ext uri="{BB962C8B-B14F-4D97-AF65-F5344CB8AC3E}">
        <p14:creationId xmlns:p14="http://schemas.microsoft.com/office/powerpoint/2010/main" val="3766326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6B2E6-EC59-9E8E-2176-F2FE184F1193}"/>
              </a:ext>
            </a:extLst>
          </p:cNvPr>
          <p:cNvSpPr>
            <a:spLocks noGrp="1"/>
          </p:cNvSpPr>
          <p:nvPr>
            <p:ph type="title"/>
          </p:nvPr>
        </p:nvSpPr>
        <p:spPr>
          <a:xfrm>
            <a:off x="311700" y="286205"/>
            <a:ext cx="8520600" cy="572700"/>
          </a:xfrm>
        </p:spPr>
        <p:txBody>
          <a:bodyPr/>
          <a:lstStyle/>
          <a:p>
            <a:r>
              <a:rPr lang="en-IN" dirty="0"/>
              <a:t>HBase Data Model</a:t>
            </a:r>
            <a:r>
              <a:rPr lang="en-LU" dirty="0">
                <a:solidFill>
                  <a:schemeClr val="bg2">
                    <a:lumMod val="75000"/>
                  </a:schemeClr>
                </a:solidFill>
                <a:latin typeface="Avenir Book" panose="02000503020000020003" pitchFamily="2" charset="0"/>
              </a:rPr>
              <a:t> </a:t>
            </a:r>
            <a:br>
              <a:rPr lang="en-LU" dirty="0">
                <a:latin typeface="Avenir Book" panose="02000503020000020003" pitchFamily="2" charset="0"/>
              </a:rPr>
            </a:br>
            <a:endParaRPr lang="en-LU" dirty="0">
              <a:solidFill>
                <a:schemeClr val="bg2">
                  <a:lumMod val="75000"/>
                </a:schemeClr>
              </a:solidFill>
              <a:latin typeface="Avenir Book" panose="02000503020000020003" pitchFamily="2" charset="0"/>
            </a:endParaRPr>
          </a:p>
        </p:txBody>
      </p:sp>
      <p:sp>
        <p:nvSpPr>
          <p:cNvPr id="3" name="Text Placeholder 2">
            <a:extLst>
              <a:ext uri="{FF2B5EF4-FFF2-40B4-BE49-F238E27FC236}">
                <a16:creationId xmlns:a16="http://schemas.microsoft.com/office/drawing/2014/main" id="{C92FC941-7A36-2EA3-A1C1-30D5BC56078B}"/>
              </a:ext>
            </a:extLst>
          </p:cNvPr>
          <p:cNvSpPr>
            <a:spLocks noGrp="1"/>
          </p:cNvSpPr>
          <p:nvPr>
            <p:ph type="body" idx="1"/>
          </p:nvPr>
        </p:nvSpPr>
        <p:spPr>
          <a:xfrm>
            <a:off x="114300" y="851285"/>
            <a:ext cx="8718000" cy="4238875"/>
          </a:xfrm>
        </p:spPr>
        <p:txBody>
          <a:bodyPr/>
          <a:lstStyle/>
          <a:p>
            <a:r>
              <a:rPr lang="en-US" dirty="0"/>
              <a:t> </a:t>
            </a:r>
            <a:r>
              <a:rPr lang="en-US" sz="1400" dirty="0"/>
              <a:t>it’s a sparse, distributed, persistent multidimensional sorted map, which is indexed by a row key, column key, and a timestamp.</a:t>
            </a:r>
          </a:p>
          <a:p>
            <a:endParaRPr lang="en-US" sz="1400" dirty="0"/>
          </a:p>
          <a:p>
            <a:r>
              <a:rPr lang="en-US" sz="1400" dirty="0"/>
              <a:t>The easiest way to describe HBase’s data model is in the form of tables, consisting of rows and columns. This is likely what you are familiar with in relational databases</a:t>
            </a:r>
            <a:r>
              <a:rPr lang="en-US" sz="1600" dirty="0"/>
              <a:t>.</a:t>
            </a:r>
          </a:p>
          <a:p>
            <a:endParaRPr lang="en-US" sz="1600" dirty="0"/>
          </a:p>
          <a:p>
            <a:r>
              <a:rPr lang="en-US" sz="1400" b="1" dirty="0"/>
              <a:t>I’ll define some concepts that I’ll later use:</a:t>
            </a:r>
          </a:p>
          <a:p>
            <a:endParaRPr lang="en-US" dirty="0"/>
          </a:p>
          <a:p>
            <a:r>
              <a:rPr lang="en-US" sz="1400" b="1" dirty="0"/>
              <a:t>Table</a:t>
            </a:r>
            <a:r>
              <a:rPr lang="en-US" sz="1400" dirty="0"/>
              <a:t>: HBase organizes data into tables, Table names are Strings.</a:t>
            </a:r>
          </a:p>
          <a:p>
            <a:endParaRPr lang="en-US" sz="1600" dirty="0"/>
          </a:p>
          <a:p>
            <a:r>
              <a:rPr lang="en-US" sz="1400" b="1" dirty="0"/>
              <a:t>Row</a:t>
            </a:r>
            <a:r>
              <a:rPr lang="en-US" sz="1400" dirty="0"/>
              <a:t>: Within a table, data is stored according to its row. Rows are identified uniquely by their row key. Row keys do not have a data type and are always treated as a byte[ ] (byte array).</a:t>
            </a:r>
          </a:p>
          <a:p>
            <a:endParaRPr lang="en-US" sz="1600" dirty="0">
              <a:solidFill>
                <a:schemeClr val="bg2">
                  <a:lumMod val="75000"/>
                </a:schemeClr>
              </a:solidFill>
              <a:latin typeface="Avenir Book" panose="02000503020000020003" pitchFamily="2" charset="0"/>
            </a:endParaRPr>
          </a:p>
          <a:p>
            <a:r>
              <a:rPr lang="en-US" sz="1400" b="1" dirty="0">
                <a:solidFill>
                  <a:schemeClr val="bg2">
                    <a:lumMod val="75000"/>
                  </a:schemeClr>
                </a:solidFill>
                <a:latin typeface="Avenir Book" panose="02000503020000020003" pitchFamily="2" charset="0"/>
              </a:rPr>
              <a:t>Byte array representation</a:t>
            </a:r>
            <a:r>
              <a:rPr lang="en-US" sz="1400" dirty="0">
                <a:solidFill>
                  <a:schemeClr val="bg2">
                    <a:lumMod val="75000"/>
                  </a:schemeClr>
                </a:solidFill>
                <a:latin typeface="Avenir Book" panose="02000503020000020003" pitchFamily="2" charset="0"/>
              </a:rPr>
              <a:t> This representation is flexible and can accommodate various types of data, including text, numbers, or binary data</a:t>
            </a:r>
            <a:r>
              <a:rPr lang="en-US" sz="1600" dirty="0">
                <a:solidFill>
                  <a:schemeClr val="bg2">
                    <a:lumMod val="75000"/>
                  </a:schemeClr>
                </a:solidFill>
                <a:latin typeface="Avenir Book" panose="02000503020000020003" pitchFamily="2" charset="0"/>
              </a:rPr>
              <a:t>. </a:t>
            </a:r>
            <a:endParaRPr lang="en-LU" sz="1600" dirty="0">
              <a:solidFill>
                <a:schemeClr val="bg2">
                  <a:lumMod val="75000"/>
                </a:schemeClr>
              </a:solidFill>
              <a:latin typeface="Avenir Book" panose="02000503020000020003" pitchFamily="2" charset="0"/>
            </a:endParaRPr>
          </a:p>
        </p:txBody>
      </p:sp>
    </p:spTree>
    <p:extLst>
      <p:ext uri="{BB962C8B-B14F-4D97-AF65-F5344CB8AC3E}">
        <p14:creationId xmlns:p14="http://schemas.microsoft.com/office/powerpoint/2010/main" val="3075491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2FC941-7A36-2EA3-A1C1-30D5BC56078B}"/>
              </a:ext>
            </a:extLst>
          </p:cNvPr>
          <p:cNvSpPr>
            <a:spLocks noGrp="1"/>
          </p:cNvSpPr>
          <p:nvPr>
            <p:ph type="body" idx="1"/>
          </p:nvPr>
        </p:nvSpPr>
        <p:spPr>
          <a:xfrm>
            <a:off x="289560" y="464820"/>
            <a:ext cx="8343900" cy="4107180"/>
          </a:xfrm>
        </p:spPr>
        <p:txBody>
          <a:bodyPr/>
          <a:lstStyle/>
          <a:p>
            <a:r>
              <a:rPr lang="en-US" sz="1400" b="1" dirty="0"/>
              <a:t>Column Family</a:t>
            </a:r>
            <a:r>
              <a:rPr lang="en-US" sz="1400" dirty="0"/>
              <a:t>:  Data within rows in HBase is organized into column families, which also dictate the physical storage arrangement, Column families must be predetermined and are not readily modifiable, they are consistent across all rows in a table.</a:t>
            </a:r>
          </a:p>
          <a:p>
            <a:endParaRPr lang="en-US" sz="1400" dirty="0"/>
          </a:p>
          <a:p>
            <a:r>
              <a:rPr lang="en-US" sz="1400" b="1" dirty="0"/>
              <a:t>Column Qualifier</a:t>
            </a:r>
            <a:r>
              <a:rPr lang="en-US" sz="1400" dirty="0"/>
              <a:t>: Data within a column family is addressed via its column qualifier. Column qualifiers need not be consistent between rows. Like row keys, column qualifiers do not have a data type and are always treated as a byte[ ].</a:t>
            </a:r>
          </a:p>
          <a:p>
            <a:endParaRPr lang="en-US" sz="1400" dirty="0"/>
          </a:p>
          <a:p>
            <a:r>
              <a:rPr lang="en-US" sz="1400" b="1" dirty="0"/>
              <a:t>Cell</a:t>
            </a:r>
            <a:r>
              <a:rPr lang="en-US" sz="1400" dirty="0"/>
              <a:t>: A combination of row key, column family, and column qualifier uniquely identifies a cell.</a:t>
            </a:r>
          </a:p>
          <a:p>
            <a:endParaRPr lang="en-US" sz="1400" dirty="0"/>
          </a:p>
          <a:p>
            <a:r>
              <a:rPr lang="en-US" sz="1400" b="1" dirty="0"/>
              <a:t>Timestamp</a:t>
            </a:r>
            <a:r>
              <a:rPr lang="en-US" sz="1400" dirty="0"/>
              <a:t>: Values within a cell are versioned. Versions are identified by their version number, which by default is the timestamp of when the cell was written. If a timestamp is not specified during a write, the current timestamp is used. If the timestamp is not specified for a read, the latest one is returned. The number of cell value versions retained by HBase is configured for each column family. The default number of cell versions is </a:t>
            </a:r>
            <a:r>
              <a:rPr lang="en-US" sz="1400" b="1" dirty="0"/>
              <a:t>three</a:t>
            </a:r>
            <a:r>
              <a:rPr lang="en-US" sz="1400" dirty="0"/>
              <a:t>.</a:t>
            </a:r>
          </a:p>
          <a:p>
            <a:endParaRPr lang="en-US" sz="1600" dirty="0"/>
          </a:p>
          <a:p>
            <a:endParaRPr lang="en-US" sz="1600" dirty="0"/>
          </a:p>
        </p:txBody>
      </p:sp>
    </p:spTree>
    <p:extLst>
      <p:ext uri="{BB962C8B-B14F-4D97-AF65-F5344CB8AC3E}">
        <p14:creationId xmlns:p14="http://schemas.microsoft.com/office/powerpoint/2010/main" val="906305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2FC941-7A36-2EA3-A1C1-30D5BC56078B}"/>
              </a:ext>
            </a:extLst>
          </p:cNvPr>
          <p:cNvSpPr>
            <a:spLocks noGrp="1"/>
          </p:cNvSpPr>
          <p:nvPr>
            <p:ph type="body" idx="1"/>
          </p:nvPr>
        </p:nvSpPr>
        <p:spPr>
          <a:xfrm>
            <a:off x="312420" y="373380"/>
            <a:ext cx="8519880" cy="4195495"/>
          </a:xfrm>
        </p:spPr>
        <p:txBody>
          <a:bodyPr/>
          <a:lstStyle/>
          <a:p>
            <a:r>
              <a:rPr lang="en-US" dirty="0"/>
              <a:t>A table in HBase would look like this:</a:t>
            </a:r>
            <a:endParaRPr lang="en-LU" dirty="0">
              <a:solidFill>
                <a:schemeClr val="bg2">
                  <a:lumMod val="75000"/>
                </a:schemeClr>
              </a:solidFill>
              <a:latin typeface="Avenir Book" panose="02000503020000020003" pitchFamily="2" charset="0"/>
            </a:endParaRPr>
          </a:p>
        </p:txBody>
      </p:sp>
      <p:pic>
        <p:nvPicPr>
          <p:cNvPr id="5" name="Picture 4">
            <a:extLst>
              <a:ext uri="{FF2B5EF4-FFF2-40B4-BE49-F238E27FC236}">
                <a16:creationId xmlns:a16="http://schemas.microsoft.com/office/drawing/2014/main" id="{5332E7DD-A694-5C1A-86C2-E00845DA1447}"/>
              </a:ext>
            </a:extLst>
          </p:cNvPr>
          <p:cNvPicPr>
            <a:picLocks noChangeAspect="1"/>
          </p:cNvPicPr>
          <p:nvPr/>
        </p:nvPicPr>
        <p:blipFill>
          <a:blip r:embed="rId2"/>
          <a:stretch>
            <a:fillRect/>
          </a:stretch>
        </p:blipFill>
        <p:spPr>
          <a:xfrm>
            <a:off x="1432560" y="1196340"/>
            <a:ext cx="6096000" cy="3133403"/>
          </a:xfrm>
          <a:prstGeom prst="rect">
            <a:avLst/>
          </a:prstGeom>
        </p:spPr>
      </p:pic>
    </p:spTree>
    <p:extLst>
      <p:ext uri="{BB962C8B-B14F-4D97-AF65-F5344CB8AC3E}">
        <p14:creationId xmlns:p14="http://schemas.microsoft.com/office/powerpoint/2010/main" val="3384367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E65229-3D5D-C53F-440C-949A1161109D}"/>
              </a:ext>
            </a:extLst>
          </p:cNvPr>
          <p:cNvSpPr>
            <a:spLocks noGrp="1"/>
          </p:cNvSpPr>
          <p:nvPr>
            <p:ph type="body" idx="1"/>
          </p:nvPr>
        </p:nvSpPr>
        <p:spPr>
          <a:xfrm>
            <a:off x="434340" y="567690"/>
            <a:ext cx="8458200" cy="4008120"/>
          </a:xfrm>
        </p:spPr>
        <p:txBody>
          <a:bodyPr/>
          <a:lstStyle/>
          <a:p>
            <a:r>
              <a:rPr lang="en-US" sz="1400" dirty="0"/>
              <a:t> HBase exposes its functionality to clients through an API detailing three primary methods for data manipulation: Get, Put, and Scan.</a:t>
            </a:r>
          </a:p>
          <a:p>
            <a:endParaRPr lang="en-US" sz="1400" dirty="0"/>
          </a:p>
          <a:p>
            <a:r>
              <a:rPr lang="en-US" sz="1400" b="1" dirty="0"/>
              <a:t>Get</a:t>
            </a:r>
            <a:r>
              <a:rPr lang="en-US" sz="1400" dirty="0"/>
              <a:t>: This method is used to retrieve data from HBase for a specific row. It requires the client to provide the row key corresponding to the desired data. Essentially, it allows clients to fetch the contents of a specific row.</a:t>
            </a:r>
          </a:p>
          <a:p>
            <a:endParaRPr lang="en-US" sz="1400" dirty="0"/>
          </a:p>
          <a:p>
            <a:r>
              <a:rPr lang="en-US" sz="1400" b="1" dirty="0"/>
              <a:t>Put</a:t>
            </a:r>
            <a:r>
              <a:rPr lang="en-US" sz="1400" dirty="0"/>
              <a:t>:  Put method is employed to insert or update data in a specific row. Similar to the Get method, it also requires the client to provide the row key, along with the data to be inserted or updated.</a:t>
            </a:r>
          </a:p>
          <a:p>
            <a:endParaRPr lang="en-US" sz="1400" dirty="0"/>
          </a:p>
          <a:p>
            <a:r>
              <a:rPr lang="en-US" sz="1400" b="1" dirty="0"/>
              <a:t>Scan</a:t>
            </a:r>
            <a:r>
              <a:rPr lang="en-US" sz="1400" dirty="0"/>
              <a:t>: The Scan method enables clients to retrieve data over a range of rows. This range can be defined by specifying start and stop row keys, allowing clients to fetch data within a specific interval of rows. Alternatively, if no start and stop row keys are defined, the Scan operation scans the entire table, enabling clients to retrieve data from the entire dataset.</a:t>
            </a:r>
          </a:p>
          <a:p>
            <a:endParaRPr lang="en-IN" sz="1600" dirty="0"/>
          </a:p>
        </p:txBody>
      </p:sp>
    </p:spTree>
    <p:extLst>
      <p:ext uri="{BB962C8B-B14F-4D97-AF65-F5344CB8AC3E}">
        <p14:creationId xmlns:p14="http://schemas.microsoft.com/office/powerpoint/2010/main" val="1389994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3456A1-1502-628F-0A85-C25D1F7709C4}"/>
              </a:ext>
            </a:extLst>
          </p:cNvPr>
          <p:cNvSpPr>
            <a:spLocks noGrp="1"/>
          </p:cNvSpPr>
          <p:nvPr>
            <p:ph type="body" idx="1"/>
          </p:nvPr>
        </p:nvSpPr>
        <p:spPr>
          <a:xfrm>
            <a:off x="274320" y="0"/>
            <a:ext cx="8184600" cy="3745915"/>
          </a:xfrm>
        </p:spPr>
        <p:txBody>
          <a:bodyPr/>
          <a:lstStyle/>
          <a:p>
            <a:endParaRPr lang="en-US" sz="1400" dirty="0"/>
          </a:p>
          <a:p>
            <a:endParaRPr lang="en-US" sz="1400" dirty="0"/>
          </a:p>
          <a:p>
            <a:r>
              <a:rPr lang="en-US" sz="1400" dirty="0"/>
              <a:t>Sometimes, it’s easier to understand the data model as a multidimensional map.</a:t>
            </a:r>
          </a:p>
          <a:p>
            <a:endParaRPr lang="en-US" sz="1400" dirty="0"/>
          </a:p>
          <a:p>
            <a:endParaRPr lang="en-US" sz="1400" dirty="0"/>
          </a:p>
          <a:p>
            <a:r>
              <a:rPr lang="en-US" sz="1400" dirty="0"/>
              <a:t>The row key maps to a list of column families</a:t>
            </a:r>
          </a:p>
          <a:p>
            <a:endParaRPr lang="en-US" sz="1400" dirty="0"/>
          </a:p>
          <a:p>
            <a:endParaRPr lang="en-US" sz="1400" dirty="0"/>
          </a:p>
          <a:p>
            <a:r>
              <a:rPr lang="en-IN" sz="1400" dirty="0"/>
              <a:t>column families </a:t>
            </a:r>
            <a:r>
              <a:rPr lang="en-US" sz="1400" dirty="0"/>
              <a:t> map to a list of column quali</a:t>
            </a:r>
            <a:r>
              <a:rPr lang="en-IN" sz="1400" dirty="0"/>
              <a:t>fiers.</a:t>
            </a:r>
            <a:r>
              <a:rPr lang="en-US" sz="1400" dirty="0"/>
              <a:t> which map</a:t>
            </a:r>
          </a:p>
          <a:p>
            <a:pPr marL="114300" indent="0">
              <a:buNone/>
            </a:pPr>
            <a:r>
              <a:rPr lang="en-US" sz="1400" dirty="0"/>
              <a:t> to a list of timestamps, each of which map to a value.</a:t>
            </a:r>
          </a:p>
          <a:p>
            <a:endParaRPr lang="en-US" sz="1400" dirty="0"/>
          </a:p>
          <a:p>
            <a:endParaRPr lang="en-US" sz="1400" dirty="0"/>
          </a:p>
          <a:p>
            <a:r>
              <a:rPr lang="en-US" sz="1400" dirty="0"/>
              <a:t>In HBase, row keys serve a similar purpose to primary keys</a:t>
            </a:r>
          </a:p>
          <a:p>
            <a:pPr marL="114300" indent="0">
              <a:buNone/>
            </a:pPr>
            <a:r>
              <a:rPr lang="en-US" sz="1400" dirty="0"/>
              <a:t> in relational databases. Once an HBase table is set up, you cannot</a:t>
            </a:r>
          </a:p>
          <a:p>
            <a:pPr marL="114300" indent="0">
              <a:buNone/>
            </a:pPr>
            <a:r>
              <a:rPr lang="en-US" sz="1400" dirty="0"/>
              <a:t> alter which column serves as the row key.</a:t>
            </a:r>
          </a:p>
          <a:p>
            <a:pPr marL="114300" indent="0">
              <a:buNone/>
            </a:pPr>
            <a:endParaRPr lang="en-US" sz="1400" dirty="0"/>
          </a:p>
          <a:p>
            <a:pPr marL="114300" indent="0">
              <a:buNone/>
            </a:pPr>
            <a:r>
              <a:rPr lang="en-US" sz="1400" b="1" dirty="0"/>
              <a:t>Example</a:t>
            </a:r>
            <a:r>
              <a:rPr lang="en-US" sz="1400" dirty="0"/>
              <a:t>:</a:t>
            </a:r>
          </a:p>
          <a:p>
            <a:r>
              <a:rPr lang="en-US" sz="1400" dirty="0"/>
              <a:t>In other words, the column Name in the Personal column family</a:t>
            </a:r>
          </a:p>
          <a:p>
            <a:pPr marL="114300" indent="0">
              <a:buNone/>
            </a:pPr>
            <a:r>
              <a:rPr lang="en-US" sz="1400" dirty="0"/>
              <a:t> cannot be chosen to become the row key after the data has been</a:t>
            </a:r>
          </a:p>
          <a:p>
            <a:pPr marL="114300" indent="0">
              <a:buNone/>
            </a:pPr>
            <a:r>
              <a:rPr lang="en-US" sz="1400" dirty="0"/>
              <a:t> put into the table</a:t>
            </a:r>
            <a:endParaRPr lang="en-IN" sz="1400" dirty="0"/>
          </a:p>
        </p:txBody>
      </p:sp>
      <p:pic>
        <p:nvPicPr>
          <p:cNvPr id="5" name="Picture 4">
            <a:extLst>
              <a:ext uri="{FF2B5EF4-FFF2-40B4-BE49-F238E27FC236}">
                <a16:creationId xmlns:a16="http://schemas.microsoft.com/office/drawing/2014/main" id="{4761D936-B270-365C-B6A5-10DD139FD05B}"/>
              </a:ext>
            </a:extLst>
          </p:cNvPr>
          <p:cNvPicPr>
            <a:picLocks noChangeAspect="1"/>
          </p:cNvPicPr>
          <p:nvPr/>
        </p:nvPicPr>
        <p:blipFill>
          <a:blip r:embed="rId3"/>
          <a:stretch>
            <a:fillRect/>
          </a:stretch>
        </p:blipFill>
        <p:spPr>
          <a:xfrm>
            <a:off x="5886450" y="1169670"/>
            <a:ext cx="3120390" cy="3364230"/>
          </a:xfrm>
          <a:prstGeom prst="rect">
            <a:avLst/>
          </a:prstGeom>
        </p:spPr>
      </p:pic>
    </p:spTree>
    <p:extLst>
      <p:ext uri="{BB962C8B-B14F-4D97-AF65-F5344CB8AC3E}">
        <p14:creationId xmlns:p14="http://schemas.microsoft.com/office/powerpoint/2010/main" val="78278184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43124</TotalTime>
  <Words>1893</Words>
  <Application>Microsoft Office PowerPoint</Application>
  <PresentationFormat>On-screen Show (16:9)</PresentationFormat>
  <Paragraphs>181</Paragraphs>
  <Slides>22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Arial</vt:lpstr>
      <vt:lpstr>Söhne</vt:lpstr>
      <vt:lpstr>Avenir Book</vt:lpstr>
      <vt:lpstr>Simple Light</vt:lpstr>
      <vt:lpstr>Introduction to Hbase Schema Design</vt:lpstr>
      <vt:lpstr>Background </vt:lpstr>
      <vt:lpstr>Introduction to HBase  </vt:lpstr>
      <vt:lpstr>PowerPoint Presentation</vt:lpstr>
      <vt:lpstr>HBase Data Model  </vt:lpstr>
      <vt:lpstr>PowerPoint Presentation</vt:lpstr>
      <vt:lpstr>PowerPoint Presentation</vt:lpstr>
      <vt:lpstr>PowerPoint Presentation</vt:lpstr>
      <vt:lpstr>PowerPoint Presentation</vt:lpstr>
      <vt:lpstr>Key-value Representation </vt:lpstr>
      <vt:lpstr>HBase Table Design</vt:lpstr>
      <vt:lpstr>Example- Twitter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Overview</dc:title>
  <dc:creator>Kushal</dc:creator>
  <cp:lastModifiedBy>dasari kushal</cp:lastModifiedBy>
  <cp:revision>198</cp:revision>
  <dcterms:modified xsi:type="dcterms:W3CDTF">2024-04-26T14:07:06Z</dcterms:modified>
</cp:coreProperties>
</file>