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Times New Roman" charset="1" panose="02030502070405020303"/>
      <p:regular r:id="rId34"/>
    </p:embeddedFont>
    <p:embeddedFont>
      <p:font typeface="Times New Roman Bold" charset="1" panose="02030802070405020303"/>
      <p:regular r:id="rId35"/>
    </p:embeddedFont>
    <p:embeddedFont>
      <p:font typeface="Canva Sans Bold" charset="1" panose="020B08030305010401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irjmets.com/uploadedfiles/paper/issue_9_september_2022/30226/final/fin_irjmets1664212182.pdf" TargetMode="External" Type="http://schemas.openxmlformats.org/officeDocument/2006/relationships/hyperlink"/><Relationship Id="rId4" Target="https://www.irjmets.com/uploadedfiles/paper/issue_9_september_2022/30226/final/fin_irjmets1664212182.pdf" TargetMode="External" Type="http://schemas.openxmlformats.org/officeDocument/2006/relationships/hyperlink"/><Relationship Id="rId5" Target="https://www.irjmets.com/uploadedfiles/paper/issue_9_september_2022/30226/final/fin_irjmets1664212182.pdf" TargetMode="External" Type="http://schemas.openxmlformats.org/officeDocument/2006/relationships/hyperlink"/><Relationship Id="rId6" Target="https://www.irjmets.com/uploadedfiles/paper/issue_9_september_2022/30226/final/fin_irjmets1664212182.pdf"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http://127.0.0.1:7861"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863909"/>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a:off x="1028700" y="80279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7563456" y="7482205"/>
            <a:ext cx="3161088" cy="1101030"/>
          </a:xfrm>
          <a:custGeom>
            <a:avLst/>
            <a:gdLst/>
            <a:ahLst/>
            <a:cxnLst/>
            <a:rect r="r" b="b" t="t" l="l"/>
            <a:pathLst>
              <a:path h="1101030" w="3161088">
                <a:moveTo>
                  <a:pt x="0" y="0"/>
                </a:moveTo>
                <a:lnTo>
                  <a:pt x="3161088" y="0"/>
                </a:lnTo>
                <a:lnTo>
                  <a:pt x="3161088" y="1101030"/>
                </a:lnTo>
                <a:lnTo>
                  <a:pt x="0" y="1101030"/>
                </a:lnTo>
                <a:lnTo>
                  <a:pt x="0" y="0"/>
                </a:lnTo>
                <a:close/>
              </a:path>
            </a:pathLst>
          </a:custGeom>
          <a:blipFill>
            <a:blip r:embed="rId2"/>
            <a:stretch>
              <a:fillRect l="0" t="0" r="0" b="0"/>
            </a:stretch>
          </a:blipFill>
        </p:spPr>
      </p:sp>
      <p:grpSp>
        <p:nvGrpSpPr>
          <p:cNvPr name="Group 5" id="5"/>
          <p:cNvGrpSpPr/>
          <p:nvPr/>
        </p:nvGrpSpPr>
        <p:grpSpPr>
          <a:xfrm rot="0">
            <a:off x="1028700" y="1240940"/>
            <a:ext cx="16230600" cy="2919088"/>
            <a:chOff x="0" y="0"/>
            <a:chExt cx="4274726" cy="768813"/>
          </a:xfrm>
        </p:grpSpPr>
        <p:sp>
          <p:nvSpPr>
            <p:cNvPr name="Freeform 6" id="6"/>
            <p:cNvSpPr/>
            <p:nvPr/>
          </p:nvSpPr>
          <p:spPr>
            <a:xfrm flipH="false" flipV="false" rot="0">
              <a:off x="0" y="0"/>
              <a:ext cx="4274726" cy="768813"/>
            </a:xfrm>
            <a:custGeom>
              <a:avLst/>
              <a:gdLst/>
              <a:ahLst/>
              <a:cxnLst/>
              <a:rect r="r" b="b" t="t" l="l"/>
              <a:pathLst>
                <a:path h="768813" w="4274726">
                  <a:moveTo>
                    <a:pt x="24327" y="0"/>
                  </a:moveTo>
                  <a:lnTo>
                    <a:pt x="4250399" y="0"/>
                  </a:lnTo>
                  <a:cubicBezTo>
                    <a:pt x="4263834" y="0"/>
                    <a:pt x="4274726" y="10891"/>
                    <a:pt x="4274726" y="24327"/>
                  </a:cubicBezTo>
                  <a:lnTo>
                    <a:pt x="4274726" y="744487"/>
                  </a:lnTo>
                  <a:cubicBezTo>
                    <a:pt x="4274726" y="757922"/>
                    <a:pt x="4263834" y="768813"/>
                    <a:pt x="4250399" y="768813"/>
                  </a:cubicBezTo>
                  <a:lnTo>
                    <a:pt x="24327" y="768813"/>
                  </a:lnTo>
                  <a:cubicBezTo>
                    <a:pt x="10891" y="768813"/>
                    <a:pt x="0" y="757922"/>
                    <a:pt x="0" y="744487"/>
                  </a:cubicBezTo>
                  <a:lnTo>
                    <a:pt x="0" y="24327"/>
                  </a:lnTo>
                  <a:cubicBezTo>
                    <a:pt x="0" y="10891"/>
                    <a:pt x="10891" y="0"/>
                    <a:pt x="24327" y="0"/>
                  </a:cubicBezTo>
                  <a:close/>
                </a:path>
              </a:pathLst>
            </a:custGeom>
            <a:solidFill>
              <a:srgbClr val="F4EFED"/>
            </a:solidFill>
          </p:spPr>
        </p:sp>
        <p:sp>
          <p:nvSpPr>
            <p:cNvPr name="TextBox 7" id="7"/>
            <p:cNvSpPr txBox="true"/>
            <p:nvPr/>
          </p:nvSpPr>
          <p:spPr>
            <a:xfrm>
              <a:off x="0" y="-47625"/>
              <a:ext cx="4274726" cy="816438"/>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1709033"/>
            <a:ext cx="16230600" cy="1840026"/>
          </a:xfrm>
          <a:prstGeom prst="rect">
            <a:avLst/>
          </a:prstGeom>
        </p:spPr>
        <p:txBody>
          <a:bodyPr anchor="t" rtlCol="false" tIns="0" lIns="0" bIns="0" rIns="0">
            <a:spAutoFit/>
          </a:bodyPr>
          <a:lstStyle/>
          <a:p>
            <a:pPr algn="ctr">
              <a:lnSpc>
                <a:spcPts val="5065"/>
              </a:lnSpc>
            </a:pPr>
            <a:r>
              <a:rPr lang="en-US" sz="3617">
                <a:solidFill>
                  <a:srgbClr val="000000"/>
                </a:solidFill>
                <a:latin typeface="Times New Roman"/>
                <a:ea typeface="Times New Roman"/>
                <a:cs typeface="Times New Roman"/>
                <a:sym typeface="Times New Roman"/>
              </a:rPr>
              <a:t>PROJECT PRESENTATION </a:t>
            </a:r>
          </a:p>
          <a:p>
            <a:pPr algn="ctr">
              <a:lnSpc>
                <a:spcPts val="2919"/>
              </a:lnSpc>
            </a:pPr>
            <a:r>
              <a:rPr lang="en-US" sz="2085">
                <a:solidFill>
                  <a:srgbClr val="000000"/>
                </a:solidFill>
                <a:latin typeface="Times New Roman"/>
                <a:ea typeface="Times New Roman"/>
                <a:cs typeface="Times New Roman"/>
                <a:sym typeface="Times New Roman"/>
              </a:rPr>
              <a:t>ON </a:t>
            </a:r>
          </a:p>
          <a:p>
            <a:pPr algn="ctr">
              <a:lnSpc>
                <a:spcPts val="6299"/>
              </a:lnSpc>
            </a:pPr>
            <a:r>
              <a:rPr lang="en-US" b="true" sz="4500" spc="175">
                <a:solidFill>
                  <a:srgbClr val="000000"/>
                </a:solidFill>
                <a:latin typeface="Times New Roman Bold"/>
                <a:ea typeface="Times New Roman Bold"/>
                <a:cs typeface="Times New Roman Bold"/>
                <a:sym typeface="Times New Roman Bold"/>
              </a:rPr>
              <a:t>BrainDx: Brain Tumor Detection with Precision and Speed</a:t>
            </a:r>
          </a:p>
        </p:txBody>
      </p:sp>
      <p:sp>
        <p:nvSpPr>
          <p:cNvPr name="TextBox 9" id="9"/>
          <p:cNvSpPr txBox="true"/>
          <p:nvPr/>
        </p:nvSpPr>
        <p:spPr>
          <a:xfrm rot="0">
            <a:off x="1408447" y="5074428"/>
            <a:ext cx="7387273" cy="2024380"/>
          </a:xfrm>
          <a:prstGeom prst="rect">
            <a:avLst/>
          </a:prstGeom>
        </p:spPr>
        <p:txBody>
          <a:bodyPr anchor="t" rtlCol="false" tIns="0" lIns="0" bIns="0" rIns="0">
            <a:spAutoFit/>
          </a:bodyPr>
          <a:lstStyle/>
          <a:p>
            <a:pPr algn="ctr">
              <a:lnSpc>
                <a:spcPts val="3919"/>
              </a:lnSpc>
            </a:pPr>
            <a:r>
              <a:rPr lang="en-US" sz="2799">
                <a:solidFill>
                  <a:srgbClr val="000000"/>
                </a:solidFill>
                <a:latin typeface="Times New Roman"/>
                <a:ea typeface="Times New Roman"/>
                <a:cs typeface="Times New Roman"/>
                <a:sym typeface="Times New Roman"/>
              </a:rPr>
              <a:t>Sreerama Monisha | FET-BAML-2022-26-004</a:t>
            </a:r>
          </a:p>
          <a:p>
            <a:pPr algn="ctr">
              <a:lnSpc>
                <a:spcPts val="3919"/>
              </a:lnSpc>
            </a:pPr>
            <a:r>
              <a:rPr lang="en-US" sz="2799">
                <a:solidFill>
                  <a:srgbClr val="000000"/>
                </a:solidFill>
                <a:latin typeface="Times New Roman"/>
                <a:ea typeface="Times New Roman"/>
                <a:cs typeface="Times New Roman"/>
                <a:sym typeface="Times New Roman"/>
              </a:rPr>
              <a:t>    Kushal Debnath | FET-BAML-2022-26-005</a:t>
            </a:r>
          </a:p>
          <a:p>
            <a:pPr algn="ctr">
              <a:lnSpc>
                <a:spcPts val="3919"/>
              </a:lnSpc>
            </a:pPr>
            <a:r>
              <a:rPr lang="en-US" sz="2799">
                <a:solidFill>
                  <a:srgbClr val="000000"/>
                </a:solidFill>
                <a:latin typeface="Times New Roman"/>
                <a:ea typeface="Times New Roman"/>
                <a:cs typeface="Times New Roman"/>
                <a:sym typeface="Times New Roman"/>
              </a:rPr>
              <a:t>    Anand Loomba  | FET-BAML-2022-26-006</a:t>
            </a:r>
          </a:p>
          <a:p>
            <a:pPr algn="ctr">
              <a:lnSpc>
                <a:spcPts val="3919"/>
              </a:lnSpc>
            </a:pPr>
            <a:r>
              <a:rPr lang="en-US" sz="2799">
                <a:solidFill>
                  <a:srgbClr val="000000"/>
                </a:solidFill>
                <a:latin typeface="Times New Roman"/>
                <a:ea typeface="Times New Roman"/>
                <a:cs typeface="Times New Roman"/>
                <a:sym typeface="Times New Roman"/>
              </a:rPr>
              <a:t>    Gayathri Reddy  | FET-BAML-2022-26-018</a:t>
            </a:r>
          </a:p>
        </p:txBody>
      </p:sp>
      <p:sp>
        <p:nvSpPr>
          <p:cNvPr name="TextBox 10" id="10"/>
          <p:cNvSpPr txBox="true"/>
          <p:nvPr/>
        </p:nvSpPr>
        <p:spPr>
          <a:xfrm rot="0">
            <a:off x="12054587" y="5029200"/>
            <a:ext cx="4088712" cy="2024380"/>
          </a:xfrm>
          <a:prstGeom prst="rect">
            <a:avLst/>
          </a:prstGeom>
        </p:spPr>
        <p:txBody>
          <a:bodyPr anchor="t" rtlCol="false" tIns="0" lIns="0" bIns="0" rIns="0">
            <a:spAutoFit/>
          </a:bodyPr>
          <a:lstStyle/>
          <a:p>
            <a:pPr algn="l">
              <a:lnSpc>
                <a:spcPts val="3919"/>
              </a:lnSpc>
            </a:pPr>
            <a:r>
              <a:rPr lang="en-US" sz="2799" b="true">
                <a:solidFill>
                  <a:srgbClr val="000000"/>
                </a:solidFill>
                <a:latin typeface="Times New Roman Bold"/>
                <a:ea typeface="Times New Roman Bold"/>
                <a:cs typeface="Times New Roman Bold"/>
                <a:sym typeface="Times New Roman Bold"/>
              </a:rPr>
              <a:t>Guided By:</a:t>
            </a:r>
          </a:p>
          <a:p>
            <a:pPr algn="l">
              <a:lnSpc>
                <a:spcPts val="3919"/>
              </a:lnSpc>
            </a:pPr>
            <a:r>
              <a:rPr lang="en-US" sz="2799">
                <a:solidFill>
                  <a:srgbClr val="000000"/>
                </a:solidFill>
                <a:latin typeface="Times New Roman"/>
                <a:ea typeface="Times New Roman"/>
                <a:cs typeface="Times New Roman"/>
                <a:sym typeface="Times New Roman"/>
              </a:rPr>
              <a:t>Dr. Satyajit Pattnaik,</a:t>
            </a:r>
          </a:p>
          <a:p>
            <a:pPr algn="l">
              <a:lnSpc>
                <a:spcPts val="3919"/>
              </a:lnSpc>
            </a:pPr>
            <a:r>
              <a:rPr lang="en-US" sz="2799">
                <a:solidFill>
                  <a:srgbClr val="000000"/>
                </a:solidFill>
                <a:latin typeface="Times New Roman"/>
                <a:ea typeface="Times New Roman"/>
                <a:cs typeface="Times New Roman"/>
                <a:sym typeface="Times New Roman"/>
              </a:rPr>
              <a:t>Associate Professor, FET</a:t>
            </a:r>
          </a:p>
          <a:p>
            <a:pPr algn="l">
              <a:lnSpc>
                <a:spcPts val="3919"/>
              </a:lnSpc>
            </a:pPr>
            <a:r>
              <a:rPr lang="en-US" sz="2799">
                <a:solidFill>
                  <a:srgbClr val="000000"/>
                </a:solidFill>
                <a:latin typeface="Times New Roman"/>
                <a:ea typeface="Times New Roman"/>
                <a:cs typeface="Times New Roman"/>
                <a:sym typeface="Times New Roman"/>
              </a:rPr>
              <a:t>Sri Sri University </a:t>
            </a:r>
          </a:p>
        </p:txBody>
      </p:sp>
      <p:sp>
        <p:nvSpPr>
          <p:cNvPr name="TextBox 11" id="11"/>
          <p:cNvSpPr txBox="true"/>
          <p:nvPr/>
        </p:nvSpPr>
        <p:spPr>
          <a:xfrm rot="0">
            <a:off x="5018173" y="9054409"/>
            <a:ext cx="8872952" cy="739775"/>
          </a:xfrm>
          <a:prstGeom prst="rect">
            <a:avLst/>
          </a:prstGeom>
        </p:spPr>
        <p:txBody>
          <a:bodyPr anchor="t" rtlCol="false" tIns="0" lIns="0" bIns="0" rIns="0">
            <a:spAutoFit/>
          </a:bodyPr>
          <a:lstStyle/>
          <a:p>
            <a:pPr algn="ctr">
              <a:lnSpc>
                <a:spcPts val="2800"/>
              </a:lnSpc>
            </a:pPr>
            <a:r>
              <a:rPr lang="en-US" sz="2000" spc="276">
                <a:solidFill>
                  <a:srgbClr val="000000">
                    <a:alpha val="58824"/>
                  </a:srgbClr>
                </a:solidFill>
                <a:latin typeface="Times New Roman"/>
                <a:ea typeface="Times New Roman"/>
                <a:cs typeface="Times New Roman"/>
                <a:sym typeface="Times New Roman"/>
              </a:rPr>
              <a:t>FACULTY OF ENGINEERING &amp; TECHNOLOGY</a:t>
            </a:r>
          </a:p>
          <a:p>
            <a:pPr algn="ctr">
              <a:lnSpc>
                <a:spcPts val="2800"/>
              </a:lnSpc>
            </a:pPr>
            <a:r>
              <a:rPr lang="en-US" sz="2000" spc="276">
                <a:solidFill>
                  <a:srgbClr val="000000">
                    <a:alpha val="58824"/>
                  </a:srgbClr>
                </a:solidFill>
                <a:latin typeface="Times New Roman"/>
                <a:ea typeface="Times New Roman"/>
                <a:cs typeface="Times New Roman"/>
                <a:sym typeface="Times New Roman"/>
              </a:rPr>
              <a:t>SRI SRI UNIVERSITY, CUTTACK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Freeform 5" id="5"/>
          <p:cNvSpPr/>
          <p:nvPr/>
        </p:nvSpPr>
        <p:spPr>
          <a:xfrm flipH="false" flipV="false" rot="0">
            <a:off x="1875050" y="3278137"/>
            <a:ext cx="14076793" cy="3396026"/>
          </a:xfrm>
          <a:custGeom>
            <a:avLst/>
            <a:gdLst/>
            <a:ahLst/>
            <a:cxnLst/>
            <a:rect r="r" b="b" t="t" l="l"/>
            <a:pathLst>
              <a:path h="3396026" w="14076793">
                <a:moveTo>
                  <a:pt x="0" y="0"/>
                </a:moveTo>
                <a:lnTo>
                  <a:pt x="14076793" y="0"/>
                </a:lnTo>
                <a:lnTo>
                  <a:pt x="14076793" y="3396026"/>
                </a:lnTo>
                <a:lnTo>
                  <a:pt x="0" y="3396026"/>
                </a:lnTo>
                <a:lnTo>
                  <a:pt x="0" y="0"/>
                </a:lnTo>
                <a:close/>
              </a:path>
            </a:pathLst>
          </a:custGeom>
          <a:blipFill>
            <a:blip r:embed="rId3"/>
            <a:stretch>
              <a:fillRect l="0" t="0" r="0" b="0"/>
            </a:stretch>
          </a:blipFill>
        </p:spPr>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875050" y="3301430"/>
            <a:ext cx="14537901" cy="49961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1.</a:t>
            </a:r>
            <a:r>
              <a:rPr lang="en-US" sz="2799" b="true">
                <a:solidFill>
                  <a:srgbClr val="000000"/>
                </a:solidFill>
                <a:latin typeface="Times New Roman Bold"/>
                <a:ea typeface="Times New Roman Bold"/>
                <a:cs typeface="Times New Roman Bold"/>
                <a:sym typeface="Times New Roman Bold"/>
              </a:rPr>
              <a:t>Dice Score:</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 Whole Tumor- 94.63% [8]      | RescueNet(GAN-based)  (Range: 94.63% - 68%)</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 Enhanced Tumor- 93.54% [8]       | RescueNet(GAN-based)  (Range: 93.54% - 63%)</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 Tumor Core- 87.81%            | nn-UNet                             (Range 87.81% - 70%)</a:t>
            </a:r>
          </a:p>
          <a:p>
            <a:pPr algn="l">
              <a:lnSpc>
                <a:spcPts val="3919"/>
              </a:lnSpc>
            </a:pPr>
            <a:r>
              <a:rPr lang="en-US" sz="2799">
                <a:solidFill>
                  <a:srgbClr val="000000"/>
                </a:solidFill>
                <a:latin typeface="Times New Roman"/>
                <a:ea typeface="Times New Roman"/>
                <a:cs typeface="Times New Roman"/>
                <a:sym typeface="Times New Roman"/>
              </a:rPr>
              <a:t>2</a:t>
            </a:r>
            <a:r>
              <a:rPr lang="en-US" sz="2799" b="true">
                <a:solidFill>
                  <a:srgbClr val="000000"/>
                </a:solidFill>
                <a:latin typeface="Times New Roman Bold"/>
                <a:ea typeface="Times New Roman Bold"/>
                <a:cs typeface="Times New Roman Bold"/>
                <a:sym typeface="Times New Roman Bold"/>
              </a:rPr>
              <a:t>.</a:t>
            </a:r>
            <a:r>
              <a:rPr lang="en-US" sz="2799" b="true">
                <a:solidFill>
                  <a:srgbClr val="000000"/>
                </a:solidFill>
                <a:latin typeface="Times New Roman Bold"/>
                <a:ea typeface="Times New Roman Bold"/>
                <a:cs typeface="Times New Roman Bold"/>
                <a:sym typeface="Times New Roman Bold"/>
              </a:rPr>
              <a:t>Accuracy:</a:t>
            </a:r>
            <a:r>
              <a:rPr lang="en-US" sz="2799">
                <a:solidFill>
                  <a:srgbClr val="000000"/>
                </a:solidFill>
                <a:latin typeface="Times New Roman"/>
                <a:ea typeface="Times New Roman"/>
                <a:cs typeface="Times New Roman"/>
                <a:sym typeface="Times New Roman"/>
              </a:rPr>
              <a:t> 98.64%[8]   [ UNet ++ DSM /SVM, RF, MLP]  (Range: 98.64% - 87.54%)</a:t>
            </a:r>
          </a:p>
          <a:p>
            <a:pPr algn="l">
              <a:lnSpc>
                <a:spcPts val="3919"/>
              </a:lnSpc>
            </a:pPr>
            <a:r>
              <a:rPr lang="en-US" sz="2799">
                <a:solidFill>
                  <a:srgbClr val="000000"/>
                </a:solidFill>
                <a:latin typeface="Times New Roman"/>
                <a:ea typeface="Times New Roman"/>
                <a:cs typeface="Times New Roman"/>
                <a:sym typeface="Times New Roman"/>
              </a:rPr>
              <a:t>3</a:t>
            </a:r>
            <a:r>
              <a:rPr lang="en-US" sz="2799">
                <a:solidFill>
                  <a:srgbClr val="000000"/>
                </a:solidFill>
                <a:latin typeface="Times New Roman"/>
                <a:ea typeface="Times New Roman"/>
                <a:cs typeface="Times New Roman"/>
                <a:sym typeface="Times New Roman"/>
              </a:rPr>
              <a:t>.</a:t>
            </a:r>
            <a:r>
              <a:rPr lang="en-US" sz="2799" b="true">
                <a:solidFill>
                  <a:srgbClr val="000000"/>
                </a:solidFill>
                <a:latin typeface="Times New Roman Bold"/>
                <a:ea typeface="Times New Roman Bold"/>
                <a:cs typeface="Times New Roman Bold"/>
                <a:sym typeface="Times New Roman Bold"/>
              </a:rPr>
              <a:t>Pixel Accuracy: </a:t>
            </a:r>
            <a:r>
              <a:rPr lang="en-US" sz="2799">
                <a:solidFill>
                  <a:srgbClr val="000000"/>
                </a:solidFill>
                <a:latin typeface="Times New Roman"/>
                <a:ea typeface="Times New Roman"/>
                <a:cs typeface="Times New Roman"/>
                <a:sym typeface="Times New Roman"/>
              </a:rPr>
              <a:t>99% [12]</a:t>
            </a:r>
          </a:p>
          <a:p>
            <a:pPr algn="l">
              <a:lnSpc>
                <a:spcPts val="3919"/>
              </a:lnSpc>
            </a:pPr>
            <a:r>
              <a:rPr lang="en-US" sz="2799">
                <a:solidFill>
                  <a:srgbClr val="000000"/>
                </a:solidFill>
                <a:latin typeface="Times New Roman"/>
                <a:ea typeface="Times New Roman"/>
                <a:cs typeface="Times New Roman"/>
                <a:sym typeface="Times New Roman"/>
              </a:rPr>
              <a:t>4</a:t>
            </a:r>
            <a:r>
              <a:rPr lang="en-US" sz="2799">
                <a:solidFill>
                  <a:srgbClr val="000000"/>
                </a:solidFill>
                <a:latin typeface="Times New Roman"/>
                <a:ea typeface="Times New Roman"/>
                <a:cs typeface="Times New Roman"/>
                <a:sym typeface="Times New Roman"/>
              </a:rPr>
              <a:t>.</a:t>
            </a:r>
            <a:r>
              <a:rPr lang="en-US" sz="2799" b="true">
                <a:solidFill>
                  <a:srgbClr val="000000"/>
                </a:solidFill>
                <a:latin typeface="Times New Roman Bold"/>
                <a:ea typeface="Times New Roman Bold"/>
                <a:cs typeface="Times New Roman Bold"/>
                <a:sym typeface="Times New Roman Bold"/>
              </a:rPr>
              <a:t>Sensitivity:  </a:t>
            </a:r>
            <a:r>
              <a:rPr lang="en-US" sz="2799">
                <a:solidFill>
                  <a:srgbClr val="000000"/>
                </a:solidFill>
                <a:latin typeface="Times New Roman"/>
                <a:ea typeface="Times New Roman"/>
                <a:cs typeface="Times New Roman"/>
                <a:sym typeface="Times New Roman"/>
              </a:rPr>
              <a:t>98.59% [16]               </a:t>
            </a:r>
          </a:p>
          <a:p>
            <a:pPr algn="l">
              <a:lnSpc>
                <a:spcPts val="3919"/>
              </a:lnSpc>
            </a:pPr>
            <a:r>
              <a:rPr lang="en-US" sz="2799">
                <a:solidFill>
                  <a:srgbClr val="000000"/>
                </a:solidFill>
                <a:latin typeface="Times New Roman"/>
                <a:ea typeface="Times New Roman"/>
                <a:cs typeface="Times New Roman"/>
                <a:sym typeface="Times New Roman"/>
              </a:rPr>
              <a:t>5</a:t>
            </a:r>
            <a:r>
              <a:rPr lang="en-US" sz="2799">
                <a:solidFill>
                  <a:srgbClr val="000000"/>
                </a:solidFill>
                <a:latin typeface="Times New Roman"/>
                <a:ea typeface="Times New Roman"/>
                <a:cs typeface="Times New Roman"/>
                <a:sym typeface="Times New Roman"/>
              </a:rPr>
              <a:t>.</a:t>
            </a:r>
            <a:r>
              <a:rPr lang="en-US" sz="2799" b="true">
                <a:solidFill>
                  <a:srgbClr val="000000"/>
                </a:solidFill>
                <a:latin typeface="Times New Roman Bold"/>
                <a:ea typeface="Times New Roman Bold"/>
                <a:cs typeface="Times New Roman Bold"/>
                <a:sym typeface="Times New Roman Bold"/>
              </a:rPr>
              <a:t>Specificity: </a:t>
            </a:r>
            <a:r>
              <a:rPr lang="en-US" sz="2799">
                <a:solidFill>
                  <a:srgbClr val="000000"/>
                </a:solidFill>
                <a:latin typeface="Times New Roman"/>
                <a:ea typeface="Times New Roman"/>
                <a:cs typeface="Times New Roman"/>
                <a:sym typeface="Times New Roman"/>
              </a:rPr>
              <a:t>99.88% [18]                 </a:t>
            </a:r>
          </a:p>
          <a:p>
            <a:pPr algn="l">
              <a:lnSpc>
                <a:spcPts val="3919"/>
              </a:lnSpc>
            </a:pPr>
            <a:r>
              <a:rPr lang="en-US" sz="2799">
                <a:solidFill>
                  <a:srgbClr val="000000"/>
                </a:solidFill>
                <a:latin typeface="Times New Roman"/>
                <a:ea typeface="Times New Roman"/>
                <a:cs typeface="Times New Roman"/>
                <a:sym typeface="Times New Roman"/>
              </a:rPr>
              <a:t>6</a:t>
            </a:r>
            <a:r>
              <a:rPr lang="en-US" sz="2799">
                <a:solidFill>
                  <a:srgbClr val="000000"/>
                </a:solidFill>
                <a:latin typeface="Times New Roman"/>
                <a:ea typeface="Times New Roman"/>
                <a:cs typeface="Times New Roman"/>
                <a:sym typeface="Times New Roman"/>
              </a:rPr>
              <a:t>.</a:t>
            </a:r>
            <a:r>
              <a:rPr lang="en-US" sz="2799" b="true">
                <a:solidFill>
                  <a:srgbClr val="000000"/>
                </a:solidFill>
                <a:latin typeface="Times New Roman Bold"/>
                <a:ea typeface="Times New Roman Bold"/>
                <a:cs typeface="Times New Roman Bold"/>
                <a:sym typeface="Times New Roman Bold"/>
              </a:rPr>
              <a:t>Common Methods : </a:t>
            </a:r>
            <a:r>
              <a:rPr lang="en-US" sz="2799">
                <a:solidFill>
                  <a:srgbClr val="000000"/>
                </a:solidFill>
                <a:latin typeface="Times New Roman"/>
                <a:ea typeface="Times New Roman"/>
                <a:cs typeface="Times New Roman"/>
                <a:sym typeface="Times New Roman"/>
              </a:rPr>
              <a:t>CNN and its different like- DCNN, 3D CNN etc, U-Net, V-Net, R-Net, TransU2-Net, F2-Net, DenseTrans, RF, SVM etc…[20]</a:t>
            </a: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6144419" cy="1100086"/>
            <a:chOff x="0" y="0"/>
            <a:chExt cx="8192558" cy="1466781"/>
          </a:xfrm>
        </p:grpSpPr>
        <p:grpSp>
          <p:nvGrpSpPr>
            <p:cNvPr name="Group 8" id="8"/>
            <p:cNvGrpSpPr/>
            <p:nvPr/>
          </p:nvGrpSpPr>
          <p:grpSpPr>
            <a:xfrm rot="0">
              <a:off x="0" y="0"/>
              <a:ext cx="8192558" cy="1466781"/>
              <a:chOff x="0" y="0"/>
              <a:chExt cx="1618283" cy="289735"/>
            </a:xfrm>
          </p:grpSpPr>
          <p:sp>
            <p:nvSpPr>
              <p:cNvPr name="Freeform 9" id="9"/>
              <p:cNvSpPr/>
              <p:nvPr/>
            </p:nvSpPr>
            <p:spPr>
              <a:xfrm flipH="false" flipV="false" rot="0">
                <a:off x="0" y="0"/>
                <a:ext cx="1618283" cy="289735"/>
              </a:xfrm>
              <a:custGeom>
                <a:avLst/>
                <a:gdLst/>
                <a:ahLst/>
                <a:cxnLst/>
                <a:rect r="r" b="b" t="t" l="l"/>
                <a:pathLst>
                  <a:path h="289735" w="1618283">
                    <a:moveTo>
                      <a:pt x="64260" y="0"/>
                    </a:moveTo>
                    <a:lnTo>
                      <a:pt x="1554023" y="0"/>
                    </a:lnTo>
                    <a:cubicBezTo>
                      <a:pt x="1571066" y="0"/>
                      <a:pt x="1587411" y="6770"/>
                      <a:pt x="1599462" y="18821"/>
                    </a:cubicBezTo>
                    <a:cubicBezTo>
                      <a:pt x="1611513" y="30872"/>
                      <a:pt x="1618283" y="47217"/>
                      <a:pt x="1618283" y="64260"/>
                    </a:cubicBezTo>
                    <a:lnTo>
                      <a:pt x="1618283" y="225475"/>
                    </a:lnTo>
                    <a:cubicBezTo>
                      <a:pt x="1618283" y="242518"/>
                      <a:pt x="1611513" y="258862"/>
                      <a:pt x="1599462" y="270913"/>
                    </a:cubicBezTo>
                    <a:cubicBezTo>
                      <a:pt x="1587411" y="282964"/>
                      <a:pt x="1571066" y="289735"/>
                      <a:pt x="1554023" y="289735"/>
                    </a:cubicBezTo>
                    <a:lnTo>
                      <a:pt x="64260" y="289735"/>
                    </a:lnTo>
                    <a:cubicBezTo>
                      <a:pt x="47217" y="289735"/>
                      <a:pt x="30872" y="282964"/>
                      <a:pt x="18821" y="270913"/>
                    </a:cubicBezTo>
                    <a:cubicBezTo>
                      <a:pt x="6770" y="258862"/>
                      <a:pt x="0" y="242518"/>
                      <a:pt x="0" y="225475"/>
                    </a:cubicBezTo>
                    <a:lnTo>
                      <a:pt x="0" y="64260"/>
                    </a:lnTo>
                    <a:cubicBezTo>
                      <a:pt x="0" y="47217"/>
                      <a:pt x="6770" y="30872"/>
                      <a:pt x="18821" y="18821"/>
                    </a:cubicBezTo>
                    <a:cubicBezTo>
                      <a:pt x="30872" y="6770"/>
                      <a:pt x="47217" y="0"/>
                      <a:pt x="64260" y="0"/>
                    </a:cubicBezTo>
                    <a:close/>
                  </a:path>
                </a:pathLst>
              </a:custGeom>
              <a:solidFill>
                <a:srgbClr val="F4EFED"/>
              </a:solidFill>
            </p:spPr>
          </p:sp>
          <p:sp>
            <p:nvSpPr>
              <p:cNvPr name="TextBox 10" id="10"/>
              <p:cNvSpPr txBox="true"/>
              <p:nvPr/>
            </p:nvSpPr>
            <p:spPr>
              <a:xfrm>
                <a:off x="0" y="-85725"/>
                <a:ext cx="1618283"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593531" y="147381"/>
              <a:ext cx="7005497"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Critical Findings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2155210" y="3301310"/>
            <a:ext cx="14537901" cy="375793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hlinkClick r:id="rId3" tooltip="https://www.irjmets.com/uploadedfiles/paper/issue_9_september_2022/30226/final/fin_irjmets1664212182.pdf"/>
              </a:rPr>
              <a:t>However, despite advancements in medical imaging, there are still research gaps that challenge efficient and accurate tumor detection, motivating the need for further study:</a:t>
            </a:r>
          </a:p>
          <a:p>
            <a:pPr algn="l" marL="604518" indent="-302259" lvl="1">
              <a:lnSpc>
                <a:spcPts val="5851"/>
              </a:lnSpc>
              <a:buFont typeface="Arial"/>
              <a:buChar char="•"/>
            </a:pPr>
            <a:r>
              <a:rPr lang="en-US" sz="2799">
                <a:solidFill>
                  <a:srgbClr val="000000"/>
                </a:solidFill>
                <a:latin typeface="Times New Roman"/>
                <a:ea typeface="Times New Roman"/>
                <a:cs typeface="Times New Roman"/>
                <a:sym typeface="Times New Roman"/>
                <a:hlinkClick r:id="rId4" tooltip="https://www.irjmets.com/uploadedfiles/paper/issue_9_september_2022/30226/final/fin_irjmets1664212182.pdf"/>
              </a:rPr>
              <a:t>Limitations of Traditional Machine Learning</a:t>
            </a:r>
          </a:p>
          <a:p>
            <a:pPr algn="l" marL="604518" indent="-302259" lvl="1">
              <a:lnSpc>
                <a:spcPts val="5851"/>
              </a:lnSpc>
              <a:buFont typeface="Arial"/>
              <a:buChar char="•"/>
            </a:pPr>
            <a:r>
              <a:rPr lang="en-US" sz="2799">
                <a:solidFill>
                  <a:srgbClr val="000000"/>
                </a:solidFill>
                <a:latin typeface="Times New Roman"/>
                <a:ea typeface="Times New Roman"/>
                <a:cs typeface="Times New Roman"/>
                <a:sym typeface="Times New Roman"/>
                <a:hlinkClick r:id="rId5" tooltip="https://www.irjmets.com/uploadedfiles/paper/issue_9_september_2022/30226/final/fin_irjmets1664212182.pdf"/>
              </a:rPr>
              <a:t>Existing Models Lack Real-Time Efficiency</a:t>
            </a:r>
          </a:p>
          <a:p>
            <a:pPr algn="l" marL="604518" indent="-302259" lvl="1">
              <a:lnSpc>
                <a:spcPts val="5851"/>
              </a:lnSpc>
              <a:buFont typeface="Arial"/>
              <a:buChar char="•"/>
            </a:pPr>
            <a:r>
              <a:rPr lang="en-US" sz="2799">
                <a:solidFill>
                  <a:srgbClr val="000000"/>
                </a:solidFill>
                <a:latin typeface="Times New Roman"/>
                <a:ea typeface="Times New Roman"/>
                <a:cs typeface="Times New Roman"/>
                <a:sym typeface="Times New Roman"/>
                <a:hlinkClick r:id="rId6" tooltip="https://www.irjmets.com/uploadedfiles/paper/issue_9_september_2022/30226/final/fin_irjmets1664212182.pdf"/>
              </a:rPr>
              <a:t>High Computational Cost and Lack of Lightweight Models</a:t>
            </a:r>
          </a:p>
          <a:p>
            <a:pPr algn="l">
              <a:lnSpc>
                <a:spcPts val="3919"/>
              </a:lnSpc>
            </a:pPr>
            <a:r>
              <a:rPr lang="en-US" sz="2799">
                <a:solidFill>
                  <a:srgbClr val="000000"/>
                </a:solidFill>
                <a:latin typeface="Times New Roman"/>
                <a:ea typeface="Times New Roman"/>
                <a:cs typeface="Times New Roman"/>
                <a:sym typeface="Times New Roman"/>
              </a:rPr>
              <a:t>Our project aims to overcome these issues by combining YOLOv10 for real-time detection.</a:t>
            </a: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4375753" cy="1100086"/>
            <a:chOff x="0" y="0"/>
            <a:chExt cx="5834338" cy="1466781"/>
          </a:xfrm>
        </p:grpSpPr>
        <p:grpSp>
          <p:nvGrpSpPr>
            <p:cNvPr name="Group 8" id="8"/>
            <p:cNvGrpSpPr/>
            <p:nvPr/>
          </p:nvGrpSpPr>
          <p:grpSpPr>
            <a:xfrm rot="0">
              <a:off x="0" y="0"/>
              <a:ext cx="5834338" cy="1466781"/>
              <a:chOff x="0" y="0"/>
              <a:chExt cx="1152462" cy="289735"/>
            </a:xfrm>
          </p:grpSpPr>
          <p:sp>
            <p:nvSpPr>
              <p:cNvPr name="Freeform 9" id="9"/>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10" id="10"/>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Motivation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6" id="6"/>
          <p:cNvGrpSpPr/>
          <p:nvPr/>
        </p:nvGrpSpPr>
        <p:grpSpPr>
          <a:xfrm rot="0">
            <a:off x="1241987" y="1769644"/>
            <a:ext cx="6230508" cy="1100086"/>
            <a:chOff x="0" y="0"/>
            <a:chExt cx="8307344" cy="1466781"/>
          </a:xfrm>
        </p:grpSpPr>
        <p:grpSp>
          <p:nvGrpSpPr>
            <p:cNvPr name="Group 7" id="7"/>
            <p:cNvGrpSpPr/>
            <p:nvPr/>
          </p:nvGrpSpPr>
          <p:grpSpPr>
            <a:xfrm rot="0">
              <a:off x="0" y="0"/>
              <a:ext cx="8307344" cy="1466781"/>
              <a:chOff x="0" y="0"/>
              <a:chExt cx="1640957" cy="289735"/>
            </a:xfrm>
          </p:grpSpPr>
          <p:sp>
            <p:nvSpPr>
              <p:cNvPr name="Freeform 8" id="8"/>
              <p:cNvSpPr/>
              <p:nvPr/>
            </p:nvSpPr>
            <p:spPr>
              <a:xfrm flipH="false" flipV="false" rot="0">
                <a:off x="0" y="0"/>
                <a:ext cx="1640957" cy="289735"/>
              </a:xfrm>
              <a:custGeom>
                <a:avLst/>
                <a:gdLst/>
                <a:ahLst/>
                <a:cxnLst/>
                <a:rect r="r" b="b" t="t" l="l"/>
                <a:pathLst>
                  <a:path h="289735" w="1640957">
                    <a:moveTo>
                      <a:pt x="63372" y="0"/>
                    </a:moveTo>
                    <a:lnTo>
                      <a:pt x="1577585" y="0"/>
                    </a:lnTo>
                    <a:cubicBezTo>
                      <a:pt x="1594393" y="0"/>
                      <a:pt x="1610511" y="6677"/>
                      <a:pt x="1622396" y="18561"/>
                    </a:cubicBezTo>
                    <a:cubicBezTo>
                      <a:pt x="1634280" y="30446"/>
                      <a:pt x="1640957" y="46564"/>
                      <a:pt x="1640957" y="63372"/>
                    </a:cubicBezTo>
                    <a:lnTo>
                      <a:pt x="1640957" y="226363"/>
                    </a:lnTo>
                    <a:cubicBezTo>
                      <a:pt x="1640957" y="261362"/>
                      <a:pt x="1612585" y="289735"/>
                      <a:pt x="1577585" y="289735"/>
                    </a:cubicBezTo>
                    <a:lnTo>
                      <a:pt x="63372" y="289735"/>
                    </a:lnTo>
                    <a:cubicBezTo>
                      <a:pt x="28372" y="289735"/>
                      <a:pt x="0" y="261362"/>
                      <a:pt x="0" y="226363"/>
                    </a:cubicBezTo>
                    <a:lnTo>
                      <a:pt x="0" y="63372"/>
                    </a:lnTo>
                    <a:cubicBezTo>
                      <a:pt x="0" y="28372"/>
                      <a:pt x="28372" y="0"/>
                      <a:pt x="63372" y="0"/>
                    </a:cubicBezTo>
                    <a:close/>
                  </a:path>
                </a:pathLst>
              </a:custGeom>
              <a:solidFill>
                <a:srgbClr val="F4EFED"/>
              </a:solidFill>
            </p:spPr>
          </p:sp>
          <p:sp>
            <p:nvSpPr>
              <p:cNvPr name="TextBox 9" id="9"/>
              <p:cNvSpPr txBox="true"/>
              <p:nvPr/>
            </p:nvSpPr>
            <p:spPr>
              <a:xfrm>
                <a:off x="0" y="-85725"/>
                <a:ext cx="1640957" cy="375460"/>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601847" y="147381"/>
              <a:ext cx="710365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Problem Statement</a:t>
              </a:r>
            </a:p>
          </p:txBody>
        </p:sp>
      </p:grpSp>
      <p:sp>
        <p:nvSpPr>
          <p:cNvPr name="TextBox 11" id="11"/>
          <p:cNvSpPr txBox="true"/>
          <p:nvPr/>
        </p:nvSpPr>
        <p:spPr>
          <a:xfrm rot="0">
            <a:off x="1574276" y="3301310"/>
            <a:ext cx="14537901" cy="35102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w Roman"/>
                <a:ea typeface="Times New Roman"/>
                <a:cs typeface="Times New Roman"/>
                <a:sym typeface="Times New Roman"/>
              </a:rPr>
              <a:t>Accurate and timely brain tumor detection is critical for successful diagnosis, surgical planning, and patient outcomes. Traditional diagnostic methods often fall short—either being too slow for real-time use or lacking the precision needed to accurately localize and segment tumors. This project addresses these limitations by proposing a single model deep learning approach that use the strengths of advanced architecture: YOLOv10. YOLOv10 offers fast and efficient object detection, making it suitable for real-time tumor localization during surgery or rapid triage. Together, supports diagnosis and intraoperative guidance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523239"/>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grpSp>
        <p:nvGrpSpPr>
          <p:cNvPr name="Group 5" id="5"/>
          <p:cNvGrpSpPr/>
          <p:nvPr/>
        </p:nvGrpSpPr>
        <p:grpSpPr>
          <a:xfrm rot="0">
            <a:off x="1020403" y="1254445"/>
            <a:ext cx="4871271" cy="1449644"/>
            <a:chOff x="0" y="0"/>
            <a:chExt cx="1278598" cy="380499"/>
          </a:xfrm>
        </p:grpSpPr>
        <p:sp>
          <p:nvSpPr>
            <p:cNvPr name="Freeform 6" id="6"/>
            <p:cNvSpPr/>
            <p:nvPr/>
          </p:nvSpPr>
          <p:spPr>
            <a:xfrm flipH="false" flipV="false" rot="0">
              <a:off x="0" y="0"/>
              <a:ext cx="1278598" cy="380499"/>
            </a:xfrm>
            <a:custGeom>
              <a:avLst/>
              <a:gdLst/>
              <a:ahLst/>
              <a:cxnLst/>
              <a:rect r="r" b="b" t="t" l="l"/>
              <a:pathLst>
                <a:path h="380499" w="1278598">
                  <a:moveTo>
                    <a:pt x="81054" y="0"/>
                  </a:moveTo>
                  <a:lnTo>
                    <a:pt x="1197544" y="0"/>
                  </a:lnTo>
                  <a:cubicBezTo>
                    <a:pt x="1242309" y="0"/>
                    <a:pt x="1278598" y="36289"/>
                    <a:pt x="1278598" y="81054"/>
                  </a:cubicBezTo>
                  <a:lnTo>
                    <a:pt x="1278598" y="299444"/>
                  </a:lnTo>
                  <a:cubicBezTo>
                    <a:pt x="1278598" y="344209"/>
                    <a:pt x="1242309" y="380499"/>
                    <a:pt x="1197544" y="380499"/>
                  </a:cubicBezTo>
                  <a:lnTo>
                    <a:pt x="81054" y="380499"/>
                  </a:lnTo>
                  <a:cubicBezTo>
                    <a:pt x="36289" y="380499"/>
                    <a:pt x="0" y="344209"/>
                    <a:pt x="0" y="299444"/>
                  </a:cubicBezTo>
                  <a:lnTo>
                    <a:pt x="0" y="81054"/>
                  </a:lnTo>
                  <a:cubicBezTo>
                    <a:pt x="0" y="36289"/>
                    <a:pt x="36289" y="0"/>
                    <a:pt x="81054" y="0"/>
                  </a:cubicBezTo>
                  <a:close/>
                </a:path>
              </a:pathLst>
            </a:custGeom>
            <a:solidFill>
              <a:srgbClr val="F4EFED"/>
            </a:solidFill>
          </p:spPr>
        </p:sp>
        <p:sp>
          <p:nvSpPr>
            <p:cNvPr name="TextBox 7" id="7"/>
            <p:cNvSpPr txBox="true"/>
            <p:nvPr/>
          </p:nvSpPr>
          <p:spPr>
            <a:xfrm>
              <a:off x="0" y="-85725"/>
              <a:ext cx="1278598" cy="466224"/>
            </a:xfrm>
            <a:prstGeom prst="rect">
              <a:avLst/>
            </a:prstGeom>
          </p:spPr>
          <p:txBody>
            <a:bodyPr anchor="ctr" rtlCol="false" tIns="50974" lIns="50974" bIns="50974" rIns="50974"/>
            <a:lstStyle/>
            <a:p>
              <a:pPr algn="ctr">
                <a:lnSpc>
                  <a:spcPts val="2800"/>
                </a:lnSpc>
              </a:pPr>
            </a:p>
          </p:txBody>
        </p:sp>
      </p:grpSp>
      <p:sp>
        <p:nvSpPr>
          <p:cNvPr name="TextBox 8" id="8"/>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
        <p:nvSpPr>
          <p:cNvPr name="TextBox 9" id="9"/>
          <p:cNvSpPr txBox="true"/>
          <p:nvPr/>
        </p:nvSpPr>
        <p:spPr>
          <a:xfrm rot="0">
            <a:off x="340784" y="1540134"/>
            <a:ext cx="6230508" cy="916305"/>
          </a:xfrm>
          <a:prstGeom prst="rect">
            <a:avLst/>
          </a:prstGeom>
        </p:spPr>
        <p:txBody>
          <a:bodyPr anchor="t" rtlCol="false" tIns="0" lIns="0" bIns="0" rIns="0">
            <a:spAutoFit/>
          </a:bodyPr>
          <a:lstStyle/>
          <a:p>
            <a:pPr algn="ctr">
              <a:lnSpc>
                <a:spcPts val="6720"/>
              </a:lnSpc>
            </a:pPr>
            <a:r>
              <a:rPr lang="en-US" sz="4800">
                <a:solidFill>
                  <a:srgbClr val="000000"/>
                </a:solidFill>
                <a:latin typeface="Times New Roman"/>
                <a:ea typeface="Times New Roman"/>
                <a:cs typeface="Times New Roman"/>
                <a:sym typeface="Times New Roman"/>
              </a:rPr>
              <a:t>Methodology</a:t>
            </a:r>
          </a:p>
        </p:txBody>
      </p:sp>
      <p:sp>
        <p:nvSpPr>
          <p:cNvPr name="TextBox 10" id="10"/>
          <p:cNvSpPr txBox="true"/>
          <p:nvPr/>
        </p:nvSpPr>
        <p:spPr>
          <a:xfrm rot="0">
            <a:off x="1575486" y="3482631"/>
            <a:ext cx="2286000" cy="1033780"/>
          </a:xfrm>
          <a:prstGeom prst="rect">
            <a:avLst/>
          </a:prstGeom>
        </p:spPr>
        <p:txBody>
          <a:bodyPr anchor="t" rtlCol="false" tIns="0" lIns="0" bIns="0" rIns="0">
            <a:spAutoFit/>
          </a:bodyPr>
          <a:lstStyle/>
          <a:p>
            <a:pPr algn="ctr">
              <a:lnSpc>
                <a:spcPts val="3920"/>
              </a:lnSpc>
            </a:pPr>
            <a:r>
              <a:rPr lang="en-US" sz="2800" b="true">
                <a:solidFill>
                  <a:srgbClr val="000000"/>
                </a:solidFill>
                <a:latin typeface="Times New Roman Bold"/>
                <a:ea typeface="Times New Roman Bold"/>
                <a:cs typeface="Times New Roman Bold"/>
                <a:sym typeface="Times New Roman Bold"/>
              </a:rPr>
              <a:t>Dataset</a:t>
            </a:r>
          </a:p>
          <a:p>
            <a:pPr algn="ctr">
              <a:lnSpc>
                <a:spcPts val="3920"/>
              </a:lnSpc>
            </a:pPr>
          </a:p>
        </p:txBody>
      </p:sp>
      <p:sp>
        <p:nvSpPr>
          <p:cNvPr name="TextBox 11" id="11"/>
          <p:cNvSpPr txBox="true"/>
          <p:nvPr/>
        </p:nvSpPr>
        <p:spPr>
          <a:xfrm rot="0">
            <a:off x="2385998" y="4074160"/>
            <a:ext cx="14537901" cy="2024380"/>
          </a:xfrm>
          <a:prstGeom prst="rect">
            <a:avLst/>
          </a:prstGeom>
        </p:spPr>
        <p:txBody>
          <a:bodyPr anchor="t" rtlCol="false" tIns="0" lIns="0" bIns="0" rIns="0">
            <a:spAutoFit/>
          </a:bodyPr>
          <a:lstStyle/>
          <a:p>
            <a:pPr algn="just"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 </a:t>
            </a:r>
            <a:r>
              <a:rPr lang="en-US" sz="2800">
                <a:solidFill>
                  <a:srgbClr val="000000"/>
                </a:solidFill>
                <a:latin typeface="Times New Roman"/>
                <a:ea typeface="Times New Roman"/>
                <a:cs typeface="Times New Roman"/>
                <a:sym typeface="Times New Roman"/>
              </a:rPr>
              <a:t>BraTS 2020 brain tumor dataset with 57,195 MRI slices from 4 types of scans: T1, T1Gd (contrast), T2, and FLAIR.</a:t>
            </a:r>
          </a:p>
          <a:p>
            <a:pPr algn="just"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Original files (.h5) were converted .jpg images. </a:t>
            </a:r>
          </a:p>
          <a:p>
            <a:pPr algn="just"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A metadata.csv file was used to give details about each slice</a:t>
            </a:r>
          </a:p>
        </p:txBody>
      </p:sp>
      <p:sp>
        <p:nvSpPr>
          <p:cNvPr name="TextBox 12" id="12"/>
          <p:cNvSpPr txBox="true"/>
          <p:nvPr/>
        </p:nvSpPr>
        <p:spPr>
          <a:xfrm rot="0">
            <a:off x="1875050" y="6374765"/>
            <a:ext cx="2850880" cy="1033780"/>
          </a:xfrm>
          <a:prstGeom prst="rect">
            <a:avLst/>
          </a:prstGeom>
        </p:spPr>
        <p:txBody>
          <a:bodyPr anchor="t" rtlCol="false" tIns="0" lIns="0" bIns="0" rIns="0">
            <a:spAutoFit/>
          </a:bodyPr>
          <a:lstStyle/>
          <a:p>
            <a:pPr algn="ctr">
              <a:lnSpc>
                <a:spcPts val="3920"/>
              </a:lnSpc>
            </a:pPr>
            <a:r>
              <a:rPr lang="en-US" sz="2800" b="true">
                <a:solidFill>
                  <a:srgbClr val="000000"/>
                </a:solidFill>
                <a:latin typeface="Times New Roman Bold"/>
                <a:ea typeface="Times New Roman Bold"/>
                <a:cs typeface="Times New Roman Bold"/>
                <a:sym typeface="Times New Roman Bold"/>
              </a:rPr>
              <a:t>Data Structure</a:t>
            </a:r>
          </a:p>
          <a:p>
            <a:pPr algn="ctr">
              <a:lnSpc>
                <a:spcPts val="3920"/>
              </a:lnSpc>
            </a:pPr>
          </a:p>
        </p:txBody>
      </p:sp>
      <p:sp>
        <p:nvSpPr>
          <p:cNvPr name="TextBox 13" id="13"/>
          <p:cNvSpPr txBox="true"/>
          <p:nvPr/>
        </p:nvSpPr>
        <p:spPr>
          <a:xfrm rot="0">
            <a:off x="2386931" y="7051330"/>
            <a:ext cx="14025087" cy="538480"/>
          </a:xfrm>
          <a:prstGeom prst="rect">
            <a:avLst/>
          </a:prstGeom>
        </p:spPr>
        <p:txBody>
          <a:bodyPr anchor="t" rtlCol="false" tIns="0" lIns="0" bIns="0" rIns="0">
            <a:spAutoFit/>
          </a:bodyPr>
          <a:lstStyle/>
          <a:p>
            <a:pPr algn="ctr"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YOLOv10, each .jpg image is paire</a:t>
            </a:r>
            <a:r>
              <a:rPr lang="en-US" sz="2800">
                <a:solidFill>
                  <a:srgbClr val="000000"/>
                </a:solidFill>
                <a:latin typeface="Times New Roman"/>
                <a:ea typeface="Times New Roman"/>
                <a:cs typeface="Times New Roman"/>
                <a:sym typeface="Times New Roman"/>
              </a:rPr>
              <a:t>d with a .txt file containing bounding box coordinates.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
        <p:nvSpPr>
          <p:cNvPr name="TextBox 6" id="6"/>
          <p:cNvSpPr txBox="true"/>
          <p:nvPr/>
        </p:nvSpPr>
        <p:spPr>
          <a:xfrm rot="0">
            <a:off x="1241987" y="1277837"/>
            <a:ext cx="14537901" cy="538480"/>
          </a:xfrm>
          <a:prstGeom prst="rect">
            <a:avLst/>
          </a:prstGeom>
        </p:spPr>
        <p:txBody>
          <a:bodyPr anchor="t" rtlCol="false" tIns="0" lIns="0" bIns="0" rIns="0">
            <a:spAutoFit/>
          </a:bodyPr>
          <a:lstStyle/>
          <a:p>
            <a:pPr algn="l">
              <a:lnSpc>
                <a:spcPts val="3920"/>
              </a:lnSpc>
            </a:pPr>
            <a:r>
              <a:rPr lang="en-US" sz="2800" b="true">
                <a:solidFill>
                  <a:srgbClr val="000000"/>
                </a:solidFill>
                <a:latin typeface="Times New Roman Bold"/>
                <a:ea typeface="Times New Roman Bold"/>
                <a:cs typeface="Times New Roman Bold"/>
                <a:sym typeface="Times New Roman Bold"/>
              </a:rPr>
              <a:t>Data</a:t>
            </a:r>
            <a:r>
              <a:rPr lang="en-US" sz="2800" b="true">
                <a:solidFill>
                  <a:srgbClr val="000000"/>
                </a:solidFill>
                <a:latin typeface="Times New Roman Bold"/>
                <a:ea typeface="Times New Roman Bold"/>
                <a:cs typeface="Times New Roman Bold"/>
                <a:sym typeface="Times New Roman Bold"/>
              </a:rPr>
              <a:t> Preparation</a:t>
            </a:r>
          </a:p>
        </p:txBody>
      </p:sp>
      <p:sp>
        <p:nvSpPr>
          <p:cNvPr name="TextBox 7" id="7"/>
          <p:cNvSpPr txBox="true"/>
          <p:nvPr/>
        </p:nvSpPr>
        <p:spPr>
          <a:xfrm rot="0">
            <a:off x="1521901" y="1756742"/>
            <a:ext cx="15454412" cy="3510280"/>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Image Conversion: 3D MRI scans were split into 2D images</a:t>
            </a:r>
          </a:p>
          <a:p>
            <a:pPr algn="l"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Resizing: All images resized to 256×256 pixels </a:t>
            </a:r>
          </a:p>
          <a:p>
            <a:pPr algn="l"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Annotations:(i)YOLO: Bounding boxes in .txt files.</a:t>
            </a:r>
          </a:p>
          <a:p>
            <a:pPr algn="just"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Cleaning and Normalization: Removed images with no tumors or poor quality and Normalized [0,1] pixel intensities.</a:t>
            </a:r>
          </a:p>
          <a:p>
            <a:pPr algn="l">
              <a:lnSpc>
                <a:spcPts val="3920"/>
              </a:lnSpc>
            </a:pPr>
          </a:p>
          <a:p>
            <a:pPr algn="l">
              <a:lnSpc>
                <a:spcPts val="3920"/>
              </a:lnSpc>
            </a:pPr>
          </a:p>
        </p:txBody>
      </p:sp>
      <p:sp>
        <p:nvSpPr>
          <p:cNvPr name="TextBox 8" id="8"/>
          <p:cNvSpPr txBox="true"/>
          <p:nvPr/>
        </p:nvSpPr>
        <p:spPr>
          <a:xfrm rot="0">
            <a:off x="1241987" y="4346604"/>
            <a:ext cx="5049937" cy="538480"/>
          </a:xfrm>
          <a:prstGeom prst="rect">
            <a:avLst/>
          </a:prstGeom>
        </p:spPr>
        <p:txBody>
          <a:bodyPr anchor="t" rtlCol="false" tIns="0" lIns="0" bIns="0" rIns="0">
            <a:spAutoFit/>
          </a:bodyPr>
          <a:lstStyle/>
          <a:p>
            <a:pPr algn="ctr">
              <a:lnSpc>
                <a:spcPts val="3920"/>
              </a:lnSpc>
            </a:pPr>
            <a:r>
              <a:rPr lang="en-US" sz="2800" b="true">
                <a:solidFill>
                  <a:srgbClr val="000000"/>
                </a:solidFill>
                <a:latin typeface="Times New Roman Bold"/>
                <a:ea typeface="Times New Roman Bold"/>
                <a:cs typeface="Times New Roman Bold"/>
                <a:sym typeface="Times New Roman Bold"/>
              </a:rPr>
              <a:t>Exp</a:t>
            </a:r>
            <a:r>
              <a:rPr lang="en-US" sz="2800" b="true">
                <a:solidFill>
                  <a:srgbClr val="000000"/>
                </a:solidFill>
                <a:latin typeface="Times New Roman Bold"/>
                <a:ea typeface="Times New Roman Bold"/>
                <a:cs typeface="Times New Roman Bold"/>
                <a:sym typeface="Times New Roman Bold"/>
              </a:rPr>
              <a:t>loratory Data Analysis (EDA)</a:t>
            </a:r>
          </a:p>
        </p:txBody>
      </p:sp>
      <p:sp>
        <p:nvSpPr>
          <p:cNvPr name="TextBox 9" id="9"/>
          <p:cNvSpPr txBox="true"/>
          <p:nvPr/>
        </p:nvSpPr>
        <p:spPr>
          <a:xfrm rot="0">
            <a:off x="1980157" y="4913658"/>
            <a:ext cx="14996157" cy="1033780"/>
          </a:xfrm>
          <a:prstGeom prst="rect">
            <a:avLst/>
          </a:prstGeom>
        </p:spPr>
        <p:txBody>
          <a:bodyPr anchor="t" rtlCol="false" tIns="0" lIns="0" bIns="0" rIns="0">
            <a:spAutoFit/>
          </a:bodyPr>
          <a:lstStyle/>
          <a:p>
            <a:pPr algn="l">
              <a:lnSpc>
                <a:spcPts val="3920"/>
              </a:lnSpc>
            </a:pPr>
            <a:r>
              <a:rPr lang="en-US" sz="2800">
                <a:solidFill>
                  <a:srgbClr val="000000"/>
                </a:solidFill>
                <a:latin typeface="Times New Roman"/>
                <a:ea typeface="Times New Roman"/>
                <a:cs typeface="Times New Roman"/>
                <a:sym typeface="Times New Roman"/>
              </a:rPr>
              <a:t>Visually inspected central slices to ensure image quality, tumor presence, consistent intensity, and accurate labels</a:t>
            </a:r>
          </a:p>
        </p:txBody>
      </p:sp>
      <p:sp>
        <p:nvSpPr>
          <p:cNvPr name="TextBox 10" id="10"/>
          <p:cNvSpPr txBox="true"/>
          <p:nvPr/>
        </p:nvSpPr>
        <p:spPr>
          <a:xfrm rot="0">
            <a:off x="1241987" y="5976013"/>
            <a:ext cx="2993132" cy="538480"/>
          </a:xfrm>
          <a:prstGeom prst="rect">
            <a:avLst/>
          </a:prstGeom>
        </p:spPr>
        <p:txBody>
          <a:bodyPr anchor="t" rtlCol="false" tIns="0" lIns="0" bIns="0" rIns="0">
            <a:spAutoFit/>
          </a:bodyPr>
          <a:lstStyle/>
          <a:p>
            <a:pPr algn="ctr">
              <a:lnSpc>
                <a:spcPts val="3920"/>
              </a:lnSpc>
            </a:pPr>
            <a:r>
              <a:rPr lang="en-US" sz="2800" b="true">
                <a:solidFill>
                  <a:srgbClr val="000000"/>
                </a:solidFill>
                <a:latin typeface="Times New Roman Bold"/>
                <a:ea typeface="Times New Roman Bold"/>
                <a:cs typeface="Times New Roman Bold"/>
                <a:sym typeface="Times New Roman Bold"/>
              </a:rPr>
              <a:t>System Architecture</a:t>
            </a:r>
          </a:p>
        </p:txBody>
      </p:sp>
      <p:sp>
        <p:nvSpPr>
          <p:cNvPr name="TextBox 11" id="11"/>
          <p:cNvSpPr txBox="true"/>
          <p:nvPr/>
        </p:nvSpPr>
        <p:spPr>
          <a:xfrm rot="0">
            <a:off x="1875050" y="6457343"/>
            <a:ext cx="14537901" cy="2519680"/>
          </a:xfrm>
          <a:prstGeom prst="rect">
            <a:avLst/>
          </a:prstGeom>
        </p:spPr>
        <p:txBody>
          <a:bodyPr anchor="t" rtlCol="false" tIns="0" lIns="0" bIns="0" rIns="0">
            <a:spAutoFit/>
          </a:bodyPr>
          <a:lstStyle/>
          <a:p>
            <a:pPr algn="just">
              <a:lnSpc>
                <a:spcPts val="3920"/>
              </a:lnSpc>
            </a:pPr>
            <a:r>
              <a:rPr lang="en-US" sz="2800">
                <a:solidFill>
                  <a:srgbClr val="000000"/>
                </a:solidFill>
                <a:latin typeface="Times New Roman"/>
                <a:ea typeface="Times New Roman"/>
                <a:cs typeface="Times New Roman"/>
                <a:sym typeface="Times New Roman"/>
              </a:rPr>
              <a:t>YOLOv10 – Detection</a:t>
            </a:r>
          </a:p>
          <a:p>
            <a:pPr algn="just"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Detects an</a:t>
            </a:r>
            <a:r>
              <a:rPr lang="en-US" sz="2800">
                <a:solidFill>
                  <a:srgbClr val="000000"/>
                </a:solidFill>
                <a:latin typeface="Times New Roman"/>
                <a:ea typeface="Times New Roman"/>
                <a:cs typeface="Times New Roman"/>
                <a:sym typeface="Times New Roman"/>
              </a:rPr>
              <a:t>d draws bounding boxes around tumors quickly.and Ideal for real-time use </a:t>
            </a:r>
          </a:p>
          <a:p>
            <a:pPr algn="just">
              <a:lnSpc>
                <a:spcPts val="3920"/>
              </a:lnSpc>
            </a:pPr>
          </a:p>
          <a:p>
            <a:pPr algn="just">
              <a:lnSpc>
                <a:spcPts val="3920"/>
              </a:lnSpc>
            </a:pPr>
          </a:p>
          <a:p>
            <a:pPr algn="just">
              <a:lnSpc>
                <a:spcPts val="392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grpSp>
        <p:nvGrpSpPr>
          <p:cNvPr name="Group 5" id="5"/>
          <p:cNvGrpSpPr/>
          <p:nvPr/>
        </p:nvGrpSpPr>
        <p:grpSpPr>
          <a:xfrm rot="0">
            <a:off x="1241987" y="1639249"/>
            <a:ext cx="4965066" cy="1947811"/>
            <a:chOff x="0" y="0"/>
            <a:chExt cx="6620088" cy="2597081"/>
          </a:xfrm>
        </p:grpSpPr>
        <p:grpSp>
          <p:nvGrpSpPr>
            <p:cNvPr name="Group 6" id="6"/>
            <p:cNvGrpSpPr/>
            <p:nvPr/>
          </p:nvGrpSpPr>
          <p:grpSpPr>
            <a:xfrm rot="0">
              <a:off x="0" y="0"/>
              <a:ext cx="6620088" cy="2597081"/>
              <a:chOff x="0" y="0"/>
              <a:chExt cx="1307672" cy="513004"/>
            </a:xfrm>
          </p:grpSpPr>
          <p:sp>
            <p:nvSpPr>
              <p:cNvPr name="Freeform 7" id="7"/>
              <p:cNvSpPr/>
              <p:nvPr/>
            </p:nvSpPr>
            <p:spPr>
              <a:xfrm flipH="false" flipV="false" rot="0">
                <a:off x="0" y="0"/>
                <a:ext cx="1307672" cy="513004"/>
              </a:xfrm>
              <a:custGeom>
                <a:avLst/>
                <a:gdLst/>
                <a:ahLst/>
                <a:cxnLst/>
                <a:rect r="r" b="b" t="t" l="l"/>
                <a:pathLst>
                  <a:path h="513004" w="1307672">
                    <a:moveTo>
                      <a:pt x="79523" y="0"/>
                    </a:moveTo>
                    <a:lnTo>
                      <a:pt x="1228149" y="0"/>
                    </a:lnTo>
                    <a:cubicBezTo>
                      <a:pt x="1249240" y="0"/>
                      <a:pt x="1269467" y="8378"/>
                      <a:pt x="1284380" y="23292"/>
                    </a:cubicBezTo>
                    <a:cubicBezTo>
                      <a:pt x="1299294" y="38205"/>
                      <a:pt x="1307672" y="58432"/>
                      <a:pt x="1307672" y="79523"/>
                    </a:cubicBezTo>
                    <a:lnTo>
                      <a:pt x="1307672" y="433481"/>
                    </a:lnTo>
                    <a:cubicBezTo>
                      <a:pt x="1307672" y="454571"/>
                      <a:pt x="1299294" y="474798"/>
                      <a:pt x="1284380" y="489712"/>
                    </a:cubicBezTo>
                    <a:cubicBezTo>
                      <a:pt x="1269467" y="504625"/>
                      <a:pt x="1249240" y="513004"/>
                      <a:pt x="1228149" y="513004"/>
                    </a:cubicBezTo>
                    <a:lnTo>
                      <a:pt x="79523" y="513004"/>
                    </a:lnTo>
                    <a:cubicBezTo>
                      <a:pt x="35604" y="513004"/>
                      <a:pt x="0" y="477400"/>
                      <a:pt x="0" y="433481"/>
                    </a:cubicBezTo>
                    <a:lnTo>
                      <a:pt x="0" y="79523"/>
                    </a:lnTo>
                    <a:cubicBezTo>
                      <a:pt x="0" y="58432"/>
                      <a:pt x="8378" y="38205"/>
                      <a:pt x="23292" y="23292"/>
                    </a:cubicBezTo>
                    <a:cubicBezTo>
                      <a:pt x="38205" y="8378"/>
                      <a:pt x="58432" y="0"/>
                      <a:pt x="79523" y="0"/>
                    </a:cubicBezTo>
                    <a:close/>
                  </a:path>
                </a:pathLst>
              </a:custGeom>
              <a:solidFill>
                <a:srgbClr val="F4EFED"/>
              </a:solidFill>
            </p:spPr>
          </p:sp>
          <p:sp>
            <p:nvSpPr>
              <p:cNvPr name="TextBox 8" id="8"/>
              <p:cNvSpPr txBox="true"/>
              <p:nvPr/>
            </p:nvSpPr>
            <p:spPr>
              <a:xfrm>
                <a:off x="0" y="-85725"/>
                <a:ext cx="1307672" cy="598729"/>
              </a:xfrm>
              <a:prstGeom prst="rect">
                <a:avLst/>
              </a:prstGeom>
            </p:spPr>
            <p:txBody>
              <a:bodyPr anchor="ctr" rtlCol="false" tIns="50800" lIns="50800" bIns="50800" rIns="50800"/>
              <a:lstStyle/>
              <a:p>
                <a:pPr algn="ctr">
                  <a:lnSpc>
                    <a:spcPts val="2800"/>
                  </a:lnSpc>
                </a:pPr>
              </a:p>
            </p:txBody>
          </p:sp>
        </p:grpSp>
        <p:sp>
          <p:nvSpPr>
            <p:cNvPr name="TextBox 9" id="9"/>
            <p:cNvSpPr txBox="true"/>
            <p:nvPr/>
          </p:nvSpPr>
          <p:spPr>
            <a:xfrm rot="0">
              <a:off x="479609" y="147381"/>
              <a:ext cx="5660870" cy="22885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System Architecture</a:t>
              </a:r>
            </a:p>
          </p:txBody>
        </p:sp>
      </p:grpSp>
      <p:sp>
        <p:nvSpPr>
          <p:cNvPr name="TextBox 10" id="10"/>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
        <p:nvSpPr>
          <p:cNvPr name="TextBox 11" id="11"/>
          <p:cNvSpPr txBox="true"/>
          <p:nvPr/>
        </p:nvSpPr>
        <p:spPr>
          <a:xfrm rot="0">
            <a:off x="16206483" y="9432727"/>
            <a:ext cx="1165951" cy="345248"/>
          </a:xfrm>
          <a:prstGeom prst="rect">
            <a:avLst/>
          </a:prstGeom>
        </p:spPr>
        <p:txBody>
          <a:bodyPr anchor="t" rtlCol="false" tIns="0" lIns="0" bIns="0" rIns="0">
            <a:spAutoFit/>
          </a:bodyPr>
          <a:lstStyle/>
          <a:p>
            <a:pPr algn="ctr">
              <a:lnSpc>
                <a:spcPts val="2559"/>
              </a:lnSpc>
            </a:pPr>
            <a:r>
              <a:rPr lang="en-US" sz="1827" b="true">
                <a:solidFill>
                  <a:srgbClr val="000000"/>
                </a:solidFill>
                <a:latin typeface="Times New Roman Bold"/>
                <a:ea typeface="Times New Roman Bold"/>
                <a:cs typeface="Times New Roman Bold"/>
                <a:sym typeface="Times New Roman Bold"/>
              </a:rPr>
              <a:t>Deployment</a:t>
            </a:r>
          </a:p>
        </p:txBody>
      </p:sp>
      <p:grpSp>
        <p:nvGrpSpPr>
          <p:cNvPr name="Group 12" id="12"/>
          <p:cNvGrpSpPr/>
          <p:nvPr/>
        </p:nvGrpSpPr>
        <p:grpSpPr>
          <a:xfrm rot="0">
            <a:off x="6792350" y="2110357"/>
            <a:ext cx="10580084" cy="5731587"/>
            <a:chOff x="0" y="0"/>
            <a:chExt cx="14106778" cy="7642116"/>
          </a:xfrm>
        </p:grpSpPr>
        <p:sp>
          <p:nvSpPr>
            <p:cNvPr name="Freeform 13" id="13"/>
            <p:cNvSpPr/>
            <p:nvPr/>
          </p:nvSpPr>
          <p:spPr>
            <a:xfrm flipH="false" flipV="false" rot="0">
              <a:off x="12012071" y="4007193"/>
              <a:ext cx="2094707" cy="1333642"/>
            </a:xfrm>
            <a:custGeom>
              <a:avLst/>
              <a:gdLst/>
              <a:ahLst/>
              <a:cxnLst/>
              <a:rect r="r" b="b" t="t" l="l"/>
              <a:pathLst>
                <a:path h="1333642" w="2094707">
                  <a:moveTo>
                    <a:pt x="0" y="0"/>
                  </a:moveTo>
                  <a:lnTo>
                    <a:pt x="2094707" y="0"/>
                  </a:lnTo>
                  <a:lnTo>
                    <a:pt x="2094707" y="1333642"/>
                  </a:lnTo>
                  <a:lnTo>
                    <a:pt x="0" y="13336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0" y="2242477"/>
              <a:ext cx="1593055" cy="1023538"/>
            </a:xfrm>
            <a:custGeom>
              <a:avLst/>
              <a:gdLst/>
              <a:ahLst/>
              <a:cxnLst/>
              <a:rect r="r" b="b" t="t" l="l"/>
              <a:pathLst>
                <a:path h="1023538" w="1593055">
                  <a:moveTo>
                    <a:pt x="0" y="0"/>
                  </a:moveTo>
                  <a:lnTo>
                    <a:pt x="1593055" y="0"/>
                  </a:lnTo>
                  <a:lnTo>
                    <a:pt x="1593055" y="1023538"/>
                  </a:lnTo>
                  <a:lnTo>
                    <a:pt x="0" y="10235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2133237" y="0"/>
              <a:ext cx="2506588" cy="5542264"/>
              <a:chOff x="0" y="0"/>
              <a:chExt cx="633623" cy="1400991"/>
            </a:xfrm>
          </p:grpSpPr>
          <p:sp>
            <p:nvSpPr>
              <p:cNvPr name="Freeform 16" id="16"/>
              <p:cNvSpPr/>
              <p:nvPr/>
            </p:nvSpPr>
            <p:spPr>
              <a:xfrm flipH="false" flipV="false" rot="0">
                <a:off x="0" y="0"/>
                <a:ext cx="633623" cy="1400991"/>
              </a:xfrm>
              <a:custGeom>
                <a:avLst/>
                <a:gdLst/>
                <a:ahLst/>
                <a:cxnLst/>
                <a:rect r="r" b="b" t="t" l="l"/>
                <a:pathLst>
                  <a:path h="1400991" w="633623">
                    <a:moveTo>
                      <a:pt x="119427" y="0"/>
                    </a:moveTo>
                    <a:lnTo>
                      <a:pt x="514196" y="0"/>
                    </a:lnTo>
                    <a:cubicBezTo>
                      <a:pt x="580154" y="0"/>
                      <a:pt x="633623" y="53469"/>
                      <a:pt x="633623" y="119427"/>
                    </a:cubicBezTo>
                    <a:lnTo>
                      <a:pt x="633623" y="1281564"/>
                    </a:lnTo>
                    <a:cubicBezTo>
                      <a:pt x="633623" y="1347522"/>
                      <a:pt x="580154" y="1400991"/>
                      <a:pt x="514196" y="1400991"/>
                    </a:cubicBezTo>
                    <a:lnTo>
                      <a:pt x="119427" y="1400991"/>
                    </a:lnTo>
                    <a:cubicBezTo>
                      <a:pt x="53469" y="1400991"/>
                      <a:pt x="0" y="1347522"/>
                      <a:pt x="0" y="1281564"/>
                    </a:cubicBezTo>
                    <a:lnTo>
                      <a:pt x="0" y="119427"/>
                    </a:lnTo>
                    <a:cubicBezTo>
                      <a:pt x="0" y="53469"/>
                      <a:pt x="53469" y="0"/>
                      <a:pt x="119427" y="0"/>
                    </a:cubicBezTo>
                    <a:close/>
                  </a:path>
                </a:pathLst>
              </a:custGeom>
              <a:solidFill>
                <a:srgbClr val="FFFFFF"/>
              </a:solidFill>
              <a:ln w="19050" cap="rnd">
                <a:solidFill>
                  <a:srgbClr val="000000"/>
                </a:solidFill>
                <a:prstDash val="solid"/>
                <a:round/>
              </a:ln>
            </p:spPr>
          </p:sp>
          <p:sp>
            <p:nvSpPr>
              <p:cNvPr name="TextBox 17" id="17"/>
              <p:cNvSpPr txBox="true"/>
              <p:nvPr/>
            </p:nvSpPr>
            <p:spPr>
              <a:xfrm>
                <a:off x="0" y="0"/>
                <a:ext cx="633623" cy="1400991"/>
              </a:xfrm>
              <a:prstGeom prst="rect">
                <a:avLst/>
              </a:prstGeom>
            </p:spPr>
            <p:txBody>
              <a:bodyPr anchor="ctr" rtlCol="false" tIns="50800" lIns="50800" bIns="50800" rIns="50800"/>
              <a:lstStyle/>
              <a:p>
                <a:pPr algn="ctr">
                  <a:lnSpc>
                    <a:spcPts val="1799"/>
                  </a:lnSpc>
                </a:pPr>
              </a:p>
            </p:txBody>
          </p:sp>
        </p:grpSp>
        <p:sp>
          <p:nvSpPr>
            <p:cNvPr name="AutoShape 18" id="18"/>
            <p:cNvSpPr/>
            <p:nvPr/>
          </p:nvSpPr>
          <p:spPr>
            <a:xfrm flipV="true">
              <a:off x="796528" y="765207"/>
              <a:ext cx="1601036" cy="1477270"/>
            </a:xfrm>
            <a:prstGeom prst="line">
              <a:avLst/>
            </a:prstGeom>
            <a:ln cap="flat" w="63500">
              <a:solidFill>
                <a:srgbClr val="000000"/>
              </a:solidFill>
              <a:prstDash val="solid"/>
              <a:headEnd type="none" len="sm" w="sm"/>
              <a:tailEnd type="triangle" len="med" w="lg"/>
            </a:ln>
          </p:spPr>
        </p:sp>
        <p:sp>
          <p:nvSpPr>
            <p:cNvPr name="AutoShape 19" id="19"/>
            <p:cNvSpPr/>
            <p:nvPr/>
          </p:nvSpPr>
          <p:spPr>
            <a:xfrm flipV="true">
              <a:off x="1593055" y="2030720"/>
              <a:ext cx="776597" cy="723526"/>
            </a:xfrm>
            <a:prstGeom prst="line">
              <a:avLst/>
            </a:prstGeom>
            <a:ln cap="flat" w="63500">
              <a:solidFill>
                <a:srgbClr val="000000"/>
              </a:solidFill>
              <a:prstDash val="solid"/>
              <a:headEnd type="none" len="sm" w="sm"/>
              <a:tailEnd type="triangle" len="med" w="lg"/>
            </a:ln>
          </p:spPr>
        </p:sp>
        <p:sp>
          <p:nvSpPr>
            <p:cNvPr name="AutoShape 20" id="20"/>
            <p:cNvSpPr/>
            <p:nvPr/>
          </p:nvSpPr>
          <p:spPr>
            <a:xfrm>
              <a:off x="1593055" y="2754246"/>
              <a:ext cx="540181" cy="16886"/>
            </a:xfrm>
            <a:prstGeom prst="line">
              <a:avLst/>
            </a:prstGeom>
            <a:ln cap="flat" w="63500">
              <a:solidFill>
                <a:srgbClr val="000000"/>
              </a:solidFill>
              <a:prstDash val="solid"/>
              <a:headEnd type="none" len="sm" w="sm"/>
              <a:tailEnd type="triangle" len="med" w="lg"/>
            </a:ln>
          </p:spPr>
        </p:sp>
        <p:grpSp>
          <p:nvGrpSpPr>
            <p:cNvPr name="Group 21" id="21"/>
            <p:cNvGrpSpPr/>
            <p:nvPr/>
          </p:nvGrpSpPr>
          <p:grpSpPr>
            <a:xfrm rot="-15988">
              <a:off x="8282555" y="2217295"/>
              <a:ext cx="2393588" cy="1121950"/>
              <a:chOff x="0" y="0"/>
              <a:chExt cx="848536" cy="397735"/>
            </a:xfrm>
          </p:grpSpPr>
          <p:sp>
            <p:nvSpPr>
              <p:cNvPr name="Freeform 22" id="22"/>
              <p:cNvSpPr/>
              <p:nvPr/>
            </p:nvSpPr>
            <p:spPr>
              <a:xfrm flipH="false" flipV="false" rot="0">
                <a:off x="0" y="0"/>
                <a:ext cx="848536" cy="397735"/>
              </a:xfrm>
              <a:custGeom>
                <a:avLst/>
                <a:gdLst/>
                <a:ahLst/>
                <a:cxnLst/>
                <a:rect r="r" b="b" t="t" l="l"/>
                <a:pathLst>
                  <a:path h="397735" w="848536">
                    <a:moveTo>
                      <a:pt x="424268" y="0"/>
                    </a:moveTo>
                    <a:cubicBezTo>
                      <a:pt x="189951" y="0"/>
                      <a:pt x="0" y="89036"/>
                      <a:pt x="0" y="198868"/>
                    </a:cubicBezTo>
                    <a:cubicBezTo>
                      <a:pt x="0" y="308699"/>
                      <a:pt x="189951" y="397735"/>
                      <a:pt x="424268" y="397735"/>
                    </a:cubicBezTo>
                    <a:cubicBezTo>
                      <a:pt x="658585" y="397735"/>
                      <a:pt x="848536" y="308699"/>
                      <a:pt x="848536" y="198868"/>
                    </a:cubicBezTo>
                    <a:cubicBezTo>
                      <a:pt x="848536" y="89036"/>
                      <a:pt x="658585" y="0"/>
                      <a:pt x="424268" y="0"/>
                    </a:cubicBezTo>
                    <a:close/>
                  </a:path>
                </a:pathLst>
              </a:custGeom>
              <a:solidFill>
                <a:srgbClr val="CDDDBA"/>
              </a:solidFill>
            </p:spPr>
          </p:sp>
          <p:sp>
            <p:nvSpPr>
              <p:cNvPr name="TextBox 23" id="23"/>
              <p:cNvSpPr txBox="true"/>
              <p:nvPr/>
            </p:nvSpPr>
            <p:spPr>
              <a:xfrm>
                <a:off x="79550" y="-29387"/>
                <a:ext cx="689436" cy="389835"/>
              </a:xfrm>
              <a:prstGeom prst="rect">
                <a:avLst/>
              </a:prstGeom>
            </p:spPr>
            <p:txBody>
              <a:bodyPr anchor="ctr" rtlCol="false" tIns="50800" lIns="50800" bIns="50800" rIns="50800"/>
              <a:lstStyle/>
              <a:p>
                <a:pPr algn="ctr">
                  <a:lnSpc>
                    <a:spcPts val="2100"/>
                  </a:lnSpc>
                </a:pPr>
              </a:p>
            </p:txBody>
          </p:sp>
        </p:grpSp>
        <p:grpSp>
          <p:nvGrpSpPr>
            <p:cNvPr name="Group 24" id="24"/>
            <p:cNvGrpSpPr/>
            <p:nvPr/>
          </p:nvGrpSpPr>
          <p:grpSpPr>
            <a:xfrm rot="0">
              <a:off x="10929942" y="554978"/>
              <a:ext cx="1734937" cy="867469"/>
              <a:chOff x="0" y="0"/>
              <a:chExt cx="812800" cy="406400"/>
            </a:xfrm>
          </p:grpSpPr>
          <p:sp>
            <p:nvSpPr>
              <p:cNvPr name="Freeform 25" id="25"/>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DDBABA"/>
              </a:solidFill>
            </p:spPr>
          </p:sp>
          <p:sp>
            <p:nvSpPr>
              <p:cNvPr name="TextBox 26" id="26"/>
              <p:cNvSpPr txBox="true"/>
              <p:nvPr/>
            </p:nvSpPr>
            <p:spPr>
              <a:xfrm>
                <a:off x="88900" y="-66675"/>
                <a:ext cx="635000" cy="473075"/>
              </a:xfrm>
              <a:prstGeom prst="rect">
                <a:avLst/>
              </a:prstGeom>
            </p:spPr>
            <p:txBody>
              <a:bodyPr anchor="ctr" rtlCol="false" tIns="50800" lIns="50800" bIns="50800" rIns="50800"/>
              <a:lstStyle/>
              <a:p>
                <a:pPr algn="ctr">
                  <a:lnSpc>
                    <a:spcPts val="2100"/>
                  </a:lnSpc>
                </a:pPr>
              </a:p>
            </p:txBody>
          </p:sp>
        </p:grpSp>
        <p:grpSp>
          <p:nvGrpSpPr>
            <p:cNvPr name="Group 27" id="27"/>
            <p:cNvGrpSpPr/>
            <p:nvPr/>
          </p:nvGrpSpPr>
          <p:grpSpPr>
            <a:xfrm rot="0">
              <a:off x="10929942" y="2328438"/>
              <a:ext cx="1781255" cy="890627"/>
              <a:chOff x="0" y="0"/>
              <a:chExt cx="812800" cy="406400"/>
            </a:xfrm>
          </p:grpSpPr>
          <p:sp>
            <p:nvSpPr>
              <p:cNvPr name="Freeform 28" id="28"/>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DDBABA"/>
              </a:solidFill>
            </p:spPr>
          </p:sp>
          <p:sp>
            <p:nvSpPr>
              <p:cNvPr name="TextBox 29" id="29"/>
              <p:cNvSpPr txBox="true"/>
              <p:nvPr/>
            </p:nvSpPr>
            <p:spPr>
              <a:xfrm>
                <a:off x="88900" y="-66675"/>
                <a:ext cx="635000" cy="473075"/>
              </a:xfrm>
              <a:prstGeom prst="rect">
                <a:avLst/>
              </a:prstGeom>
            </p:spPr>
            <p:txBody>
              <a:bodyPr anchor="ctr" rtlCol="false" tIns="50800" lIns="50800" bIns="50800" rIns="50800"/>
              <a:lstStyle/>
              <a:p>
                <a:pPr algn="ctr">
                  <a:lnSpc>
                    <a:spcPts val="2100"/>
                  </a:lnSpc>
                </a:pPr>
              </a:p>
            </p:txBody>
          </p:sp>
        </p:grpSp>
        <p:sp>
          <p:nvSpPr>
            <p:cNvPr name="TextBox 30" id="30"/>
            <p:cNvSpPr txBox="true"/>
            <p:nvPr/>
          </p:nvSpPr>
          <p:spPr>
            <a:xfrm rot="0">
              <a:off x="11195656" y="680300"/>
              <a:ext cx="1203508" cy="708946"/>
            </a:xfrm>
            <a:prstGeom prst="rect">
              <a:avLst/>
            </a:prstGeom>
          </p:spPr>
          <p:txBody>
            <a:bodyPr anchor="t" rtlCol="false" tIns="0" lIns="0" bIns="0" rIns="0">
              <a:spAutoFit/>
            </a:bodyPr>
            <a:lstStyle/>
            <a:p>
              <a:pPr algn="ctr">
                <a:lnSpc>
                  <a:spcPts val="1977"/>
                </a:lnSpc>
              </a:pPr>
              <a:r>
                <a:rPr lang="en-US" sz="1977" b="true">
                  <a:solidFill>
                    <a:srgbClr val="000000"/>
                  </a:solidFill>
                  <a:latin typeface="Times New Roman Bold"/>
                  <a:ea typeface="Times New Roman Bold"/>
                  <a:cs typeface="Times New Roman Bold"/>
                  <a:sym typeface="Times New Roman Bold"/>
                </a:rPr>
                <a:t>Training</a:t>
              </a:r>
            </a:p>
            <a:p>
              <a:pPr algn="ctr">
                <a:lnSpc>
                  <a:spcPts val="1977"/>
                </a:lnSpc>
              </a:pPr>
              <a:r>
                <a:rPr lang="en-US" sz="1977" b="true">
                  <a:solidFill>
                    <a:srgbClr val="000000"/>
                  </a:solidFill>
                  <a:latin typeface="Times New Roman Bold"/>
                  <a:ea typeface="Times New Roman Bold"/>
                  <a:cs typeface="Times New Roman Bold"/>
                  <a:sym typeface="Times New Roman Bold"/>
                </a:rPr>
                <a:t> result</a:t>
              </a:r>
            </a:p>
          </p:txBody>
        </p:sp>
        <p:sp>
          <p:nvSpPr>
            <p:cNvPr name="TextBox 31" id="31"/>
            <p:cNvSpPr txBox="true"/>
            <p:nvPr/>
          </p:nvSpPr>
          <p:spPr>
            <a:xfrm rot="0">
              <a:off x="11320068" y="2450296"/>
              <a:ext cx="1119774" cy="708946"/>
            </a:xfrm>
            <a:prstGeom prst="rect">
              <a:avLst/>
            </a:prstGeom>
          </p:spPr>
          <p:txBody>
            <a:bodyPr anchor="t" rtlCol="false" tIns="0" lIns="0" bIns="0" rIns="0">
              <a:spAutoFit/>
            </a:bodyPr>
            <a:lstStyle/>
            <a:p>
              <a:pPr algn="ctr">
                <a:lnSpc>
                  <a:spcPts val="1977"/>
                </a:lnSpc>
              </a:pPr>
              <a:r>
                <a:rPr lang="en-US" sz="1977" b="true">
                  <a:solidFill>
                    <a:srgbClr val="000000"/>
                  </a:solidFill>
                  <a:latin typeface="Times New Roman Bold"/>
                  <a:ea typeface="Times New Roman Bold"/>
                  <a:cs typeface="Times New Roman Bold"/>
                  <a:sym typeface="Times New Roman Bold"/>
                </a:rPr>
                <a:t>Testing </a:t>
              </a:r>
            </a:p>
            <a:p>
              <a:pPr algn="ctr">
                <a:lnSpc>
                  <a:spcPts val="1977"/>
                </a:lnSpc>
              </a:pPr>
              <a:r>
                <a:rPr lang="en-US" sz="1977" b="true">
                  <a:solidFill>
                    <a:srgbClr val="000000"/>
                  </a:solidFill>
                  <a:latin typeface="Times New Roman Bold"/>
                  <a:ea typeface="Times New Roman Bold"/>
                  <a:cs typeface="Times New Roman Bold"/>
                  <a:sym typeface="Times New Roman Bold"/>
                </a:rPr>
                <a:t>result</a:t>
              </a:r>
            </a:p>
          </p:txBody>
        </p:sp>
        <p:sp>
          <p:nvSpPr>
            <p:cNvPr name="AutoShape 32" id="32"/>
            <p:cNvSpPr/>
            <p:nvPr/>
          </p:nvSpPr>
          <p:spPr>
            <a:xfrm flipV="true">
              <a:off x="10257490" y="988712"/>
              <a:ext cx="889319" cy="0"/>
            </a:xfrm>
            <a:prstGeom prst="line">
              <a:avLst/>
            </a:prstGeom>
            <a:ln cap="flat" w="63500">
              <a:solidFill>
                <a:srgbClr val="000000"/>
              </a:solidFill>
              <a:prstDash val="solid"/>
              <a:headEnd type="none" len="sm" w="sm"/>
              <a:tailEnd type="arrow" len="sm" w="med"/>
            </a:ln>
          </p:spPr>
        </p:sp>
        <p:sp>
          <p:nvSpPr>
            <p:cNvPr name="AutoShape 33" id="33"/>
            <p:cNvSpPr/>
            <p:nvPr/>
          </p:nvSpPr>
          <p:spPr>
            <a:xfrm flipH="true">
              <a:off x="13046669" y="5251276"/>
              <a:ext cx="502" cy="774433"/>
            </a:xfrm>
            <a:prstGeom prst="line">
              <a:avLst/>
            </a:prstGeom>
            <a:ln cap="flat" w="63500">
              <a:solidFill>
                <a:srgbClr val="000000"/>
              </a:solidFill>
              <a:prstDash val="solid"/>
              <a:headEnd type="none" len="sm" w="sm"/>
              <a:tailEnd type="triangle" len="med" w="lg"/>
            </a:ln>
          </p:spPr>
        </p:sp>
        <p:sp>
          <p:nvSpPr>
            <p:cNvPr name="Freeform 34" id="34"/>
            <p:cNvSpPr/>
            <p:nvPr/>
          </p:nvSpPr>
          <p:spPr>
            <a:xfrm flipH="false" flipV="false" rot="0">
              <a:off x="12344542" y="6025709"/>
              <a:ext cx="1404254" cy="1616407"/>
            </a:xfrm>
            <a:custGeom>
              <a:avLst/>
              <a:gdLst/>
              <a:ahLst/>
              <a:cxnLst/>
              <a:rect r="r" b="b" t="t" l="l"/>
              <a:pathLst>
                <a:path h="1616407" w="1404254">
                  <a:moveTo>
                    <a:pt x="0" y="0"/>
                  </a:moveTo>
                  <a:lnTo>
                    <a:pt x="1404253" y="0"/>
                  </a:lnTo>
                  <a:lnTo>
                    <a:pt x="1404253" y="1616407"/>
                  </a:lnTo>
                  <a:lnTo>
                    <a:pt x="0" y="16164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5" id="35"/>
            <p:cNvGrpSpPr/>
            <p:nvPr/>
          </p:nvGrpSpPr>
          <p:grpSpPr>
            <a:xfrm rot="0">
              <a:off x="2133237" y="0"/>
              <a:ext cx="2506588" cy="5542264"/>
              <a:chOff x="0" y="0"/>
              <a:chExt cx="633623" cy="1400991"/>
            </a:xfrm>
          </p:grpSpPr>
          <p:sp>
            <p:nvSpPr>
              <p:cNvPr name="Freeform 36" id="36"/>
              <p:cNvSpPr/>
              <p:nvPr/>
            </p:nvSpPr>
            <p:spPr>
              <a:xfrm flipH="false" flipV="false" rot="0">
                <a:off x="0" y="0"/>
                <a:ext cx="633623" cy="1400991"/>
              </a:xfrm>
              <a:custGeom>
                <a:avLst/>
                <a:gdLst/>
                <a:ahLst/>
                <a:cxnLst/>
                <a:rect r="r" b="b" t="t" l="l"/>
                <a:pathLst>
                  <a:path h="1400991" w="633623">
                    <a:moveTo>
                      <a:pt x="74127" y="0"/>
                    </a:moveTo>
                    <a:lnTo>
                      <a:pt x="559496" y="0"/>
                    </a:lnTo>
                    <a:cubicBezTo>
                      <a:pt x="579156" y="0"/>
                      <a:pt x="598011" y="7810"/>
                      <a:pt x="611912" y="21711"/>
                    </a:cubicBezTo>
                    <a:cubicBezTo>
                      <a:pt x="625814" y="35613"/>
                      <a:pt x="633623" y="54467"/>
                      <a:pt x="633623" y="74127"/>
                    </a:cubicBezTo>
                    <a:lnTo>
                      <a:pt x="633623" y="1326864"/>
                    </a:lnTo>
                    <a:cubicBezTo>
                      <a:pt x="633623" y="1367804"/>
                      <a:pt x="600436" y="1400991"/>
                      <a:pt x="559496" y="1400991"/>
                    </a:cubicBezTo>
                    <a:lnTo>
                      <a:pt x="74127" y="1400991"/>
                    </a:lnTo>
                    <a:cubicBezTo>
                      <a:pt x="33188" y="1400991"/>
                      <a:pt x="0" y="1367804"/>
                      <a:pt x="0" y="1326864"/>
                    </a:cubicBezTo>
                    <a:lnTo>
                      <a:pt x="0" y="74127"/>
                    </a:lnTo>
                    <a:cubicBezTo>
                      <a:pt x="0" y="54467"/>
                      <a:pt x="7810" y="35613"/>
                      <a:pt x="21711" y="21711"/>
                    </a:cubicBezTo>
                    <a:cubicBezTo>
                      <a:pt x="35613" y="7810"/>
                      <a:pt x="54467" y="0"/>
                      <a:pt x="74127" y="0"/>
                    </a:cubicBezTo>
                    <a:close/>
                  </a:path>
                </a:pathLst>
              </a:custGeom>
              <a:solidFill>
                <a:srgbClr val="B48D8D"/>
              </a:solidFill>
            </p:spPr>
          </p:sp>
          <p:sp>
            <p:nvSpPr>
              <p:cNvPr name="TextBox 37" id="37"/>
              <p:cNvSpPr txBox="true"/>
              <p:nvPr/>
            </p:nvSpPr>
            <p:spPr>
              <a:xfrm>
                <a:off x="0" y="-57150"/>
                <a:ext cx="633623" cy="1458141"/>
              </a:xfrm>
              <a:prstGeom prst="rect">
                <a:avLst/>
              </a:prstGeom>
            </p:spPr>
            <p:txBody>
              <a:bodyPr anchor="ctr" rtlCol="false" tIns="50800" lIns="50800" bIns="50800" rIns="50800"/>
              <a:lstStyle/>
              <a:p>
                <a:pPr algn="ctr">
                  <a:lnSpc>
                    <a:spcPts val="1959"/>
                  </a:lnSpc>
                </a:pPr>
              </a:p>
            </p:txBody>
          </p:sp>
        </p:grpSp>
        <p:grpSp>
          <p:nvGrpSpPr>
            <p:cNvPr name="Group 38" id="38"/>
            <p:cNvGrpSpPr/>
            <p:nvPr/>
          </p:nvGrpSpPr>
          <p:grpSpPr>
            <a:xfrm rot="0">
              <a:off x="8232914" y="523958"/>
              <a:ext cx="2492870" cy="928772"/>
              <a:chOff x="0" y="0"/>
              <a:chExt cx="1124728" cy="419041"/>
            </a:xfrm>
          </p:grpSpPr>
          <p:sp>
            <p:nvSpPr>
              <p:cNvPr name="Freeform 39" id="39"/>
              <p:cNvSpPr/>
              <p:nvPr/>
            </p:nvSpPr>
            <p:spPr>
              <a:xfrm flipH="false" flipV="false" rot="0">
                <a:off x="0" y="0"/>
                <a:ext cx="1124727" cy="419041"/>
              </a:xfrm>
              <a:custGeom>
                <a:avLst/>
                <a:gdLst/>
                <a:ahLst/>
                <a:cxnLst/>
                <a:rect r="r" b="b" t="t" l="l"/>
                <a:pathLst>
                  <a:path h="419041" w="1124727">
                    <a:moveTo>
                      <a:pt x="0" y="0"/>
                    </a:moveTo>
                    <a:lnTo>
                      <a:pt x="1124727" y="0"/>
                    </a:lnTo>
                    <a:lnTo>
                      <a:pt x="1124727" y="419041"/>
                    </a:lnTo>
                    <a:lnTo>
                      <a:pt x="0" y="419041"/>
                    </a:lnTo>
                    <a:close/>
                  </a:path>
                </a:pathLst>
              </a:custGeom>
              <a:solidFill>
                <a:srgbClr val="BACCDD"/>
              </a:solidFill>
            </p:spPr>
          </p:sp>
        </p:grpSp>
        <p:sp>
          <p:nvSpPr>
            <p:cNvPr name="TextBox 40" id="40"/>
            <p:cNvSpPr txBox="true"/>
            <p:nvPr/>
          </p:nvSpPr>
          <p:spPr>
            <a:xfrm rot="0">
              <a:off x="8513965" y="680280"/>
              <a:ext cx="1930768" cy="677313"/>
            </a:xfrm>
            <a:prstGeom prst="rect">
              <a:avLst/>
            </a:prstGeom>
          </p:spPr>
          <p:txBody>
            <a:bodyPr anchor="t" rtlCol="false" tIns="0" lIns="0" bIns="0" rIns="0">
              <a:spAutoFit/>
            </a:bodyPr>
            <a:lstStyle/>
            <a:p>
              <a:pPr algn="ctr">
                <a:lnSpc>
                  <a:spcPts val="1867"/>
                </a:lnSpc>
              </a:pPr>
              <a:r>
                <a:rPr lang="en-US" sz="1867" b="true">
                  <a:solidFill>
                    <a:srgbClr val="000000"/>
                  </a:solidFill>
                  <a:latin typeface="Times New Roman Bold"/>
                  <a:ea typeface="Times New Roman Bold"/>
                  <a:cs typeface="Times New Roman Bold"/>
                  <a:sym typeface="Times New Roman Bold"/>
                </a:rPr>
                <a:t>Segmentation</a:t>
              </a:r>
            </a:p>
            <a:p>
              <a:pPr algn="ctr">
                <a:lnSpc>
                  <a:spcPts val="1867"/>
                </a:lnSpc>
              </a:pPr>
              <a:r>
                <a:rPr lang="en-US" sz="1867" b="true">
                  <a:solidFill>
                    <a:srgbClr val="000000"/>
                  </a:solidFill>
                  <a:latin typeface="Times New Roman Bold"/>
                  <a:ea typeface="Times New Roman Bold"/>
                  <a:cs typeface="Times New Roman Bold"/>
                  <a:sym typeface="Times New Roman Bold"/>
                </a:rPr>
                <a:t>algorithms</a:t>
              </a:r>
            </a:p>
          </p:txBody>
        </p:sp>
        <p:grpSp>
          <p:nvGrpSpPr>
            <p:cNvPr name="Group 41" id="41"/>
            <p:cNvGrpSpPr/>
            <p:nvPr/>
          </p:nvGrpSpPr>
          <p:grpSpPr>
            <a:xfrm rot="0">
              <a:off x="5506628" y="2267832"/>
              <a:ext cx="2089493" cy="958310"/>
              <a:chOff x="0" y="0"/>
              <a:chExt cx="528189" cy="242245"/>
            </a:xfrm>
          </p:grpSpPr>
          <p:sp>
            <p:nvSpPr>
              <p:cNvPr name="Freeform 42" id="42"/>
              <p:cNvSpPr/>
              <p:nvPr/>
            </p:nvSpPr>
            <p:spPr>
              <a:xfrm flipH="false" flipV="false" rot="0">
                <a:off x="0" y="0"/>
                <a:ext cx="528189" cy="242245"/>
              </a:xfrm>
              <a:custGeom>
                <a:avLst/>
                <a:gdLst/>
                <a:ahLst/>
                <a:cxnLst/>
                <a:rect r="r" b="b" t="t" l="l"/>
                <a:pathLst>
                  <a:path h="242245" w="528189">
                    <a:moveTo>
                      <a:pt x="88924" y="0"/>
                    </a:moveTo>
                    <a:lnTo>
                      <a:pt x="439265" y="0"/>
                    </a:lnTo>
                    <a:cubicBezTo>
                      <a:pt x="462849" y="0"/>
                      <a:pt x="485467" y="9369"/>
                      <a:pt x="502143" y="26045"/>
                    </a:cubicBezTo>
                    <a:cubicBezTo>
                      <a:pt x="518820" y="42722"/>
                      <a:pt x="528189" y="65340"/>
                      <a:pt x="528189" y="88924"/>
                    </a:cubicBezTo>
                    <a:lnTo>
                      <a:pt x="528189" y="153321"/>
                    </a:lnTo>
                    <a:cubicBezTo>
                      <a:pt x="528189" y="176905"/>
                      <a:pt x="518820" y="199523"/>
                      <a:pt x="502143" y="216200"/>
                    </a:cubicBezTo>
                    <a:cubicBezTo>
                      <a:pt x="485467" y="232876"/>
                      <a:pt x="462849" y="242245"/>
                      <a:pt x="439265" y="242245"/>
                    </a:cubicBezTo>
                    <a:lnTo>
                      <a:pt x="88924" y="242245"/>
                    </a:lnTo>
                    <a:cubicBezTo>
                      <a:pt x="65340" y="242245"/>
                      <a:pt x="42722" y="232876"/>
                      <a:pt x="26045" y="216200"/>
                    </a:cubicBezTo>
                    <a:cubicBezTo>
                      <a:pt x="9369" y="199523"/>
                      <a:pt x="0" y="176905"/>
                      <a:pt x="0" y="153321"/>
                    </a:cubicBezTo>
                    <a:lnTo>
                      <a:pt x="0" y="88924"/>
                    </a:lnTo>
                    <a:cubicBezTo>
                      <a:pt x="0" y="65340"/>
                      <a:pt x="9369" y="42722"/>
                      <a:pt x="26045" y="26045"/>
                    </a:cubicBezTo>
                    <a:cubicBezTo>
                      <a:pt x="42722" y="9369"/>
                      <a:pt x="65340" y="0"/>
                      <a:pt x="88924" y="0"/>
                    </a:cubicBezTo>
                    <a:close/>
                  </a:path>
                </a:pathLst>
              </a:custGeom>
              <a:solidFill>
                <a:srgbClr val="BABBDD"/>
              </a:solidFill>
            </p:spPr>
          </p:sp>
          <p:sp>
            <p:nvSpPr>
              <p:cNvPr name="TextBox 43" id="43"/>
              <p:cNvSpPr txBox="true"/>
              <p:nvPr/>
            </p:nvSpPr>
            <p:spPr>
              <a:xfrm>
                <a:off x="0" y="-57150"/>
                <a:ext cx="528189" cy="299395"/>
              </a:xfrm>
              <a:prstGeom prst="rect">
                <a:avLst/>
              </a:prstGeom>
            </p:spPr>
            <p:txBody>
              <a:bodyPr anchor="ctr" rtlCol="false" tIns="50800" lIns="50800" bIns="50800" rIns="50800"/>
              <a:lstStyle/>
              <a:p>
                <a:pPr algn="ctr">
                  <a:lnSpc>
                    <a:spcPts val="1959"/>
                  </a:lnSpc>
                </a:pPr>
              </a:p>
            </p:txBody>
          </p:sp>
        </p:grpSp>
        <p:sp>
          <p:nvSpPr>
            <p:cNvPr name="AutoShape 44" id="44"/>
            <p:cNvSpPr/>
            <p:nvPr/>
          </p:nvSpPr>
          <p:spPr>
            <a:xfrm flipH="true">
              <a:off x="9476740" y="1452730"/>
              <a:ext cx="2609" cy="764571"/>
            </a:xfrm>
            <a:prstGeom prst="line">
              <a:avLst/>
            </a:prstGeom>
            <a:ln cap="flat" w="63500">
              <a:solidFill>
                <a:srgbClr val="000000"/>
              </a:solidFill>
              <a:prstDash val="solid"/>
              <a:headEnd type="none" len="sm" w="sm"/>
              <a:tailEnd type="arrow" len="sm" w="med"/>
            </a:ln>
          </p:spPr>
        </p:sp>
        <p:grpSp>
          <p:nvGrpSpPr>
            <p:cNvPr name="Group 45" id="45"/>
            <p:cNvGrpSpPr/>
            <p:nvPr/>
          </p:nvGrpSpPr>
          <p:grpSpPr>
            <a:xfrm rot="0">
              <a:off x="5428756" y="462309"/>
              <a:ext cx="2089493" cy="958310"/>
              <a:chOff x="0" y="0"/>
              <a:chExt cx="528189" cy="242245"/>
            </a:xfrm>
          </p:grpSpPr>
          <p:sp>
            <p:nvSpPr>
              <p:cNvPr name="Freeform 46" id="46"/>
              <p:cNvSpPr/>
              <p:nvPr/>
            </p:nvSpPr>
            <p:spPr>
              <a:xfrm flipH="false" flipV="false" rot="0">
                <a:off x="0" y="0"/>
                <a:ext cx="528189" cy="242245"/>
              </a:xfrm>
              <a:custGeom>
                <a:avLst/>
                <a:gdLst/>
                <a:ahLst/>
                <a:cxnLst/>
                <a:rect r="r" b="b" t="t" l="l"/>
                <a:pathLst>
                  <a:path h="242245" w="528189">
                    <a:moveTo>
                      <a:pt x="88924" y="0"/>
                    </a:moveTo>
                    <a:lnTo>
                      <a:pt x="439265" y="0"/>
                    </a:lnTo>
                    <a:cubicBezTo>
                      <a:pt x="462849" y="0"/>
                      <a:pt x="485467" y="9369"/>
                      <a:pt x="502143" y="26045"/>
                    </a:cubicBezTo>
                    <a:cubicBezTo>
                      <a:pt x="518820" y="42722"/>
                      <a:pt x="528189" y="65340"/>
                      <a:pt x="528189" y="88924"/>
                    </a:cubicBezTo>
                    <a:lnTo>
                      <a:pt x="528189" y="153321"/>
                    </a:lnTo>
                    <a:cubicBezTo>
                      <a:pt x="528189" y="176905"/>
                      <a:pt x="518820" y="199523"/>
                      <a:pt x="502143" y="216200"/>
                    </a:cubicBezTo>
                    <a:cubicBezTo>
                      <a:pt x="485467" y="232876"/>
                      <a:pt x="462849" y="242245"/>
                      <a:pt x="439265" y="242245"/>
                    </a:cubicBezTo>
                    <a:lnTo>
                      <a:pt x="88924" y="242245"/>
                    </a:lnTo>
                    <a:cubicBezTo>
                      <a:pt x="65340" y="242245"/>
                      <a:pt x="42722" y="232876"/>
                      <a:pt x="26045" y="216200"/>
                    </a:cubicBezTo>
                    <a:cubicBezTo>
                      <a:pt x="9369" y="199523"/>
                      <a:pt x="0" y="176905"/>
                      <a:pt x="0" y="153321"/>
                    </a:cubicBezTo>
                    <a:lnTo>
                      <a:pt x="0" y="88924"/>
                    </a:lnTo>
                    <a:cubicBezTo>
                      <a:pt x="0" y="65340"/>
                      <a:pt x="9369" y="42722"/>
                      <a:pt x="26045" y="26045"/>
                    </a:cubicBezTo>
                    <a:cubicBezTo>
                      <a:pt x="42722" y="9369"/>
                      <a:pt x="65340" y="0"/>
                      <a:pt x="88924" y="0"/>
                    </a:cubicBezTo>
                    <a:close/>
                  </a:path>
                </a:pathLst>
              </a:custGeom>
              <a:solidFill>
                <a:srgbClr val="BABBDD"/>
              </a:solidFill>
            </p:spPr>
          </p:sp>
          <p:sp>
            <p:nvSpPr>
              <p:cNvPr name="TextBox 47" id="47"/>
              <p:cNvSpPr txBox="true"/>
              <p:nvPr/>
            </p:nvSpPr>
            <p:spPr>
              <a:xfrm>
                <a:off x="0" y="-57150"/>
                <a:ext cx="528189" cy="299395"/>
              </a:xfrm>
              <a:prstGeom prst="rect">
                <a:avLst/>
              </a:prstGeom>
            </p:spPr>
            <p:txBody>
              <a:bodyPr anchor="ctr" rtlCol="false" tIns="50800" lIns="50800" bIns="50800" rIns="50800"/>
              <a:lstStyle/>
              <a:p>
                <a:pPr algn="ctr">
                  <a:lnSpc>
                    <a:spcPts val="1959"/>
                  </a:lnSpc>
                </a:pPr>
              </a:p>
            </p:txBody>
          </p:sp>
        </p:grpSp>
        <p:sp>
          <p:nvSpPr>
            <p:cNvPr name="TextBox 48" id="48"/>
            <p:cNvSpPr txBox="true"/>
            <p:nvPr/>
          </p:nvSpPr>
          <p:spPr>
            <a:xfrm rot="0">
              <a:off x="1871943" y="4313115"/>
              <a:ext cx="2089493" cy="367897"/>
            </a:xfrm>
            <a:prstGeom prst="rect">
              <a:avLst/>
            </a:prstGeom>
          </p:spPr>
          <p:txBody>
            <a:bodyPr anchor="t" rtlCol="false" tIns="0" lIns="0" bIns="0" rIns="0">
              <a:spAutoFit/>
            </a:bodyPr>
            <a:lstStyle/>
            <a:p>
              <a:pPr algn="ctr">
                <a:lnSpc>
                  <a:spcPts val="2153"/>
                </a:lnSpc>
              </a:pPr>
            </a:p>
          </p:txBody>
        </p:sp>
        <p:grpSp>
          <p:nvGrpSpPr>
            <p:cNvPr name="Group 49" id="49"/>
            <p:cNvGrpSpPr/>
            <p:nvPr/>
          </p:nvGrpSpPr>
          <p:grpSpPr>
            <a:xfrm rot="-15988">
              <a:off x="8282555" y="4113039"/>
              <a:ext cx="2393588" cy="1121950"/>
              <a:chOff x="0" y="0"/>
              <a:chExt cx="848536" cy="397735"/>
            </a:xfrm>
          </p:grpSpPr>
          <p:sp>
            <p:nvSpPr>
              <p:cNvPr name="Freeform 50" id="50"/>
              <p:cNvSpPr/>
              <p:nvPr/>
            </p:nvSpPr>
            <p:spPr>
              <a:xfrm flipH="false" flipV="false" rot="0">
                <a:off x="0" y="0"/>
                <a:ext cx="848536" cy="397735"/>
              </a:xfrm>
              <a:custGeom>
                <a:avLst/>
                <a:gdLst/>
                <a:ahLst/>
                <a:cxnLst/>
                <a:rect r="r" b="b" t="t" l="l"/>
                <a:pathLst>
                  <a:path h="397735" w="848536">
                    <a:moveTo>
                      <a:pt x="424268" y="0"/>
                    </a:moveTo>
                    <a:cubicBezTo>
                      <a:pt x="189951" y="0"/>
                      <a:pt x="0" y="89036"/>
                      <a:pt x="0" y="198868"/>
                    </a:cubicBezTo>
                    <a:cubicBezTo>
                      <a:pt x="0" y="308699"/>
                      <a:pt x="189951" y="397735"/>
                      <a:pt x="424268" y="397735"/>
                    </a:cubicBezTo>
                    <a:cubicBezTo>
                      <a:pt x="658585" y="397735"/>
                      <a:pt x="848536" y="308699"/>
                      <a:pt x="848536" y="198868"/>
                    </a:cubicBezTo>
                    <a:cubicBezTo>
                      <a:pt x="848536" y="89036"/>
                      <a:pt x="658585" y="0"/>
                      <a:pt x="424268" y="0"/>
                    </a:cubicBezTo>
                    <a:close/>
                  </a:path>
                </a:pathLst>
              </a:custGeom>
              <a:solidFill>
                <a:srgbClr val="CDDDBA"/>
              </a:solidFill>
            </p:spPr>
          </p:sp>
          <p:sp>
            <p:nvSpPr>
              <p:cNvPr name="TextBox 51" id="51"/>
              <p:cNvSpPr txBox="true"/>
              <p:nvPr/>
            </p:nvSpPr>
            <p:spPr>
              <a:xfrm>
                <a:off x="79550" y="-29387"/>
                <a:ext cx="689436" cy="389835"/>
              </a:xfrm>
              <a:prstGeom prst="rect">
                <a:avLst/>
              </a:prstGeom>
            </p:spPr>
            <p:txBody>
              <a:bodyPr anchor="ctr" rtlCol="false" tIns="50800" lIns="50800" bIns="50800" rIns="50800"/>
              <a:lstStyle/>
              <a:p>
                <a:pPr algn="ctr">
                  <a:lnSpc>
                    <a:spcPts val="2100"/>
                  </a:lnSpc>
                </a:pPr>
              </a:p>
            </p:txBody>
          </p:sp>
        </p:grpSp>
        <p:sp>
          <p:nvSpPr>
            <p:cNvPr name="AutoShape 52" id="52"/>
            <p:cNvSpPr/>
            <p:nvPr/>
          </p:nvSpPr>
          <p:spPr>
            <a:xfrm>
              <a:off x="9474152" y="3314234"/>
              <a:ext cx="5174" cy="737053"/>
            </a:xfrm>
            <a:prstGeom prst="line">
              <a:avLst/>
            </a:prstGeom>
            <a:ln cap="flat" w="63500">
              <a:solidFill>
                <a:srgbClr val="000000"/>
              </a:solidFill>
              <a:prstDash val="solid"/>
              <a:headEnd type="none" len="sm" w="sm"/>
              <a:tailEnd type="arrow" len="sm" w="med"/>
            </a:ln>
          </p:spPr>
        </p:sp>
        <p:grpSp>
          <p:nvGrpSpPr>
            <p:cNvPr name="Group 53" id="53"/>
            <p:cNvGrpSpPr/>
            <p:nvPr/>
          </p:nvGrpSpPr>
          <p:grpSpPr>
            <a:xfrm rot="0">
              <a:off x="5478716" y="4194859"/>
              <a:ext cx="2089493" cy="958310"/>
              <a:chOff x="0" y="0"/>
              <a:chExt cx="528189" cy="242245"/>
            </a:xfrm>
          </p:grpSpPr>
          <p:sp>
            <p:nvSpPr>
              <p:cNvPr name="Freeform 54" id="54"/>
              <p:cNvSpPr/>
              <p:nvPr/>
            </p:nvSpPr>
            <p:spPr>
              <a:xfrm flipH="false" flipV="false" rot="0">
                <a:off x="0" y="0"/>
                <a:ext cx="528189" cy="242245"/>
              </a:xfrm>
              <a:custGeom>
                <a:avLst/>
                <a:gdLst/>
                <a:ahLst/>
                <a:cxnLst/>
                <a:rect r="r" b="b" t="t" l="l"/>
                <a:pathLst>
                  <a:path h="242245" w="528189">
                    <a:moveTo>
                      <a:pt x="88924" y="0"/>
                    </a:moveTo>
                    <a:lnTo>
                      <a:pt x="439265" y="0"/>
                    </a:lnTo>
                    <a:cubicBezTo>
                      <a:pt x="462849" y="0"/>
                      <a:pt x="485467" y="9369"/>
                      <a:pt x="502143" y="26045"/>
                    </a:cubicBezTo>
                    <a:cubicBezTo>
                      <a:pt x="518820" y="42722"/>
                      <a:pt x="528189" y="65340"/>
                      <a:pt x="528189" y="88924"/>
                    </a:cubicBezTo>
                    <a:lnTo>
                      <a:pt x="528189" y="153321"/>
                    </a:lnTo>
                    <a:cubicBezTo>
                      <a:pt x="528189" y="176905"/>
                      <a:pt x="518820" y="199523"/>
                      <a:pt x="502143" y="216200"/>
                    </a:cubicBezTo>
                    <a:cubicBezTo>
                      <a:pt x="485467" y="232876"/>
                      <a:pt x="462849" y="242245"/>
                      <a:pt x="439265" y="242245"/>
                    </a:cubicBezTo>
                    <a:lnTo>
                      <a:pt x="88924" y="242245"/>
                    </a:lnTo>
                    <a:cubicBezTo>
                      <a:pt x="65340" y="242245"/>
                      <a:pt x="42722" y="232876"/>
                      <a:pt x="26045" y="216200"/>
                    </a:cubicBezTo>
                    <a:cubicBezTo>
                      <a:pt x="9369" y="199523"/>
                      <a:pt x="0" y="176905"/>
                      <a:pt x="0" y="153321"/>
                    </a:cubicBezTo>
                    <a:lnTo>
                      <a:pt x="0" y="88924"/>
                    </a:lnTo>
                    <a:cubicBezTo>
                      <a:pt x="0" y="65340"/>
                      <a:pt x="9369" y="42722"/>
                      <a:pt x="26045" y="26045"/>
                    </a:cubicBezTo>
                    <a:cubicBezTo>
                      <a:pt x="42722" y="9369"/>
                      <a:pt x="65340" y="0"/>
                      <a:pt x="88924" y="0"/>
                    </a:cubicBezTo>
                    <a:close/>
                  </a:path>
                </a:pathLst>
              </a:custGeom>
              <a:solidFill>
                <a:srgbClr val="BABBDD"/>
              </a:solidFill>
            </p:spPr>
          </p:sp>
          <p:sp>
            <p:nvSpPr>
              <p:cNvPr name="TextBox 55" id="55"/>
              <p:cNvSpPr txBox="true"/>
              <p:nvPr/>
            </p:nvSpPr>
            <p:spPr>
              <a:xfrm>
                <a:off x="0" y="-57150"/>
                <a:ext cx="528189" cy="299395"/>
              </a:xfrm>
              <a:prstGeom prst="rect">
                <a:avLst/>
              </a:prstGeom>
            </p:spPr>
            <p:txBody>
              <a:bodyPr anchor="ctr" rtlCol="false" tIns="50800" lIns="50800" bIns="50800" rIns="50800"/>
              <a:lstStyle/>
              <a:p>
                <a:pPr algn="ctr">
                  <a:lnSpc>
                    <a:spcPts val="1959"/>
                  </a:lnSpc>
                </a:pPr>
              </a:p>
            </p:txBody>
          </p:sp>
        </p:grpSp>
        <p:sp>
          <p:nvSpPr>
            <p:cNvPr name="AutoShape 56" id="56"/>
            <p:cNvSpPr/>
            <p:nvPr/>
          </p:nvSpPr>
          <p:spPr>
            <a:xfrm>
              <a:off x="796528" y="3266015"/>
              <a:ext cx="1579125" cy="1457952"/>
            </a:xfrm>
            <a:prstGeom prst="line">
              <a:avLst/>
            </a:prstGeom>
            <a:ln cap="flat" w="63500">
              <a:solidFill>
                <a:srgbClr val="000000"/>
              </a:solidFill>
              <a:prstDash val="solid"/>
              <a:headEnd type="none" len="sm" w="sm"/>
              <a:tailEnd type="triangle" len="med" w="lg"/>
            </a:ln>
          </p:spPr>
        </p:sp>
        <p:grpSp>
          <p:nvGrpSpPr>
            <p:cNvPr name="Group 57" id="57"/>
            <p:cNvGrpSpPr/>
            <p:nvPr/>
          </p:nvGrpSpPr>
          <p:grpSpPr>
            <a:xfrm rot="0">
              <a:off x="4703740" y="2370144"/>
              <a:ext cx="788932" cy="753685"/>
              <a:chOff x="0" y="0"/>
              <a:chExt cx="729858" cy="697251"/>
            </a:xfrm>
          </p:grpSpPr>
          <p:sp>
            <p:nvSpPr>
              <p:cNvPr name="Freeform 58" id="58"/>
              <p:cNvSpPr/>
              <p:nvPr/>
            </p:nvSpPr>
            <p:spPr>
              <a:xfrm flipH="false" flipV="false" rot="0">
                <a:off x="0" y="0"/>
                <a:ext cx="729858" cy="697251"/>
              </a:xfrm>
              <a:custGeom>
                <a:avLst/>
                <a:gdLst/>
                <a:ahLst/>
                <a:cxnLst/>
                <a:rect r="r" b="b" t="t" l="l"/>
                <a:pathLst>
                  <a:path h="697251" w="729858">
                    <a:moveTo>
                      <a:pt x="729858" y="348625"/>
                    </a:moveTo>
                    <a:lnTo>
                      <a:pt x="323458" y="0"/>
                    </a:lnTo>
                    <a:lnTo>
                      <a:pt x="323458" y="203200"/>
                    </a:lnTo>
                    <a:lnTo>
                      <a:pt x="0" y="203200"/>
                    </a:lnTo>
                    <a:lnTo>
                      <a:pt x="0" y="494051"/>
                    </a:lnTo>
                    <a:lnTo>
                      <a:pt x="323458" y="494051"/>
                    </a:lnTo>
                    <a:lnTo>
                      <a:pt x="323458" y="697251"/>
                    </a:lnTo>
                    <a:lnTo>
                      <a:pt x="729858" y="348625"/>
                    </a:lnTo>
                    <a:close/>
                  </a:path>
                </a:pathLst>
              </a:custGeom>
              <a:solidFill>
                <a:srgbClr val="FFBD59"/>
              </a:solidFill>
            </p:spPr>
          </p:sp>
          <p:sp>
            <p:nvSpPr>
              <p:cNvPr name="TextBox 59" id="59"/>
              <p:cNvSpPr txBox="true"/>
              <p:nvPr/>
            </p:nvSpPr>
            <p:spPr>
              <a:xfrm>
                <a:off x="0" y="146050"/>
                <a:ext cx="628258" cy="348001"/>
              </a:xfrm>
              <a:prstGeom prst="rect">
                <a:avLst/>
              </a:prstGeom>
            </p:spPr>
            <p:txBody>
              <a:bodyPr anchor="ctr" rtlCol="false" tIns="50800" lIns="50800" bIns="50800" rIns="50800"/>
              <a:lstStyle/>
              <a:p>
                <a:pPr algn="ctr">
                  <a:lnSpc>
                    <a:spcPts val="1959"/>
                  </a:lnSpc>
                </a:pPr>
              </a:p>
            </p:txBody>
          </p:sp>
        </p:grpSp>
        <p:sp>
          <p:nvSpPr>
            <p:cNvPr name="AutoShape 60" id="60"/>
            <p:cNvSpPr/>
            <p:nvPr/>
          </p:nvSpPr>
          <p:spPr>
            <a:xfrm>
              <a:off x="10676130" y="2772704"/>
              <a:ext cx="476469" cy="1048"/>
            </a:xfrm>
            <a:prstGeom prst="line">
              <a:avLst/>
            </a:prstGeom>
            <a:ln cap="flat" w="63500">
              <a:solidFill>
                <a:srgbClr val="000000"/>
              </a:solidFill>
              <a:prstDash val="solid"/>
              <a:headEnd type="none" len="sm" w="sm"/>
              <a:tailEnd type="arrow" len="sm" w="med"/>
            </a:ln>
          </p:spPr>
        </p:sp>
        <p:sp>
          <p:nvSpPr>
            <p:cNvPr name="AutoShape 61" id="61"/>
            <p:cNvSpPr/>
            <p:nvPr/>
          </p:nvSpPr>
          <p:spPr>
            <a:xfrm>
              <a:off x="10676130" y="4668448"/>
              <a:ext cx="1335941" cy="5566"/>
            </a:xfrm>
            <a:prstGeom prst="line">
              <a:avLst/>
            </a:prstGeom>
            <a:ln cap="flat" w="63500">
              <a:solidFill>
                <a:srgbClr val="000000"/>
              </a:solidFill>
              <a:prstDash val="solid"/>
              <a:headEnd type="none" len="sm" w="sm"/>
              <a:tailEnd type="arrow" len="sm" w="med"/>
            </a:ln>
          </p:spPr>
        </p:sp>
        <p:sp>
          <p:nvSpPr>
            <p:cNvPr name="AutoShape 62" id="62"/>
            <p:cNvSpPr/>
            <p:nvPr/>
          </p:nvSpPr>
          <p:spPr>
            <a:xfrm flipV="true">
              <a:off x="7568209" y="2783836"/>
              <a:ext cx="714358" cy="20933"/>
            </a:xfrm>
            <a:prstGeom prst="line">
              <a:avLst/>
            </a:prstGeom>
            <a:ln cap="flat" w="63500">
              <a:solidFill>
                <a:srgbClr val="000000"/>
              </a:solidFill>
              <a:prstDash val="solid"/>
              <a:headEnd type="none" len="sm" w="sm"/>
              <a:tailEnd type="arrow" len="sm" w="med"/>
            </a:ln>
          </p:spPr>
        </p:sp>
        <p:sp>
          <p:nvSpPr>
            <p:cNvPr name="AutoShape 63" id="63"/>
            <p:cNvSpPr/>
            <p:nvPr/>
          </p:nvSpPr>
          <p:spPr>
            <a:xfrm>
              <a:off x="7518249" y="984492"/>
              <a:ext cx="714665" cy="3852"/>
            </a:xfrm>
            <a:prstGeom prst="line">
              <a:avLst/>
            </a:prstGeom>
            <a:ln cap="flat" w="63500">
              <a:solidFill>
                <a:srgbClr val="000000"/>
              </a:solidFill>
              <a:prstDash val="solid"/>
              <a:headEnd type="none" len="sm" w="sm"/>
              <a:tailEnd type="arrow" len="sm" w="med"/>
            </a:ln>
          </p:spPr>
        </p:sp>
        <p:sp>
          <p:nvSpPr>
            <p:cNvPr name="AutoShape 64" id="64"/>
            <p:cNvSpPr/>
            <p:nvPr/>
          </p:nvSpPr>
          <p:spPr>
            <a:xfrm>
              <a:off x="7568209" y="4674014"/>
              <a:ext cx="714358" cy="5566"/>
            </a:xfrm>
            <a:prstGeom prst="line">
              <a:avLst/>
            </a:prstGeom>
            <a:ln cap="flat" w="63500">
              <a:solidFill>
                <a:srgbClr val="000000"/>
              </a:solidFill>
              <a:prstDash val="solid"/>
              <a:headEnd type="none" len="sm" w="sm"/>
              <a:tailEnd type="arrow" len="sm" w="med"/>
            </a:ln>
          </p:spPr>
        </p:sp>
        <p:grpSp>
          <p:nvGrpSpPr>
            <p:cNvPr name="Group 65" id="65"/>
            <p:cNvGrpSpPr/>
            <p:nvPr/>
          </p:nvGrpSpPr>
          <p:grpSpPr>
            <a:xfrm rot="0">
              <a:off x="8282568" y="5940371"/>
              <a:ext cx="2443216" cy="1699944"/>
              <a:chOff x="0" y="0"/>
              <a:chExt cx="617604" cy="429717"/>
            </a:xfrm>
          </p:grpSpPr>
          <p:sp>
            <p:nvSpPr>
              <p:cNvPr name="Freeform 66" id="66"/>
              <p:cNvSpPr/>
              <p:nvPr/>
            </p:nvSpPr>
            <p:spPr>
              <a:xfrm flipH="false" flipV="false" rot="0">
                <a:off x="0" y="0"/>
                <a:ext cx="617604" cy="429717"/>
              </a:xfrm>
              <a:custGeom>
                <a:avLst/>
                <a:gdLst/>
                <a:ahLst/>
                <a:cxnLst/>
                <a:rect r="r" b="b" t="t" l="l"/>
                <a:pathLst>
                  <a:path h="429717" w="617604">
                    <a:moveTo>
                      <a:pt x="457584" y="0"/>
                    </a:moveTo>
                    <a:lnTo>
                      <a:pt x="160020" y="0"/>
                    </a:lnTo>
                    <a:lnTo>
                      <a:pt x="0" y="160020"/>
                    </a:lnTo>
                    <a:lnTo>
                      <a:pt x="0" y="269697"/>
                    </a:lnTo>
                    <a:lnTo>
                      <a:pt x="160020" y="429717"/>
                    </a:lnTo>
                    <a:lnTo>
                      <a:pt x="457584" y="429717"/>
                    </a:lnTo>
                    <a:lnTo>
                      <a:pt x="617604" y="269697"/>
                    </a:lnTo>
                    <a:lnTo>
                      <a:pt x="617604" y="160020"/>
                    </a:lnTo>
                    <a:lnTo>
                      <a:pt x="457584" y="0"/>
                    </a:lnTo>
                    <a:close/>
                  </a:path>
                </a:pathLst>
              </a:custGeom>
              <a:solidFill>
                <a:srgbClr val="CDDDBA"/>
              </a:solidFill>
            </p:spPr>
          </p:sp>
          <p:sp>
            <p:nvSpPr>
              <p:cNvPr name="TextBox 67" id="67"/>
              <p:cNvSpPr txBox="true"/>
              <p:nvPr/>
            </p:nvSpPr>
            <p:spPr>
              <a:xfrm>
                <a:off x="63500" y="63500"/>
                <a:ext cx="490604" cy="302717"/>
              </a:xfrm>
              <a:prstGeom prst="rect">
                <a:avLst/>
              </a:prstGeom>
            </p:spPr>
            <p:txBody>
              <a:bodyPr anchor="ctr" rtlCol="false" tIns="50800" lIns="50800" bIns="50800" rIns="50800"/>
              <a:lstStyle/>
              <a:p>
                <a:pPr algn="ctr">
                  <a:lnSpc>
                    <a:spcPts val="1799"/>
                  </a:lnSpc>
                </a:pPr>
              </a:p>
            </p:txBody>
          </p:sp>
        </p:grpSp>
        <p:sp>
          <p:nvSpPr>
            <p:cNvPr name="TextBox 68" id="68"/>
            <p:cNvSpPr txBox="true"/>
            <p:nvPr/>
          </p:nvSpPr>
          <p:spPr>
            <a:xfrm rot="-5400000">
              <a:off x="783306" y="2206353"/>
              <a:ext cx="5206448" cy="1465373"/>
            </a:xfrm>
            <a:prstGeom prst="rect">
              <a:avLst/>
            </a:prstGeom>
          </p:spPr>
          <p:txBody>
            <a:bodyPr anchor="t" rtlCol="false" tIns="0" lIns="0" bIns="0" rIns="0">
              <a:spAutoFit/>
            </a:bodyPr>
            <a:lstStyle/>
            <a:p>
              <a:pPr algn="ctr">
                <a:lnSpc>
                  <a:spcPts val="3989"/>
                </a:lnSpc>
              </a:pPr>
              <a:r>
                <a:rPr lang="en-US" sz="3989" b="true">
                  <a:solidFill>
                    <a:srgbClr val="000000"/>
                  </a:solidFill>
                  <a:latin typeface="Times New Roman Bold"/>
                  <a:ea typeface="Times New Roman Bold"/>
                  <a:cs typeface="Times New Roman Bold"/>
                  <a:sym typeface="Times New Roman Bold"/>
                </a:rPr>
                <a:t>Data Preprocessing</a:t>
              </a:r>
            </a:p>
          </p:txBody>
        </p:sp>
        <p:sp>
          <p:nvSpPr>
            <p:cNvPr name="TextBox 69" id="69"/>
            <p:cNvSpPr txBox="true"/>
            <p:nvPr/>
          </p:nvSpPr>
          <p:spPr>
            <a:xfrm rot="0">
              <a:off x="5694751" y="615021"/>
              <a:ext cx="1657424" cy="681461"/>
            </a:xfrm>
            <a:prstGeom prst="rect">
              <a:avLst/>
            </a:prstGeom>
          </p:spPr>
          <p:txBody>
            <a:bodyPr anchor="t" rtlCol="false" tIns="0" lIns="0" bIns="0" rIns="0">
              <a:spAutoFit/>
            </a:bodyPr>
            <a:lstStyle/>
            <a:p>
              <a:pPr algn="ctr">
                <a:lnSpc>
                  <a:spcPts val="1650"/>
                </a:lnSpc>
              </a:pPr>
              <a:r>
                <a:rPr lang="en-US" sz="1988" b="true">
                  <a:solidFill>
                    <a:srgbClr val="000000"/>
                  </a:solidFill>
                  <a:latin typeface="Times New Roman Bold"/>
                  <a:ea typeface="Times New Roman Bold"/>
                  <a:cs typeface="Times New Roman Bold"/>
                  <a:sym typeface="Times New Roman Bold"/>
                </a:rPr>
                <a:t>Training </a:t>
              </a:r>
            </a:p>
            <a:p>
              <a:pPr algn="ctr">
                <a:lnSpc>
                  <a:spcPts val="1988"/>
                </a:lnSpc>
              </a:pPr>
              <a:r>
                <a:rPr lang="en-US" sz="1988" b="true">
                  <a:solidFill>
                    <a:srgbClr val="000000"/>
                  </a:solidFill>
                  <a:latin typeface="Times New Roman Bold"/>
                  <a:ea typeface="Times New Roman Bold"/>
                  <a:cs typeface="Times New Roman Bold"/>
                  <a:sym typeface="Times New Roman Bold"/>
                </a:rPr>
                <a:t>set</a:t>
              </a:r>
            </a:p>
          </p:txBody>
        </p:sp>
        <p:sp>
          <p:nvSpPr>
            <p:cNvPr name="TextBox 70" id="70"/>
            <p:cNvSpPr txBox="true"/>
            <p:nvPr/>
          </p:nvSpPr>
          <p:spPr>
            <a:xfrm rot="0">
              <a:off x="169566" y="2570730"/>
              <a:ext cx="1253923" cy="614053"/>
            </a:xfrm>
            <a:prstGeom prst="rect">
              <a:avLst/>
            </a:prstGeom>
          </p:spPr>
          <p:txBody>
            <a:bodyPr anchor="t" rtlCol="false" tIns="0" lIns="0" bIns="0" rIns="0">
              <a:spAutoFit/>
            </a:bodyPr>
            <a:lstStyle/>
            <a:p>
              <a:pPr algn="ctr">
                <a:lnSpc>
                  <a:spcPts val="1538"/>
                </a:lnSpc>
              </a:pPr>
              <a:r>
                <a:rPr lang="en-US" sz="1538" b="true">
                  <a:solidFill>
                    <a:srgbClr val="000000"/>
                  </a:solidFill>
                  <a:latin typeface="Times New Roman Bold"/>
                  <a:ea typeface="Times New Roman Bold"/>
                  <a:cs typeface="Times New Roman Bold"/>
                  <a:sym typeface="Times New Roman Bold"/>
                </a:rPr>
                <a:t>MRI</a:t>
              </a:r>
            </a:p>
            <a:p>
              <a:pPr algn="ctr">
                <a:lnSpc>
                  <a:spcPts val="2153"/>
                </a:lnSpc>
              </a:pPr>
              <a:r>
                <a:rPr lang="en-US" sz="1538" b="true">
                  <a:solidFill>
                    <a:srgbClr val="000000"/>
                  </a:solidFill>
                  <a:latin typeface="Times New Roman Bold"/>
                  <a:ea typeface="Times New Roman Bold"/>
                  <a:cs typeface="Times New Roman Bold"/>
                  <a:sym typeface="Times New Roman Bold"/>
                </a:rPr>
                <a:t>DATASET</a:t>
              </a:r>
            </a:p>
          </p:txBody>
        </p:sp>
        <p:sp>
          <p:nvSpPr>
            <p:cNvPr name="TextBox 71" id="71"/>
            <p:cNvSpPr txBox="true"/>
            <p:nvPr/>
          </p:nvSpPr>
          <p:spPr>
            <a:xfrm rot="0">
              <a:off x="9024850" y="2531790"/>
              <a:ext cx="903780" cy="469758"/>
            </a:xfrm>
            <a:prstGeom prst="rect">
              <a:avLst/>
            </a:prstGeom>
          </p:spPr>
          <p:txBody>
            <a:bodyPr anchor="t" rtlCol="false" tIns="0" lIns="0" bIns="0" rIns="0">
              <a:spAutoFit/>
            </a:bodyPr>
            <a:lstStyle/>
            <a:p>
              <a:pPr algn="ctr">
                <a:lnSpc>
                  <a:spcPts val="2768"/>
                </a:lnSpc>
              </a:pPr>
              <a:r>
                <a:rPr lang="en-US" sz="1977" b="true">
                  <a:solidFill>
                    <a:srgbClr val="000000"/>
                  </a:solidFill>
                  <a:latin typeface="Times New Roman Bold"/>
                  <a:ea typeface="Times New Roman Bold"/>
                  <a:cs typeface="Times New Roman Bold"/>
                  <a:sym typeface="Times New Roman Bold"/>
                </a:rPr>
                <a:t>Model</a:t>
              </a:r>
            </a:p>
          </p:txBody>
        </p:sp>
        <p:sp>
          <p:nvSpPr>
            <p:cNvPr name="TextBox 72" id="72"/>
            <p:cNvSpPr txBox="true"/>
            <p:nvPr/>
          </p:nvSpPr>
          <p:spPr>
            <a:xfrm rot="0">
              <a:off x="12595870" y="4313298"/>
              <a:ext cx="914276" cy="708946"/>
            </a:xfrm>
            <a:prstGeom prst="rect">
              <a:avLst/>
            </a:prstGeom>
          </p:spPr>
          <p:txBody>
            <a:bodyPr anchor="t" rtlCol="false" tIns="0" lIns="0" bIns="0" rIns="0">
              <a:spAutoFit/>
            </a:bodyPr>
            <a:lstStyle/>
            <a:p>
              <a:pPr algn="ctr">
                <a:lnSpc>
                  <a:spcPts val="1977"/>
                </a:lnSpc>
              </a:pPr>
              <a:r>
                <a:rPr lang="en-US" sz="1977" b="true">
                  <a:solidFill>
                    <a:srgbClr val="000000"/>
                  </a:solidFill>
                  <a:latin typeface="Times New Roman Bold"/>
                  <a:ea typeface="Times New Roman Bold"/>
                  <a:cs typeface="Times New Roman Bold"/>
                  <a:sym typeface="Times New Roman Bold"/>
                </a:rPr>
                <a:t>Best</a:t>
              </a:r>
            </a:p>
            <a:p>
              <a:pPr algn="ctr">
                <a:lnSpc>
                  <a:spcPts val="1977"/>
                </a:lnSpc>
              </a:pPr>
              <a:r>
                <a:rPr lang="en-US" sz="1977" b="true">
                  <a:solidFill>
                    <a:srgbClr val="000000"/>
                  </a:solidFill>
                  <a:latin typeface="Times New Roman Bold"/>
                  <a:ea typeface="Times New Roman Bold"/>
                  <a:cs typeface="Times New Roman Bold"/>
                  <a:sym typeface="Times New Roman Bold"/>
                </a:rPr>
                <a:t> model</a:t>
              </a:r>
            </a:p>
          </p:txBody>
        </p:sp>
        <p:sp>
          <p:nvSpPr>
            <p:cNvPr name="TextBox 73" id="73"/>
            <p:cNvSpPr txBox="true"/>
            <p:nvPr/>
          </p:nvSpPr>
          <p:spPr>
            <a:xfrm rot="0">
              <a:off x="13191051" y="5314531"/>
              <a:ext cx="442802" cy="388791"/>
            </a:xfrm>
            <a:prstGeom prst="rect">
              <a:avLst/>
            </a:prstGeom>
          </p:spPr>
          <p:txBody>
            <a:bodyPr anchor="t" rtlCol="false" tIns="0" lIns="0" bIns="0" rIns="0">
              <a:spAutoFit/>
            </a:bodyPr>
            <a:lstStyle/>
            <a:p>
              <a:pPr algn="ctr">
                <a:lnSpc>
                  <a:spcPts val="2297"/>
                </a:lnSpc>
              </a:pPr>
              <a:r>
                <a:rPr lang="en-US" sz="1640">
                  <a:solidFill>
                    <a:srgbClr val="000000"/>
                  </a:solidFill>
                  <a:latin typeface="Times New Roman"/>
                  <a:ea typeface="Times New Roman"/>
                  <a:cs typeface="Times New Roman"/>
                  <a:sym typeface="Times New Roman"/>
                </a:rPr>
                <a:t>Yes</a:t>
              </a:r>
            </a:p>
          </p:txBody>
        </p:sp>
        <p:sp>
          <p:nvSpPr>
            <p:cNvPr name="TextBox 74" id="74"/>
            <p:cNvSpPr txBox="true"/>
            <p:nvPr/>
          </p:nvSpPr>
          <p:spPr>
            <a:xfrm rot="0">
              <a:off x="8758921" y="4326539"/>
              <a:ext cx="1430464" cy="708946"/>
            </a:xfrm>
            <a:prstGeom prst="rect">
              <a:avLst/>
            </a:prstGeom>
          </p:spPr>
          <p:txBody>
            <a:bodyPr anchor="t" rtlCol="false" tIns="0" lIns="0" bIns="0" rIns="0">
              <a:spAutoFit/>
            </a:bodyPr>
            <a:lstStyle/>
            <a:p>
              <a:pPr algn="ctr">
                <a:lnSpc>
                  <a:spcPts val="1977"/>
                </a:lnSpc>
              </a:pPr>
              <a:r>
                <a:rPr lang="en-US" sz="1977" b="true">
                  <a:solidFill>
                    <a:srgbClr val="000000"/>
                  </a:solidFill>
                  <a:latin typeface="Times New Roman Bold"/>
                  <a:ea typeface="Times New Roman Bold"/>
                  <a:cs typeface="Times New Roman Bold"/>
                  <a:sym typeface="Times New Roman Bold"/>
                </a:rPr>
                <a:t>Detection </a:t>
              </a:r>
            </a:p>
            <a:p>
              <a:pPr algn="ctr">
                <a:lnSpc>
                  <a:spcPts val="1977"/>
                </a:lnSpc>
              </a:pPr>
              <a:r>
                <a:rPr lang="en-US" sz="1977" b="true">
                  <a:solidFill>
                    <a:srgbClr val="000000"/>
                  </a:solidFill>
                  <a:latin typeface="Times New Roman Bold"/>
                  <a:ea typeface="Times New Roman Bold"/>
                  <a:cs typeface="Times New Roman Bold"/>
                  <a:sym typeface="Times New Roman Bold"/>
                </a:rPr>
                <a:t> Model</a:t>
              </a:r>
            </a:p>
          </p:txBody>
        </p:sp>
        <p:sp>
          <p:nvSpPr>
            <p:cNvPr name="TextBox 75" id="75"/>
            <p:cNvSpPr txBox="true"/>
            <p:nvPr/>
          </p:nvSpPr>
          <p:spPr>
            <a:xfrm rot="0">
              <a:off x="5674388" y="2447309"/>
              <a:ext cx="1657424" cy="681461"/>
            </a:xfrm>
            <a:prstGeom prst="rect">
              <a:avLst/>
            </a:prstGeom>
          </p:spPr>
          <p:txBody>
            <a:bodyPr anchor="t" rtlCol="false" tIns="0" lIns="0" bIns="0" rIns="0">
              <a:spAutoFit/>
            </a:bodyPr>
            <a:lstStyle/>
            <a:p>
              <a:pPr algn="ctr">
                <a:lnSpc>
                  <a:spcPts val="1650"/>
                </a:lnSpc>
              </a:pPr>
              <a:r>
                <a:rPr lang="en-US" sz="1988" b="true">
                  <a:solidFill>
                    <a:srgbClr val="000000"/>
                  </a:solidFill>
                  <a:latin typeface="Times New Roman Bold"/>
                  <a:ea typeface="Times New Roman Bold"/>
                  <a:cs typeface="Times New Roman Bold"/>
                  <a:sym typeface="Times New Roman Bold"/>
                </a:rPr>
                <a:t>Testing </a:t>
              </a:r>
            </a:p>
            <a:p>
              <a:pPr algn="ctr">
                <a:lnSpc>
                  <a:spcPts val="1988"/>
                </a:lnSpc>
              </a:pPr>
              <a:r>
                <a:rPr lang="en-US" sz="1988" b="true">
                  <a:solidFill>
                    <a:srgbClr val="000000"/>
                  </a:solidFill>
                  <a:latin typeface="Times New Roman Bold"/>
                  <a:ea typeface="Times New Roman Bold"/>
                  <a:cs typeface="Times New Roman Bold"/>
                  <a:sym typeface="Times New Roman Bold"/>
                </a:rPr>
                <a:t>set</a:t>
              </a:r>
            </a:p>
          </p:txBody>
        </p:sp>
        <p:sp>
          <p:nvSpPr>
            <p:cNvPr name="TextBox 76" id="76"/>
            <p:cNvSpPr txBox="true"/>
            <p:nvPr/>
          </p:nvSpPr>
          <p:spPr>
            <a:xfrm rot="0">
              <a:off x="5674388" y="4318373"/>
              <a:ext cx="1657424" cy="712301"/>
            </a:xfrm>
            <a:prstGeom prst="rect">
              <a:avLst/>
            </a:prstGeom>
          </p:spPr>
          <p:txBody>
            <a:bodyPr anchor="t" rtlCol="false" tIns="0" lIns="0" bIns="0" rIns="0">
              <a:spAutoFit/>
            </a:bodyPr>
            <a:lstStyle/>
            <a:p>
              <a:pPr algn="ctr">
                <a:lnSpc>
                  <a:spcPts val="1958"/>
                </a:lnSpc>
              </a:pPr>
              <a:r>
                <a:rPr lang="en-US" sz="1977" b="true">
                  <a:solidFill>
                    <a:srgbClr val="000000"/>
                  </a:solidFill>
                  <a:latin typeface="Times New Roman Bold"/>
                  <a:ea typeface="Times New Roman Bold"/>
                  <a:cs typeface="Times New Roman Bold"/>
                  <a:sym typeface="Times New Roman Bold"/>
                </a:rPr>
                <a:t>Validation</a:t>
              </a:r>
            </a:p>
            <a:p>
              <a:pPr algn="ctr">
                <a:lnSpc>
                  <a:spcPts val="1958"/>
                </a:lnSpc>
              </a:pPr>
              <a:r>
                <a:rPr lang="en-US" sz="1977" b="true">
                  <a:solidFill>
                    <a:srgbClr val="000000"/>
                  </a:solidFill>
                  <a:latin typeface="Times New Roman Bold"/>
                  <a:ea typeface="Times New Roman Bold"/>
                  <a:cs typeface="Times New Roman Bold"/>
                  <a:sym typeface="Times New Roman Bold"/>
                </a:rPr>
                <a:t>set</a:t>
              </a:r>
            </a:p>
          </p:txBody>
        </p:sp>
        <p:sp>
          <p:nvSpPr>
            <p:cNvPr name="TextBox 77" id="77"/>
            <p:cNvSpPr txBox="true"/>
            <p:nvPr/>
          </p:nvSpPr>
          <p:spPr>
            <a:xfrm rot="0">
              <a:off x="8788944" y="6275379"/>
              <a:ext cx="1430464" cy="1029928"/>
            </a:xfrm>
            <a:prstGeom prst="rect">
              <a:avLst/>
            </a:prstGeom>
          </p:spPr>
          <p:txBody>
            <a:bodyPr anchor="t" rtlCol="false" tIns="0" lIns="0" bIns="0" rIns="0">
              <a:spAutoFit/>
            </a:bodyPr>
            <a:lstStyle/>
            <a:p>
              <a:pPr algn="ctr">
                <a:lnSpc>
                  <a:spcPts val="1977"/>
                </a:lnSpc>
              </a:pPr>
              <a:r>
                <a:rPr lang="en-US" sz="1977" b="true">
                  <a:solidFill>
                    <a:srgbClr val="000000"/>
                  </a:solidFill>
                  <a:latin typeface="Times New Roman Bold"/>
                  <a:ea typeface="Times New Roman Bold"/>
                  <a:cs typeface="Times New Roman Bold"/>
                  <a:sym typeface="Times New Roman Bold"/>
                </a:rPr>
                <a:t>Best</a:t>
              </a:r>
            </a:p>
            <a:p>
              <a:pPr algn="ctr">
                <a:lnSpc>
                  <a:spcPts val="1977"/>
                </a:lnSpc>
              </a:pPr>
              <a:r>
                <a:rPr lang="en-US" sz="1977" b="true">
                  <a:solidFill>
                    <a:srgbClr val="000000"/>
                  </a:solidFill>
                  <a:latin typeface="Times New Roman Bold"/>
                  <a:ea typeface="Times New Roman Bold"/>
                  <a:cs typeface="Times New Roman Bold"/>
                  <a:sym typeface="Times New Roman Bold"/>
                </a:rPr>
                <a:t>Detection </a:t>
              </a:r>
            </a:p>
            <a:p>
              <a:pPr algn="ctr">
                <a:lnSpc>
                  <a:spcPts val="1977"/>
                </a:lnSpc>
              </a:pPr>
              <a:r>
                <a:rPr lang="en-US" sz="1977" b="true">
                  <a:solidFill>
                    <a:srgbClr val="000000"/>
                  </a:solidFill>
                  <a:latin typeface="Times New Roman Bold"/>
                  <a:ea typeface="Times New Roman Bold"/>
                  <a:cs typeface="Times New Roman Bold"/>
                  <a:sym typeface="Times New Roman Bold"/>
                </a:rPr>
                <a:t> Models</a:t>
              </a:r>
            </a:p>
          </p:txBody>
        </p:sp>
        <p:sp>
          <p:nvSpPr>
            <p:cNvPr name="AutoShape 78" id="78"/>
            <p:cNvSpPr/>
            <p:nvPr/>
          </p:nvSpPr>
          <p:spPr>
            <a:xfrm>
              <a:off x="9482432" y="5203318"/>
              <a:ext cx="5174" cy="737053"/>
            </a:xfrm>
            <a:prstGeom prst="line">
              <a:avLst/>
            </a:prstGeom>
            <a:ln cap="flat" w="63500">
              <a:solidFill>
                <a:srgbClr val="000000"/>
              </a:solidFill>
              <a:prstDash val="solid"/>
              <a:headEnd type="none" len="sm" w="sm"/>
              <a:tailEnd type="arrow" len="sm" w="med"/>
            </a:ln>
          </p:spPr>
        </p:sp>
        <p:sp>
          <p:nvSpPr>
            <p:cNvPr name="AutoShape 79" id="79"/>
            <p:cNvSpPr/>
            <p:nvPr/>
          </p:nvSpPr>
          <p:spPr>
            <a:xfrm flipH="true">
              <a:off x="10328790" y="4988989"/>
              <a:ext cx="2251670" cy="1292516"/>
            </a:xfrm>
            <a:prstGeom prst="line">
              <a:avLst/>
            </a:prstGeom>
            <a:ln cap="flat" w="63500">
              <a:solidFill>
                <a:srgbClr val="000000"/>
              </a:solidFill>
              <a:prstDash val="solid"/>
              <a:headEnd type="none" len="sm" w="sm"/>
              <a:tailEnd type="arrow" len="sm" w="med"/>
            </a:ln>
          </p:spPr>
        </p:sp>
        <p:sp>
          <p:nvSpPr>
            <p:cNvPr name="TextBox 80" id="80"/>
            <p:cNvSpPr txBox="true"/>
            <p:nvPr/>
          </p:nvSpPr>
          <p:spPr>
            <a:xfrm rot="0">
              <a:off x="11438490" y="5723934"/>
              <a:ext cx="382079" cy="388791"/>
            </a:xfrm>
            <a:prstGeom prst="rect">
              <a:avLst/>
            </a:prstGeom>
          </p:spPr>
          <p:txBody>
            <a:bodyPr anchor="t" rtlCol="false" tIns="0" lIns="0" bIns="0" rIns="0">
              <a:spAutoFit/>
            </a:bodyPr>
            <a:lstStyle/>
            <a:p>
              <a:pPr algn="ctr">
                <a:lnSpc>
                  <a:spcPts val="2297"/>
                </a:lnSpc>
              </a:pPr>
              <a:r>
                <a:rPr lang="en-US" sz="1640">
                  <a:solidFill>
                    <a:srgbClr val="000000"/>
                  </a:solidFill>
                  <a:latin typeface="Times New Roman"/>
                  <a:ea typeface="Times New Roman"/>
                  <a:cs typeface="Times New Roman"/>
                  <a:sym typeface="Times New Roman"/>
                </a:rPr>
                <a:t>No</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
        <p:nvSpPr>
          <p:cNvPr name="TextBox 6" id="6"/>
          <p:cNvSpPr txBox="true"/>
          <p:nvPr/>
        </p:nvSpPr>
        <p:spPr>
          <a:xfrm rot="0">
            <a:off x="1241987" y="1319668"/>
            <a:ext cx="2886185" cy="538480"/>
          </a:xfrm>
          <a:prstGeom prst="rect">
            <a:avLst/>
          </a:prstGeom>
        </p:spPr>
        <p:txBody>
          <a:bodyPr anchor="t" rtlCol="false" tIns="0" lIns="0" bIns="0" rIns="0">
            <a:spAutoFit/>
          </a:bodyPr>
          <a:lstStyle/>
          <a:p>
            <a:pPr algn="ctr">
              <a:lnSpc>
                <a:spcPts val="3920"/>
              </a:lnSpc>
            </a:pPr>
            <a:r>
              <a:rPr lang="en-US" sz="2800" b="true">
                <a:solidFill>
                  <a:srgbClr val="000000"/>
                </a:solidFill>
                <a:latin typeface="Times New Roman Bold"/>
                <a:ea typeface="Times New Roman Bold"/>
                <a:cs typeface="Times New Roman Bold"/>
                <a:sym typeface="Times New Roman Bold"/>
              </a:rPr>
              <a:t>Model Evaluation</a:t>
            </a:r>
          </a:p>
        </p:txBody>
      </p:sp>
      <p:sp>
        <p:nvSpPr>
          <p:cNvPr name="TextBox 7" id="7"/>
          <p:cNvSpPr txBox="true"/>
          <p:nvPr/>
        </p:nvSpPr>
        <p:spPr>
          <a:xfrm rot="0">
            <a:off x="1592609" y="1941858"/>
            <a:ext cx="14537901" cy="2024380"/>
          </a:xfrm>
          <a:prstGeom prst="rect">
            <a:avLst/>
          </a:prstGeom>
        </p:spPr>
        <p:txBody>
          <a:bodyPr anchor="t" rtlCol="false" tIns="0" lIns="0" bIns="0" rIns="0">
            <a:spAutoFit/>
          </a:bodyPr>
          <a:lstStyle/>
          <a:p>
            <a:pPr algn="just"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YOLOv10 was assess</a:t>
            </a:r>
            <a:r>
              <a:rPr lang="en-US" sz="2800">
                <a:solidFill>
                  <a:srgbClr val="000000"/>
                </a:solidFill>
                <a:latin typeface="Times New Roman"/>
                <a:ea typeface="Times New Roman"/>
                <a:cs typeface="Times New Roman"/>
                <a:sym typeface="Times New Roman"/>
              </a:rPr>
              <a:t>ed using mAP for detection accuracy and FPS for speed. </a:t>
            </a:r>
          </a:p>
          <a:p>
            <a:pPr algn="just"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ResUNet was evaluated with Accuracy, IoU, and Dice Score to measure pixel-level segmentation performance..</a:t>
            </a:r>
          </a:p>
          <a:p>
            <a:pPr algn="just">
              <a:lnSpc>
                <a:spcPts val="3920"/>
              </a:lnSpc>
            </a:pPr>
          </a:p>
        </p:txBody>
      </p:sp>
      <p:sp>
        <p:nvSpPr>
          <p:cNvPr name="TextBox 8" id="8"/>
          <p:cNvSpPr txBox="true"/>
          <p:nvPr/>
        </p:nvSpPr>
        <p:spPr>
          <a:xfrm rot="0">
            <a:off x="431957" y="3639848"/>
            <a:ext cx="2886185" cy="538480"/>
          </a:xfrm>
          <a:prstGeom prst="rect">
            <a:avLst/>
          </a:prstGeom>
        </p:spPr>
        <p:txBody>
          <a:bodyPr anchor="t" rtlCol="false" tIns="0" lIns="0" bIns="0" rIns="0">
            <a:spAutoFit/>
          </a:bodyPr>
          <a:lstStyle/>
          <a:p>
            <a:pPr algn="ctr">
              <a:lnSpc>
                <a:spcPts val="3920"/>
              </a:lnSpc>
            </a:pPr>
            <a:r>
              <a:rPr lang="en-US" sz="2800" b="true">
                <a:solidFill>
                  <a:srgbClr val="000000"/>
                </a:solidFill>
                <a:latin typeface="Times New Roman Bold"/>
                <a:ea typeface="Times New Roman Bold"/>
                <a:cs typeface="Times New Roman Bold"/>
                <a:sym typeface="Times New Roman Bold"/>
              </a:rPr>
              <a:t>Results</a:t>
            </a:r>
          </a:p>
        </p:txBody>
      </p:sp>
      <p:sp>
        <p:nvSpPr>
          <p:cNvPr name="TextBox 9" id="9"/>
          <p:cNvSpPr txBox="true"/>
          <p:nvPr/>
        </p:nvSpPr>
        <p:spPr>
          <a:xfrm rot="0">
            <a:off x="1875050" y="4312009"/>
            <a:ext cx="14537901" cy="1529080"/>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000000"/>
                </a:solidFill>
                <a:latin typeface="Times New Roman"/>
                <a:ea typeface="Times New Roman"/>
                <a:cs typeface="Times New Roman"/>
                <a:sym typeface="Times New Roman"/>
              </a:rPr>
              <a:t>YOLOv10 achieved fast and reliable tumor detection with bounding boxes, ideal for real-time use. </a:t>
            </a:r>
          </a:p>
          <a:p>
            <a:pPr algn="l">
              <a:lnSpc>
                <a:spcPts val="392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grpSp>
        <p:nvGrpSpPr>
          <p:cNvPr name="Group 5" id="5"/>
          <p:cNvGrpSpPr/>
          <p:nvPr/>
        </p:nvGrpSpPr>
        <p:grpSpPr>
          <a:xfrm rot="0">
            <a:off x="1241987" y="1769644"/>
            <a:ext cx="4375753" cy="1100086"/>
            <a:chOff x="0" y="0"/>
            <a:chExt cx="5834338" cy="1466781"/>
          </a:xfrm>
        </p:grpSpPr>
        <p:grpSp>
          <p:nvGrpSpPr>
            <p:cNvPr name="Group 6" id="6"/>
            <p:cNvGrpSpPr/>
            <p:nvPr/>
          </p:nvGrpSpPr>
          <p:grpSpPr>
            <a:xfrm rot="0">
              <a:off x="0" y="0"/>
              <a:ext cx="5834338" cy="1466781"/>
              <a:chOff x="0" y="0"/>
              <a:chExt cx="1152462" cy="289735"/>
            </a:xfrm>
          </p:grpSpPr>
          <p:sp>
            <p:nvSpPr>
              <p:cNvPr name="Freeform 7" id="7"/>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8" id="8"/>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9" id="9"/>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Results</a:t>
              </a:r>
            </a:p>
          </p:txBody>
        </p:sp>
      </p:grpSp>
      <p:sp>
        <p:nvSpPr>
          <p:cNvPr name="TextBox 10" id="10"/>
          <p:cNvSpPr txBox="true"/>
          <p:nvPr/>
        </p:nvSpPr>
        <p:spPr>
          <a:xfrm rot="0">
            <a:off x="14016564" y="641350"/>
            <a:ext cx="2959749" cy="387350"/>
          </a:xfrm>
          <a:prstGeom prst="rect">
            <a:avLst/>
          </a:prstGeom>
        </p:spPr>
        <p:txBody>
          <a:bodyPr anchor="t" rtlCol="false" tIns="0" lIns="0" bIns="0" rIns="0">
            <a:spAutoFit/>
          </a:bodyPr>
          <a:lstStyle/>
          <a:p>
            <a:pPr algn="r">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PAGE 03</a:t>
            </a:r>
          </a:p>
        </p:txBody>
      </p:sp>
      <p:sp>
        <p:nvSpPr>
          <p:cNvPr name="TextBox 11" id="11"/>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12" id="12"/>
          <p:cNvGrpSpPr/>
          <p:nvPr/>
        </p:nvGrpSpPr>
        <p:grpSpPr>
          <a:xfrm rot="0">
            <a:off x="5754165" y="2449491"/>
            <a:ext cx="10893050" cy="6226459"/>
            <a:chOff x="0" y="0"/>
            <a:chExt cx="14524067" cy="8301945"/>
          </a:xfrm>
        </p:grpSpPr>
        <p:sp>
          <p:nvSpPr>
            <p:cNvPr name="Freeform 13" id="13"/>
            <p:cNvSpPr/>
            <p:nvPr/>
          </p:nvSpPr>
          <p:spPr>
            <a:xfrm flipH="false" flipV="false" rot="0">
              <a:off x="0" y="2068700"/>
              <a:ext cx="14524067" cy="6233246"/>
            </a:xfrm>
            <a:custGeom>
              <a:avLst/>
              <a:gdLst/>
              <a:ahLst/>
              <a:cxnLst/>
              <a:rect r="r" b="b" t="t" l="l"/>
              <a:pathLst>
                <a:path h="6233246" w="14524067">
                  <a:moveTo>
                    <a:pt x="0" y="0"/>
                  </a:moveTo>
                  <a:lnTo>
                    <a:pt x="14524067" y="0"/>
                  </a:lnTo>
                  <a:lnTo>
                    <a:pt x="14524067" y="6233245"/>
                  </a:lnTo>
                  <a:lnTo>
                    <a:pt x="0" y="6233245"/>
                  </a:lnTo>
                  <a:lnTo>
                    <a:pt x="0" y="0"/>
                  </a:lnTo>
                  <a:close/>
                </a:path>
              </a:pathLst>
            </a:custGeom>
            <a:blipFill>
              <a:blip r:embed="rId3"/>
              <a:stretch>
                <a:fillRect l="0" t="0" r="0" b="0"/>
              </a:stretch>
            </a:blipFill>
          </p:spPr>
        </p:sp>
        <p:sp>
          <p:nvSpPr>
            <p:cNvPr name="TextBox 14" id="14"/>
            <p:cNvSpPr txBox="true"/>
            <p:nvPr/>
          </p:nvSpPr>
          <p:spPr>
            <a:xfrm rot="0">
              <a:off x="2722394" y="-190500"/>
              <a:ext cx="3587652" cy="1160211"/>
            </a:xfrm>
            <a:prstGeom prst="rect">
              <a:avLst/>
            </a:prstGeom>
          </p:spPr>
          <p:txBody>
            <a:bodyPr anchor="t" rtlCol="false" tIns="0" lIns="0" bIns="0" rIns="0">
              <a:spAutoFit/>
            </a:bodyPr>
            <a:lstStyle/>
            <a:p>
              <a:pPr algn="ctr">
                <a:lnSpc>
                  <a:spcPts val="6721"/>
                </a:lnSpc>
              </a:pPr>
              <a:r>
                <a:rPr lang="en-US" sz="4800" b="true">
                  <a:solidFill>
                    <a:srgbClr val="000000"/>
                  </a:solidFill>
                  <a:latin typeface="Times New Roman Bold"/>
                  <a:ea typeface="Times New Roman Bold"/>
                  <a:cs typeface="Times New Roman Bold"/>
                  <a:sym typeface="Times New Roman Bold"/>
                </a:rPr>
                <a:t>YOLOv10</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792588" y="3654032"/>
            <a:ext cx="6486924" cy="2259443"/>
          </a:xfrm>
          <a:custGeom>
            <a:avLst/>
            <a:gdLst/>
            <a:ahLst/>
            <a:cxnLst/>
            <a:rect r="r" b="b" t="t" l="l"/>
            <a:pathLst>
              <a:path h="2259443" w="6486924">
                <a:moveTo>
                  <a:pt x="0" y="0"/>
                </a:moveTo>
                <a:lnTo>
                  <a:pt x="6486924" y="0"/>
                </a:lnTo>
                <a:lnTo>
                  <a:pt x="6486924" y="2259443"/>
                </a:lnTo>
                <a:lnTo>
                  <a:pt x="0" y="2259443"/>
                </a:lnTo>
                <a:lnTo>
                  <a:pt x="0" y="0"/>
                </a:lnTo>
                <a:close/>
              </a:path>
            </a:pathLst>
          </a:custGeom>
          <a:blipFill>
            <a:blip r:embed="rId2"/>
            <a:stretch>
              <a:fillRect l="0" t="-3987" r="0" b="-3987"/>
            </a:stretch>
          </a:blipFill>
        </p:spPr>
      </p:sp>
      <p:sp>
        <p:nvSpPr>
          <p:cNvPr name="Freeform 5" id="5"/>
          <p:cNvSpPr/>
          <p:nvPr/>
        </p:nvSpPr>
        <p:spPr>
          <a:xfrm flipH="false" flipV="false" rot="0">
            <a:off x="5835962" y="2019590"/>
            <a:ext cx="11140352" cy="6656360"/>
          </a:xfrm>
          <a:custGeom>
            <a:avLst/>
            <a:gdLst/>
            <a:ahLst/>
            <a:cxnLst/>
            <a:rect r="r" b="b" t="t" l="l"/>
            <a:pathLst>
              <a:path h="6656360" w="11140352">
                <a:moveTo>
                  <a:pt x="0" y="0"/>
                </a:moveTo>
                <a:lnTo>
                  <a:pt x="11140352" y="0"/>
                </a:lnTo>
                <a:lnTo>
                  <a:pt x="11140352" y="6656360"/>
                </a:lnTo>
                <a:lnTo>
                  <a:pt x="0" y="6656360"/>
                </a:lnTo>
                <a:lnTo>
                  <a:pt x="0" y="0"/>
                </a:lnTo>
                <a:close/>
              </a:path>
            </a:pathLst>
          </a:custGeom>
          <a:blipFill>
            <a:blip r:embed="rId3"/>
            <a:stretch>
              <a:fillRect l="0" t="0" r="0" b="0"/>
            </a:stretch>
          </a:blipFill>
        </p:spPr>
      </p:sp>
      <p:sp>
        <p:nvSpPr>
          <p:cNvPr name="TextBox 6" id="6"/>
          <p:cNvSpPr txBox="true"/>
          <p:nvPr/>
        </p:nvSpPr>
        <p:spPr>
          <a:xfrm rot="0">
            <a:off x="14016564" y="641350"/>
            <a:ext cx="2959749" cy="387350"/>
          </a:xfrm>
          <a:prstGeom prst="rect">
            <a:avLst/>
          </a:prstGeom>
        </p:spPr>
        <p:txBody>
          <a:bodyPr anchor="t" rtlCol="false" tIns="0" lIns="0" bIns="0" rIns="0">
            <a:spAutoFit/>
          </a:bodyPr>
          <a:lstStyle/>
          <a:p>
            <a:pPr algn="r">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PAGE 03</a:t>
            </a:r>
          </a:p>
        </p:txBody>
      </p:sp>
      <p:sp>
        <p:nvSpPr>
          <p:cNvPr name="TextBox 7" id="7"/>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
        <p:nvSpPr>
          <p:cNvPr name="TextBox 8" id="8"/>
          <p:cNvSpPr txBox="true"/>
          <p:nvPr/>
        </p:nvSpPr>
        <p:spPr>
          <a:xfrm rot="0">
            <a:off x="3199642" y="1905290"/>
            <a:ext cx="1569343" cy="538480"/>
          </a:xfrm>
          <a:prstGeom prst="rect">
            <a:avLst/>
          </a:prstGeom>
        </p:spPr>
        <p:txBody>
          <a:bodyPr anchor="t" rtlCol="false" tIns="0" lIns="0" bIns="0" rIns="0">
            <a:spAutoFit/>
          </a:bodyPr>
          <a:lstStyle/>
          <a:p>
            <a:pPr algn="ctr">
              <a:lnSpc>
                <a:spcPts val="3920"/>
              </a:lnSpc>
            </a:pPr>
            <a:r>
              <a:rPr lang="en-US" sz="2800" b="true">
                <a:solidFill>
                  <a:srgbClr val="000000"/>
                </a:solidFill>
                <a:latin typeface="Times New Roman Bold"/>
                <a:ea typeface="Times New Roman Bold"/>
                <a:cs typeface="Times New Roman Bold"/>
                <a:sym typeface="Times New Roman Bold"/>
              </a:rPr>
              <a:t>YOLOv10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69612"/>
            <a:ext cx="14537901" cy="5063657"/>
          </a:xfrm>
          <a:custGeom>
            <a:avLst/>
            <a:gdLst/>
            <a:ahLst/>
            <a:cxnLst/>
            <a:rect r="r" b="b" t="t" l="l"/>
            <a:pathLst>
              <a:path h="5063657" w="14537901">
                <a:moveTo>
                  <a:pt x="0" y="0"/>
                </a:moveTo>
                <a:lnTo>
                  <a:pt x="14537900" y="0"/>
                </a:lnTo>
                <a:lnTo>
                  <a:pt x="14537900" y="5063656"/>
                </a:lnTo>
                <a:lnTo>
                  <a:pt x="0" y="5063656"/>
                </a:lnTo>
                <a:lnTo>
                  <a:pt x="0" y="0"/>
                </a:lnTo>
                <a:close/>
              </a:path>
            </a:pathLst>
          </a:custGeom>
          <a:blipFill>
            <a:blip r:embed="rId2">
              <a:alphaModFix amt="6000"/>
            </a:blip>
            <a:stretch>
              <a:fillRect l="0" t="0" r="0" b="0"/>
            </a:stretch>
          </a:blipFill>
        </p:spPr>
      </p:sp>
      <p:sp>
        <p:nvSpPr>
          <p:cNvPr name="TextBox 5" id="5"/>
          <p:cNvSpPr txBox="true"/>
          <p:nvPr/>
        </p:nvSpPr>
        <p:spPr>
          <a:xfrm rot="0">
            <a:off x="1716136" y="2927295"/>
            <a:ext cx="6923979" cy="5491480"/>
          </a:xfrm>
          <a:prstGeom prst="rect">
            <a:avLst/>
          </a:prstGeom>
        </p:spPr>
        <p:txBody>
          <a:bodyPr anchor="t" rtlCol="false" tIns="0" lIns="0" bIns="0" rIns="0">
            <a:spAutoFit/>
          </a:bodyPr>
          <a:lstStyle/>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Introduction</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Literature Survey &amp; Critical Findings</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Motivation </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Problem Statement</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Methodolody</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 Work Flow  </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Result &amp; Discussion</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GUI</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Future Scope</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Conclusion</a:t>
            </a:r>
          </a:p>
          <a:p>
            <a:pPr algn="l" marL="604518" indent="-302259" lvl="1">
              <a:lnSpc>
                <a:spcPts val="3919"/>
              </a:lnSpc>
              <a:buFont typeface="Arial"/>
              <a:buChar char="•"/>
            </a:pPr>
            <a:r>
              <a:rPr lang="en-US" sz="2799">
                <a:solidFill>
                  <a:srgbClr val="000000"/>
                </a:solidFill>
                <a:latin typeface="Times New Roman"/>
                <a:ea typeface="Times New Roman"/>
                <a:cs typeface="Times New Roman"/>
                <a:sym typeface="Times New Roman"/>
              </a:rPr>
              <a:t>References</a:t>
            </a:r>
          </a:p>
        </p:txBody>
      </p:sp>
      <p:grpSp>
        <p:nvGrpSpPr>
          <p:cNvPr name="Group 6" id="6"/>
          <p:cNvGrpSpPr/>
          <p:nvPr/>
        </p:nvGrpSpPr>
        <p:grpSpPr>
          <a:xfrm rot="0">
            <a:off x="1241987" y="1769644"/>
            <a:ext cx="4375753" cy="1100086"/>
            <a:chOff x="0" y="0"/>
            <a:chExt cx="5834338" cy="1466781"/>
          </a:xfrm>
        </p:grpSpPr>
        <p:grpSp>
          <p:nvGrpSpPr>
            <p:cNvPr name="Group 7" id="7"/>
            <p:cNvGrpSpPr/>
            <p:nvPr/>
          </p:nvGrpSpPr>
          <p:grpSpPr>
            <a:xfrm rot="0">
              <a:off x="0" y="0"/>
              <a:ext cx="5834338" cy="1466781"/>
              <a:chOff x="0" y="0"/>
              <a:chExt cx="1152462" cy="289735"/>
            </a:xfrm>
          </p:grpSpPr>
          <p:sp>
            <p:nvSpPr>
              <p:cNvPr name="Freeform 8" id="8"/>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9" id="9"/>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Contents</a:t>
              </a:r>
            </a:p>
          </p:txBody>
        </p:sp>
      </p:grpSp>
      <p:sp>
        <p:nvSpPr>
          <p:cNvPr name="TextBox 11" id="11"/>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grpSp>
        <p:nvGrpSpPr>
          <p:cNvPr name="Group 5" id="5"/>
          <p:cNvGrpSpPr/>
          <p:nvPr/>
        </p:nvGrpSpPr>
        <p:grpSpPr>
          <a:xfrm rot="0">
            <a:off x="1028700" y="1639249"/>
            <a:ext cx="8115300" cy="1100086"/>
            <a:chOff x="0" y="0"/>
            <a:chExt cx="10820400" cy="1466781"/>
          </a:xfrm>
        </p:grpSpPr>
        <p:grpSp>
          <p:nvGrpSpPr>
            <p:cNvPr name="Group 6" id="6"/>
            <p:cNvGrpSpPr/>
            <p:nvPr/>
          </p:nvGrpSpPr>
          <p:grpSpPr>
            <a:xfrm rot="0">
              <a:off x="0" y="0"/>
              <a:ext cx="10820400" cy="1466781"/>
              <a:chOff x="0" y="0"/>
              <a:chExt cx="2137363" cy="289735"/>
            </a:xfrm>
          </p:grpSpPr>
          <p:sp>
            <p:nvSpPr>
              <p:cNvPr name="Freeform 7" id="7"/>
              <p:cNvSpPr/>
              <p:nvPr/>
            </p:nvSpPr>
            <p:spPr>
              <a:xfrm flipH="false" flipV="false" rot="0">
                <a:off x="0" y="0"/>
                <a:ext cx="2137363" cy="289735"/>
              </a:xfrm>
              <a:custGeom>
                <a:avLst/>
                <a:gdLst/>
                <a:ahLst/>
                <a:cxnLst/>
                <a:rect r="r" b="b" t="t" l="l"/>
                <a:pathLst>
                  <a:path h="289735" w="2137363">
                    <a:moveTo>
                      <a:pt x="48654" y="0"/>
                    </a:moveTo>
                    <a:lnTo>
                      <a:pt x="2088710" y="0"/>
                    </a:lnTo>
                    <a:cubicBezTo>
                      <a:pt x="2115580" y="0"/>
                      <a:pt x="2137363" y="21783"/>
                      <a:pt x="2137363" y="48654"/>
                    </a:cubicBezTo>
                    <a:lnTo>
                      <a:pt x="2137363" y="241081"/>
                    </a:lnTo>
                    <a:cubicBezTo>
                      <a:pt x="2137363" y="267952"/>
                      <a:pt x="2115580" y="289735"/>
                      <a:pt x="2088710" y="289735"/>
                    </a:cubicBezTo>
                    <a:lnTo>
                      <a:pt x="48654" y="289735"/>
                    </a:lnTo>
                    <a:cubicBezTo>
                      <a:pt x="21783" y="289735"/>
                      <a:pt x="0" y="267952"/>
                      <a:pt x="0" y="241081"/>
                    </a:cubicBezTo>
                    <a:lnTo>
                      <a:pt x="0" y="48654"/>
                    </a:lnTo>
                    <a:cubicBezTo>
                      <a:pt x="0" y="21783"/>
                      <a:pt x="21783" y="0"/>
                      <a:pt x="48654" y="0"/>
                    </a:cubicBezTo>
                    <a:close/>
                  </a:path>
                </a:pathLst>
              </a:custGeom>
              <a:solidFill>
                <a:srgbClr val="F4EFED"/>
              </a:solidFill>
            </p:spPr>
          </p:sp>
          <p:sp>
            <p:nvSpPr>
              <p:cNvPr name="TextBox 8" id="8"/>
              <p:cNvSpPr txBox="true"/>
              <p:nvPr/>
            </p:nvSpPr>
            <p:spPr>
              <a:xfrm>
                <a:off x="0" y="-85725"/>
                <a:ext cx="2137363" cy="375460"/>
              </a:xfrm>
              <a:prstGeom prst="rect">
                <a:avLst/>
              </a:prstGeom>
            </p:spPr>
            <p:txBody>
              <a:bodyPr anchor="ctr" rtlCol="false" tIns="50800" lIns="50800" bIns="50800" rIns="50800"/>
              <a:lstStyle/>
              <a:p>
                <a:pPr algn="ctr">
                  <a:lnSpc>
                    <a:spcPts val="2800"/>
                  </a:lnSpc>
                </a:pPr>
              </a:p>
            </p:txBody>
          </p:sp>
        </p:grpSp>
        <p:sp>
          <p:nvSpPr>
            <p:cNvPr name="TextBox 9" id="9"/>
            <p:cNvSpPr txBox="true"/>
            <p:nvPr/>
          </p:nvSpPr>
          <p:spPr>
            <a:xfrm rot="0">
              <a:off x="783912" y="147381"/>
              <a:ext cx="9252577"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Graphical User Interface</a:t>
              </a:r>
            </a:p>
          </p:txBody>
        </p:sp>
      </p:grpSp>
      <p:sp>
        <p:nvSpPr>
          <p:cNvPr name="Freeform 10" id="10"/>
          <p:cNvSpPr/>
          <p:nvPr/>
        </p:nvSpPr>
        <p:spPr>
          <a:xfrm flipH="false" flipV="false" rot="0">
            <a:off x="4379836" y="3000115"/>
            <a:ext cx="12417340" cy="5479151"/>
          </a:xfrm>
          <a:custGeom>
            <a:avLst/>
            <a:gdLst/>
            <a:ahLst/>
            <a:cxnLst/>
            <a:rect r="r" b="b" t="t" l="l"/>
            <a:pathLst>
              <a:path h="5479151" w="12417340">
                <a:moveTo>
                  <a:pt x="0" y="0"/>
                </a:moveTo>
                <a:lnTo>
                  <a:pt x="12417341" y="0"/>
                </a:lnTo>
                <a:lnTo>
                  <a:pt x="12417341" y="5479152"/>
                </a:lnTo>
                <a:lnTo>
                  <a:pt x="0" y="5479152"/>
                </a:lnTo>
                <a:lnTo>
                  <a:pt x="0" y="0"/>
                </a:lnTo>
                <a:close/>
              </a:path>
            </a:pathLst>
          </a:custGeom>
          <a:blipFill>
            <a:blip r:embed="rId3"/>
            <a:stretch>
              <a:fillRect l="0" t="0" r="0" b="0"/>
            </a:stretch>
          </a:blipFill>
        </p:spPr>
      </p:sp>
      <p:sp>
        <p:nvSpPr>
          <p:cNvPr name="TextBox 11" id="11"/>
          <p:cNvSpPr txBox="true"/>
          <p:nvPr/>
        </p:nvSpPr>
        <p:spPr>
          <a:xfrm rot="0">
            <a:off x="14016564" y="641350"/>
            <a:ext cx="2959749" cy="387350"/>
          </a:xfrm>
          <a:prstGeom prst="rect">
            <a:avLst/>
          </a:prstGeom>
        </p:spPr>
        <p:txBody>
          <a:bodyPr anchor="t" rtlCol="false" tIns="0" lIns="0" bIns="0" rIns="0">
            <a:spAutoFit/>
          </a:bodyPr>
          <a:lstStyle/>
          <a:p>
            <a:pPr algn="r">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PAGE 03</a:t>
            </a:r>
          </a:p>
        </p:txBody>
      </p:sp>
      <p:sp>
        <p:nvSpPr>
          <p:cNvPr name="TextBox 12" id="12"/>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
        <p:nvSpPr>
          <p:cNvPr name="TextBox 13" id="13"/>
          <p:cNvSpPr txBox="true"/>
          <p:nvPr/>
        </p:nvSpPr>
        <p:spPr>
          <a:xfrm rot="0">
            <a:off x="2189859" y="2953012"/>
            <a:ext cx="1809750" cy="605299"/>
          </a:xfrm>
          <a:prstGeom prst="rect">
            <a:avLst/>
          </a:prstGeom>
        </p:spPr>
        <p:txBody>
          <a:bodyPr anchor="t" rtlCol="false" tIns="0" lIns="0" bIns="0" rIns="0">
            <a:spAutoFit/>
          </a:bodyPr>
          <a:lstStyle/>
          <a:p>
            <a:pPr algn="ctr" marL="0" indent="0" lvl="0">
              <a:lnSpc>
                <a:spcPts val="4962"/>
              </a:lnSpc>
              <a:spcBef>
                <a:spcPct val="0"/>
              </a:spcBef>
            </a:pPr>
            <a:r>
              <a:rPr lang="en-US" b="true" sz="3544" u="sng">
                <a:solidFill>
                  <a:srgbClr val="000000"/>
                </a:solidFill>
                <a:latin typeface="Canva Sans Bold"/>
                <a:ea typeface="Canva Sans Bold"/>
                <a:cs typeface="Canva Sans Bold"/>
                <a:sym typeface="Canva Sans Bold"/>
                <a:hlinkClick r:id="rId4" tooltip="http://127.0.0.1:7861"/>
              </a:rPr>
              <a:t>BrainDX</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875050" y="3165420"/>
            <a:ext cx="14537901" cy="59867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1.</a:t>
            </a:r>
            <a:r>
              <a:rPr lang="en-US" sz="2799" b="true">
                <a:solidFill>
                  <a:srgbClr val="000000"/>
                </a:solidFill>
                <a:latin typeface="Times New Roman Bold"/>
                <a:ea typeface="Times New Roman Bold"/>
                <a:cs typeface="Times New Roman Bold"/>
                <a:sym typeface="Times New Roman Bold"/>
              </a:rPr>
              <a:t> Hybrid Model</a:t>
            </a:r>
          </a:p>
          <a:p>
            <a:pPr algn="l">
              <a:lnSpc>
                <a:spcPts val="3919"/>
              </a:lnSpc>
            </a:pPr>
            <a:r>
              <a:rPr lang="en-US" sz="2799">
                <a:solidFill>
                  <a:srgbClr val="000000"/>
                </a:solidFill>
                <a:latin typeface="Times New Roman"/>
                <a:ea typeface="Times New Roman"/>
                <a:cs typeface="Times New Roman"/>
                <a:sym typeface="Times New Roman"/>
              </a:rPr>
              <a:t> Combine YOLOv10 for fast detection with ResUNet for precise segmentation — faster, more accurate results.</a:t>
            </a:r>
          </a:p>
          <a:p>
            <a:pPr algn="l">
              <a:lnSpc>
                <a:spcPts val="3919"/>
              </a:lnSpc>
            </a:pPr>
            <a:r>
              <a:rPr lang="en-US" sz="2799">
                <a:solidFill>
                  <a:srgbClr val="000000"/>
                </a:solidFill>
                <a:latin typeface="Times New Roman"/>
                <a:ea typeface="Times New Roman"/>
                <a:cs typeface="Times New Roman"/>
                <a:sym typeface="Times New Roman"/>
              </a:rPr>
              <a:t>2. </a:t>
            </a:r>
            <a:r>
              <a:rPr lang="en-US" sz="2799" b="true">
                <a:solidFill>
                  <a:srgbClr val="000000"/>
                </a:solidFill>
                <a:latin typeface="Times New Roman Bold"/>
                <a:ea typeface="Times New Roman Bold"/>
                <a:cs typeface="Times New Roman Bold"/>
                <a:sym typeface="Times New Roman Bold"/>
              </a:rPr>
              <a:t>Real-Time Surgical Help</a:t>
            </a:r>
          </a:p>
          <a:p>
            <a:pPr algn="l">
              <a:lnSpc>
                <a:spcPts val="3919"/>
              </a:lnSpc>
            </a:pPr>
            <a:r>
              <a:rPr lang="en-US" sz="2799">
                <a:solidFill>
                  <a:srgbClr val="000000"/>
                </a:solidFill>
                <a:latin typeface="Times New Roman"/>
                <a:ea typeface="Times New Roman"/>
                <a:cs typeface="Times New Roman"/>
                <a:sym typeface="Times New Roman"/>
              </a:rPr>
              <a:t> Use YOLOv10 with live video to track tumors during surgery and guide surgeons in real time.</a:t>
            </a:r>
          </a:p>
          <a:p>
            <a:pPr algn="l">
              <a:lnSpc>
                <a:spcPts val="3919"/>
              </a:lnSpc>
            </a:pPr>
            <a:r>
              <a:rPr lang="en-US" sz="2799">
                <a:solidFill>
                  <a:srgbClr val="000000"/>
                </a:solidFill>
                <a:latin typeface="Times New Roman"/>
                <a:ea typeface="Times New Roman"/>
                <a:cs typeface="Times New Roman"/>
                <a:sym typeface="Times New Roman"/>
              </a:rPr>
              <a:t>3. </a:t>
            </a:r>
            <a:r>
              <a:rPr lang="en-US" sz="2799" b="true">
                <a:solidFill>
                  <a:srgbClr val="000000"/>
                </a:solidFill>
                <a:latin typeface="Times New Roman Bold"/>
                <a:ea typeface="Times New Roman Bold"/>
                <a:cs typeface="Times New Roman Bold"/>
                <a:sym typeface="Times New Roman Bold"/>
              </a:rPr>
              <a:t>3D MRI Analysis</a:t>
            </a:r>
          </a:p>
          <a:p>
            <a:pPr algn="l">
              <a:lnSpc>
                <a:spcPts val="3919"/>
              </a:lnSpc>
            </a:pPr>
            <a:r>
              <a:rPr lang="en-US" sz="2799">
                <a:solidFill>
                  <a:srgbClr val="000000"/>
                </a:solidFill>
                <a:latin typeface="Times New Roman"/>
                <a:ea typeface="Times New Roman"/>
                <a:cs typeface="Times New Roman"/>
                <a:sym typeface="Times New Roman"/>
              </a:rPr>
              <a:t> Move to 3D models (like 3D-ResUNet) for full tumor volume analysis and better pre-surgery planning.</a:t>
            </a:r>
          </a:p>
          <a:p>
            <a:pPr algn="l">
              <a:lnSpc>
                <a:spcPts val="3919"/>
              </a:lnSpc>
            </a:pPr>
            <a:r>
              <a:rPr lang="en-US" sz="2799">
                <a:solidFill>
                  <a:srgbClr val="000000"/>
                </a:solidFill>
                <a:latin typeface="Times New Roman"/>
                <a:ea typeface="Times New Roman"/>
                <a:cs typeface="Times New Roman"/>
                <a:sym typeface="Times New Roman"/>
              </a:rPr>
              <a:t>4.</a:t>
            </a:r>
            <a:r>
              <a:rPr lang="en-US" sz="2799" b="true">
                <a:solidFill>
                  <a:srgbClr val="000000"/>
                </a:solidFill>
                <a:latin typeface="Times New Roman Bold"/>
                <a:ea typeface="Times New Roman Bold"/>
                <a:cs typeface="Times New Roman Bold"/>
                <a:sym typeface="Times New Roman Bold"/>
              </a:rPr>
              <a:t> Edge Deployment</a:t>
            </a:r>
          </a:p>
          <a:p>
            <a:pPr algn="l">
              <a:lnSpc>
                <a:spcPts val="3919"/>
              </a:lnSpc>
            </a:pPr>
            <a:r>
              <a:rPr lang="en-US" sz="2799">
                <a:solidFill>
                  <a:srgbClr val="000000"/>
                </a:solidFill>
                <a:latin typeface="Times New Roman"/>
                <a:ea typeface="Times New Roman"/>
                <a:cs typeface="Times New Roman"/>
                <a:sym typeface="Times New Roman"/>
              </a:rPr>
              <a:t> Optimize models to run on low-power devices (Jetson, Raspberry Pi) for rural and portable MRI setups</a:t>
            </a:r>
          </a:p>
          <a:p>
            <a:pPr algn="l">
              <a:lnSpc>
                <a:spcPts val="3919"/>
              </a:lnSpc>
            </a:pP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4375753" cy="1100086"/>
            <a:chOff x="0" y="0"/>
            <a:chExt cx="5834338" cy="1466781"/>
          </a:xfrm>
        </p:grpSpPr>
        <p:grpSp>
          <p:nvGrpSpPr>
            <p:cNvPr name="Group 8" id="8"/>
            <p:cNvGrpSpPr/>
            <p:nvPr/>
          </p:nvGrpSpPr>
          <p:grpSpPr>
            <a:xfrm rot="0">
              <a:off x="0" y="0"/>
              <a:ext cx="5834338" cy="1466781"/>
              <a:chOff x="0" y="0"/>
              <a:chExt cx="1152462" cy="289735"/>
            </a:xfrm>
          </p:grpSpPr>
          <p:sp>
            <p:nvSpPr>
              <p:cNvPr name="Freeform 9" id="9"/>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10" id="10"/>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Future scope</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875050" y="3165420"/>
            <a:ext cx="14537901" cy="5986780"/>
          </a:xfrm>
          <a:prstGeom prst="rect">
            <a:avLst/>
          </a:prstGeom>
        </p:spPr>
        <p:txBody>
          <a:bodyPr anchor="t" rtlCol="false" tIns="0" lIns="0" bIns="0" rIns="0">
            <a:spAutoFit/>
          </a:bodyPr>
          <a:lstStyle/>
          <a:p>
            <a:pPr algn="l">
              <a:lnSpc>
                <a:spcPts val="3919"/>
              </a:lnSpc>
            </a:pPr>
            <a:r>
              <a:rPr lang="en-US" sz="2799" b="true">
                <a:solidFill>
                  <a:srgbClr val="000000"/>
                </a:solidFill>
                <a:latin typeface="Times New Roman Bold"/>
                <a:ea typeface="Times New Roman Bold"/>
                <a:cs typeface="Times New Roman Bold"/>
                <a:sym typeface="Times New Roman Bold"/>
              </a:rPr>
              <a:t>5. Hardware Integration</a:t>
            </a:r>
          </a:p>
          <a:p>
            <a:pPr algn="l">
              <a:lnSpc>
                <a:spcPts val="3919"/>
              </a:lnSpc>
            </a:pPr>
            <a:r>
              <a:rPr lang="en-US" sz="2799">
                <a:solidFill>
                  <a:srgbClr val="000000"/>
                </a:solidFill>
                <a:latin typeface="Times New Roman"/>
                <a:ea typeface="Times New Roman"/>
                <a:cs typeface="Times New Roman"/>
                <a:sym typeface="Times New Roman"/>
              </a:rPr>
              <a:t> Connect with MRI machines, surgical tools, AR/VR headsets, and use voice or touch for easy operation.</a:t>
            </a:r>
          </a:p>
          <a:p>
            <a:pPr algn="l">
              <a:lnSpc>
                <a:spcPts val="3919"/>
              </a:lnSpc>
            </a:pPr>
            <a:r>
              <a:rPr lang="en-US" sz="2799" b="true">
                <a:solidFill>
                  <a:srgbClr val="000000"/>
                </a:solidFill>
                <a:latin typeface="Times New Roman Bold"/>
                <a:ea typeface="Times New Roman Bold"/>
                <a:cs typeface="Times New Roman Bold"/>
                <a:sym typeface="Times New Roman Bold"/>
              </a:rPr>
              <a:t>6. User Interface (GUI)</a:t>
            </a:r>
          </a:p>
          <a:p>
            <a:pPr algn="l">
              <a:lnSpc>
                <a:spcPts val="3919"/>
              </a:lnSpc>
            </a:pPr>
            <a:r>
              <a:rPr lang="en-US" sz="2799">
                <a:solidFill>
                  <a:srgbClr val="000000"/>
                </a:solidFill>
                <a:latin typeface="Times New Roman"/>
                <a:ea typeface="Times New Roman"/>
                <a:cs typeface="Times New Roman"/>
                <a:sym typeface="Times New Roman"/>
              </a:rPr>
              <a:t> Build a simple app (with Streamlit or Gradio) for uploading scans, viewing results, and exporting tumor info.</a:t>
            </a:r>
          </a:p>
          <a:p>
            <a:pPr algn="l">
              <a:lnSpc>
                <a:spcPts val="3919"/>
              </a:lnSpc>
            </a:pPr>
            <a:r>
              <a:rPr lang="en-US" sz="2799" b="true">
                <a:solidFill>
                  <a:srgbClr val="000000"/>
                </a:solidFill>
                <a:latin typeface="Times New Roman Bold"/>
                <a:ea typeface="Times New Roman Bold"/>
                <a:cs typeface="Times New Roman Bold"/>
                <a:sym typeface="Times New Roman Bold"/>
              </a:rPr>
              <a:t>7. Cloud &amp; Telemedicine</a:t>
            </a:r>
          </a:p>
          <a:p>
            <a:pPr algn="l">
              <a:lnSpc>
                <a:spcPts val="3919"/>
              </a:lnSpc>
            </a:pPr>
            <a:r>
              <a:rPr lang="en-US" sz="2799">
                <a:solidFill>
                  <a:srgbClr val="000000"/>
                </a:solidFill>
                <a:latin typeface="Times New Roman"/>
                <a:ea typeface="Times New Roman"/>
                <a:cs typeface="Times New Roman"/>
                <a:sym typeface="Times New Roman"/>
              </a:rPr>
              <a:t> Deploy on cloud for remote diagnosis, AI-assisted second opinions, and easy hospital integration.</a:t>
            </a:r>
          </a:p>
          <a:p>
            <a:pPr algn="l">
              <a:lnSpc>
                <a:spcPts val="3919"/>
              </a:lnSpc>
            </a:pPr>
            <a:r>
              <a:rPr lang="en-US" sz="2799" b="true">
                <a:solidFill>
                  <a:srgbClr val="000000"/>
                </a:solidFill>
                <a:latin typeface="Times New Roman Bold"/>
                <a:ea typeface="Times New Roman Bold"/>
                <a:cs typeface="Times New Roman Bold"/>
                <a:sym typeface="Times New Roman Bold"/>
              </a:rPr>
              <a:t>8. Long-Term Tracking</a:t>
            </a:r>
          </a:p>
          <a:p>
            <a:pPr algn="l">
              <a:lnSpc>
                <a:spcPts val="3919"/>
              </a:lnSpc>
            </a:pPr>
            <a:r>
              <a:rPr lang="en-US" sz="2799">
                <a:solidFill>
                  <a:srgbClr val="000000"/>
                </a:solidFill>
                <a:latin typeface="Times New Roman"/>
                <a:ea typeface="Times New Roman"/>
                <a:cs typeface="Times New Roman"/>
                <a:sym typeface="Times New Roman"/>
              </a:rPr>
              <a:t> Track tumor growth over time to monitor treatment and catch early signs of recurrence.</a:t>
            </a:r>
          </a:p>
          <a:p>
            <a:pPr algn="l">
              <a:lnSpc>
                <a:spcPts val="3919"/>
              </a:lnSpc>
            </a:pP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4375753" cy="1100086"/>
            <a:chOff x="0" y="0"/>
            <a:chExt cx="5834338" cy="1466781"/>
          </a:xfrm>
        </p:grpSpPr>
        <p:grpSp>
          <p:nvGrpSpPr>
            <p:cNvPr name="Group 8" id="8"/>
            <p:cNvGrpSpPr/>
            <p:nvPr/>
          </p:nvGrpSpPr>
          <p:grpSpPr>
            <a:xfrm rot="0">
              <a:off x="0" y="0"/>
              <a:ext cx="5834338" cy="1466781"/>
              <a:chOff x="0" y="0"/>
              <a:chExt cx="1152462" cy="289735"/>
            </a:xfrm>
          </p:grpSpPr>
          <p:sp>
            <p:nvSpPr>
              <p:cNvPr name="Freeform 9" id="9"/>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10" id="10"/>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Future scope</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875050" y="3018870"/>
            <a:ext cx="14537901" cy="49961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This project addresses a major challenge in brain tumor diagnosis: achieving a balance between speed and accuracy. To tackle this, we implemented a model framework using YOLOv10 for real-time tumor detection. The models were trained and evaluated on the BraTS2020 dataset, with extensive preprocessing and fine-tuning to ensure high performance. Our approach enables rapid tumor localization through YOLO, making it highly suitable for intraoperative use. To enhance usability, we developed a Gradio-based graphical user interface (GUI), allowing medical professionals to interact with the system without any programming knowledge. Overall, this work lays the groundwork for an intelligent, real-time AI assistant that can reduce diagnostic errors, enhance decision making, and significantly improve patient outcomes in neuro-oncology.</a:t>
            </a: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4375753" cy="1100086"/>
            <a:chOff x="0" y="0"/>
            <a:chExt cx="5834338" cy="1466781"/>
          </a:xfrm>
        </p:grpSpPr>
        <p:grpSp>
          <p:nvGrpSpPr>
            <p:cNvPr name="Group 8" id="8"/>
            <p:cNvGrpSpPr/>
            <p:nvPr/>
          </p:nvGrpSpPr>
          <p:grpSpPr>
            <a:xfrm rot="0">
              <a:off x="0" y="0"/>
              <a:ext cx="5834338" cy="1466781"/>
              <a:chOff x="0" y="0"/>
              <a:chExt cx="1152462" cy="289735"/>
            </a:xfrm>
          </p:grpSpPr>
          <p:sp>
            <p:nvSpPr>
              <p:cNvPr name="Freeform 9" id="9"/>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10" id="10"/>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Conclusion</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6" id="6"/>
          <p:cNvGrpSpPr/>
          <p:nvPr/>
        </p:nvGrpSpPr>
        <p:grpSpPr>
          <a:xfrm rot="0">
            <a:off x="1241987" y="1769644"/>
            <a:ext cx="4375753" cy="1100086"/>
            <a:chOff x="0" y="0"/>
            <a:chExt cx="5834338" cy="1466781"/>
          </a:xfrm>
        </p:grpSpPr>
        <p:grpSp>
          <p:nvGrpSpPr>
            <p:cNvPr name="Group 7" id="7"/>
            <p:cNvGrpSpPr/>
            <p:nvPr/>
          </p:nvGrpSpPr>
          <p:grpSpPr>
            <a:xfrm rot="0">
              <a:off x="0" y="0"/>
              <a:ext cx="5834338" cy="1466781"/>
              <a:chOff x="0" y="0"/>
              <a:chExt cx="1152462" cy="289735"/>
            </a:xfrm>
          </p:grpSpPr>
          <p:sp>
            <p:nvSpPr>
              <p:cNvPr name="Freeform 8" id="8"/>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9" id="9"/>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References</a:t>
              </a:r>
            </a:p>
          </p:txBody>
        </p:sp>
      </p:grpSp>
      <p:sp>
        <p:nvSpPr>
          <p:cNvPr name="TextBox 11" id="11"/>
          <p:cNvSpPr txBox="true"/>
          <p:nvPr/>
        </p:nvSpPr>
        <p:spPr>
          <a:xfrm rot="0">
            <a:off x="1028700" y="3140246"/>
            <a:ext cx="16445257" cy="4996180"/>
          </a:xfrm>
          <a:prstGeom prst="rect">
            <a:avLst/>
          </a:prstGeom>
        </p:spPr>
        <p:txBody>
          <a:bodyPr anchor="t" rtlCol="false" tIns="0" lIns="0" bIns="0" rIns="0">
            <a:spAutoFit/>
          </a:bodyPr>
          <a:lstStyle/>
          <a:p>
            <a:pPr algn="l" marL="604518" indent="-302259" lvl="1">
              <a:lnSpc>
                <a:spcPts val="3919"/>
              </a:lnSpc>
              <a:buAutoNum type="arabicPeriod" startAt="1"/>
            </a:pPr>
            <a:r>
              <a:rPr lang="en-US" sz="2799">
                <a:solidFill>
                  <a:srgbClr val="000000"/>
                </a:solidFill>
                <a:latin typeface="Times New Roman"/>
                <a:ea typeface="Times New Roman"/>
                <a:cs typeface="Times New Roman"/>
                <a:sym typeface="Times New Roman"/>
              </a:rPr>
              <a:t>Isensee, F., Jager, P. F., Full, P. M., Vollmuth, P., &amp; Maier-Hein, K. H. (2020). nnU-Net for brain tumor segmentation. Proceedings of the BraTS Challenge 2020.</a:t>
            </a:r>
          </a:p>
          <a:p>
            <a:pPr algn="l" marL="604518" indent="-302259" lvl="1">
              <a:lnSpc>
                <a:spcPts val="3919"/>
              </a:lnSpc>
              <a:buAutoNum type="arabicPeriod" startAt="1"/>
            </a:pPr>
            <a:r>
              <a:rPr lang="en-US" sz="2799">
                <a:solidFill>
                  <a:srgbClr val="000000"/>
                </a:solidFill>
                <a:latin typeface="Times New Roman"/>
                <a:ea typeface="Times New Roman"/>
                <a:cs typeface="Times New Roman"/>
                <a:sym typeface="Times New Roman"/>
              </a:rPr>
              <a:t>Kamnitsas, K., Ferrante, E., Parisot, S., Ledig, C., Nori, A., Criminisi, A., Rueckert, D., &amp; Glocker, B. (2017). DeepMedic for brain tumor segmentation. Medical Image Analysis, 39, 109-119.</a:t>
            </a:r>
          </a:p>
          <a:p>
            <a:pPr algn="l" marL="604518" indent="-302259" lvl="1">
              <a:lnSpc>
                <a:spcPts val="3919"/>
              </a:lnSpc>
              <a:buAutoNum type="arabicPeriod" startAt="1"/>
            </a:pPr>
            <a:r>
              <a:rPr lang="en-US" sz="2799">
                <a:solidFill>
                  <a:srgbClr val="000000"/>
                </a:solidFill>
                <a:latin typeface="Times New Roman"/>
                <a:ea typeface="Times New Roman"/>
                <a:cs typeface="Times New Roman"/>
                <a:sym typeface="Times New Roman"/>
              </a:rPr>
              <a:t>Havaei, M., Davy, A., Warde-Farley, D., Biard, A., Courville, A., Bengio, Y., Pal, C., Jodoin, P. M., &amp; Larochelle, H. (2016). Brain tumor segmentation with deep neural networks. Medical Image Analysis, 35, 18-31.</a:t>
            </a:r>
          </a:p>
          <a:p>
            <a:pPr algn="l" marL="604518" indent="-302259" lvl="1">
              <a:lnSpc>
                <a:spcPts val="3919"/>
              </a:lnSpc>
              <a:buAutoNum type="arabicPeriod" startAt="1"/>
            </a:pPr>
            <a:r>
              <a:rPr lang="en-US" sz="2799">
                <a:solidFill>
                  <a:srgbClr val="000000"/>
                </a:solidFill>
                <a:latin typeface="Times New Roman"/>
                <a:ea typeface="Times New Roman"/>
                <a:cs typeface="Times New Roman"/>
                <a:sym typeface="Times New Roman"/>
              </a:rPr>
              <a:t>Schwehr, Z., &amp; Achanta, S. (2024). Brain tumor segmentation based on deep learning, attention mechanisms, and energy-based uncertainty prediction. International Journal of Medical Imaging, 41(2), 210-225.</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6" id="6"/>
          <p:cNvGrpSpPr/>
          <p:nvPr/>
        </p:nvGrpSpPr>
        <p:grpSpPr>
          <a:xfrm rot="0">
            <a:off x="1241987" y="1769644"/>
            <a:ext cx="4375753" cy="1100086"/>
            <a:chOff x="0" y="0"/>
            <a:chExt cx="5834338" cy="1466781"/>
          </a:xfrm>
        </p:grpSpPr>
        <p:grpSp>
          <p:nvGrpSpPr>
            <p:cNvPr name="Group 7" id="7"/>
            <p:cNvGrpSpPr/>
            <p:nvPr/>
          </p:nvGrpSpPr>
          <p:grpSpPr>
            <a:xfrm rot="0">
              <a:off x="0" y="0"/>
              <a:ext cx="5834338" cy="1466781"/>
              <a:chOff x="0" y="0"/>
              <a:chExt cx="1152462" cy="289735"/>
            </a:xfrm>
          </p:grpSpPr>
          <p:sp>
            <p:nvSpPr>
              <p:cNvPr name="Freeform 8" id="8"/>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9" id="9"/>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References</a:t>
              </a:r>
            </a:p>
          </p:txBody>
        </p:sp>
      </p:grpSp>
      <p:sp>
        <p:nvSpPr>
          <p:cNvPr name="TextBox 11" id="11"/>
          <p:cNvSpPr txBox="true"/>
          <p:nvPr/>
        </p:nvSpPr>
        <p:spPr>
          <a:xfrm rot="0">
            <a:off x="1241987" y="2987786"/>
            <a:ext cx="16675194" cy="5491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5.  Guan, X., Yang, G., Ye, J., Yang, W., Xu, X., Jiang, W., &amp; Lai, X. (2022). 3D AGSE-VNet: An automatic brain tumor MRI data segmentation framework. IEEE Transactions on Medical Imaging, 41(7), 1803-1815.</a:t>
            </a:r>
          </a:p>
          <a:p>
            <a:pPr algn="l">
              <a:lnSpc>
                <a:spcPts val="3919"/>
              </a:lnSpc>
            </a:pPr>
            <a:r>
              <a:rPr lang="en-US" sz="2799">
                <a:solidFill>
                  <a:srgbClr val="000000"/>
                </a:solidFill>
                <a:latin typeface="Times New Roman"/>
                <a:ea typeface="Times New Roman"/>
                <a:cs typeface="Times New Roman"/>
                <a:sym typeface="Times New Roman"/>
              </a:rPr>
              <a:t>6.  </a:t>
            </a:r>
            <a:r>
              <a:rPr lang="en-US" sz="2799">
                <a:solidFill>
                  <a:srgbClr val="000000"/>
                </a:solidFill>
                <a:latin typeface="Times New Roman"/>
                <a:ea typeface="Times New Roman"/>
                <a:cs typeface="Times New Roman"/>
                <a:sym typeface="Times New Roman"/>
              </a:rPr>
              <a:t>Wu, W., Li, D., Du, J</a:t>
            </a:r>
            <a:r>
              <a:rPr lang="en-US" sz="2799">
                <a:solidFill>
                  <a:srgbClr val="000000"/>
                </a:solidFill>
                <a:latin typeface="Times New Roman"/>
                <a:ea typeface="Times New Roman"/>
                <a:cs typeface="Times New Roman"/>
                <a:sym typeface="Times New Roman"/>
              </a:rPr>
              <a:t>., G</a:t>
            </a:r>
            <a:r>
              <a:rPr lang="en-US" sz="2799">
                <a:solidFill>
                  <a:srgbClr val="000000"/>
                </a:solidFill>
                <a:latin typeface="Times New Roman"/>
                <a:ea typeface="Times New Roman"/>
                <a:cs typeface="Times New Roman"/>
                <a:sym typeface="Times New Roman"/>
              </a:rPr>
              <a:t>ao, X., Gu, W., Zhao, F., Feng, X., &amp; Yan, H. (2020). An intelligent diagnosis method of brain MRI tumor segmentation using deep convolutional neural network and SVM algorithm. Neurocomputing, 392, 88-98.</a:t>
            </a:r>
          </a:p>
          <a:p>
            <a:pPr algn="l">
              <a:lnSpc>
                <a:spcPts val="3919"/>
              </a:lnSpc>
            </a:pPr>
            <a:r>
              <a:rPr lang="en-US" sz="2799">
                <a:solidFill>
                  <a:srgbClr val="000000"/>
                </a:solidFill>
                <a:latin typeface="Times New Roman"/>
                <a:ea typeface="Times New Roman"/>
                <a:cs typeface="Times New Roman"/>
                <a:sym typeface="Times New Roman"/>
              </a:rPr>
              <a:t>7.  </a:t>
            </a:r>
            <a:r>
              <a:rPr lang="en-US" sz="2799">
                <a:solidFill>
                  <a:srgbClr val="000000"/>
                </a:solidFill>
                <a:latin typeface="Times New Roman"/>
                <a:ea typeface="Times New Roman"/>
                <a:cs typeface="Times New Roman"/>
                <a:sym typeface="Times New Roman"/>
              </a:rPr>
              <a:t>Shah, H. A., Saeed, F., Yun, S., Park, J.-H., Paul, A., &amp; Kang, J.-M. (2022). A robust approach for brain tumor detection in magnetic resonance images using finetuned</a:t>
            </a:r>
            <a:r>
              <a:rPr lang="en-US" sz="2799">
                <a:solidFill>
                  <a:srgbClr val="000000"/>
                </a:solidFill>
                <a:latin typeface="Times New Roman"/>
                <a:ea typeface="Times New Roman"/>
                <a:cs typeface="Times New Roman"/>
                <a:sym typeface="Times New Roman"/>
              </a:rPr>
              <a:t> EfficientNet. IEEE Access, 10, 12345-12357.</a:t>
            </a:r>
          </a:p>
          <a:p>
            <a:pPr algn="l">
              <a:lnSpc>
                <a:spcPts val="3919"/>
              </a:lnSpc>
            </a:pPr>
            <a:r>
              <a:rPr lang="en-US" sz="2799">
                <a:solidFill>
                  <a:srgbClr val="000000"/>
                </a:solidFill>
                <a:latin typeface="Times New Roman"/>
                <a:ea typeface="Times New Roman"/>
                <a:cs typeface="Times New Roman"/>
                <a:sym typeface="Times New Roman"/>
              </a:rPr>
              <a:t>8.  Nema, S., Dudhane, A., Murala, S., &amp; Naidub, S. (2019). RescueNet - An unpaired GAN for brain tumor segmentation. Pattern Recognition Letters, 128, 120-126.</a:t>
            </a:r>
          </a:p>
          <a:p>
            <a:pPr algn="l">
              <a:lnSpc>
                <a:spcPts val="3919"/>
              </a:lnSpc>
            </a:pPr>
            <a:r>
              <a:rPr lang="en-US" sz="2799">
                <a:solidFill>
                  <a:srgbClr val="000000"/>
                </a:solidFill>
                <a:latin typeface="Times New Roman"/>
                <a:ea typeface="Times New Roman"/>
                <a:cs typeface="Times New Roman"/>
                <a:sym typeface="Times New Roman"/>
              </a:rPr>
              <a:t>9. Khan, A. R., Khan, S., Harouni, M., Abbasi, R., Iqbal, S., &amp; Mehmood, Z. (2021). Brain tumor segmentation using K-means clustering &amp; deep learning. Expert Systems with Applications, 175, 114789</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6" id="6"/>
          <p:cNvGrpSpPr/>
          <p:nvPr/>
        </p:nvGrpSpPr>
        <p:grpSpPr>
          <a:xfrm rot="0">
            <a:off x="1241987" y="1769644"/>
            <a:ext cx="4375753" cy="1100086"/>
            <a:chOff x="0" y="0"/>
            <a:chExt cx="5834338" cy="1466781"/>
          </a:xfrm>
        </p:grpSpPr>
        <p:grpSp>
          <p:nvGrpSpPr>
            <p:cNvPr name="Group 7" id="7"/>
            <p:cNvGrpSpPr/>
            <p:nvPr/>
          </p:nvGrpSpPr>
          <p:grpSpPr>
            <a:xfrm rot="0">
              <a:off x="0" y="0"/>
              <a:ext cx="5834338" cy="1466781"/>
              <a:chOff x="0" y="0"/>
              <a:chExt cx="1152462" cy="289735"/>
            </a:xfrm>
          </p:grpSpPr>
          <p:sp>
            <p:nvSpPr>
              <p:cNvPr name="Freeform 8" id="8"/>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9" id="9"/>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References</a:t>
              </a:r>
            </a:p>
          </p:txBody>
        </p:sp>
      </p:grpSp>
      <p:sp>
        <p:nvSpPr>
          <p:cNvPr name="TextBox 11" id="11"/>
          <p:cNvSpPr txBox="true"/>
          <p:nvPr/>
        </p:nvSpPr>
        <p:spPr>
          <a:xfrm rot="0">
            <a:off x="1299561" y="2960425"/>
            <a:ext cx="15959739" cy="59867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10. </a:t>
            </a:r>
            <a:r>
              <a:rPr lang="en-US" sz="2799">
                <a:solidFill>
                  <a:srgbClr val="000000"/>
                </a:solidFill>
                <a:latin typeface="Times New Roman"/>
                <a:ea typeface="Times New Roman"/>
                <a:cs typeface="Times New Roman"/>
                <a:sym typeface="Times New Roman"/>
              </a:rPr>
              <a:t>Luu, H. M., &amp; Park, S.-H. (2021). Extending nn-UNet for brain tumor segmentation. Journal of Biomedical Informatics, 119, 103794.</a:t>
            </a:r>
          </a:p>
          <a:p>
            <a:pPr algn="l">
              <a:lnSpc>
                <a:spcPts val="3919"/>
              </a:lnSpc>
            </a:pPr>
            <a:r>
              <a:rPr lang="en-US" sz="2799">
                <a:solidFill>
                  <a:srgbClr val="000000"/>
                </a:solidFill>
                <a:latin typeface="Times New Roman"/>
                <a:ea typeface="Times New Roman"/>
                <a:cs typeface="Times New Roman"/>
                <a:sym typeface="Times New Roman"/>
              </a:rPr>
              <a:t>11. </a:t>
            </a:r>
            <a:r>
              <a:rPr lang="en-US" sz="2799">
                <a:solidFill>
                  <a:srgbClr val="000000"/>
                </a:solidFill>
                <a:latin typeface="Times New Roman"/>
                <a:ea typeface="Times New Roman"/>
                <a:cs typeface="Times New Roman"/>
                <a:sym typeface="Times New Roman"/>
              </a:rPr>
              <a:t>Bhandari, A., Koppen, J., &amp; Agzarian, M. (2020). Convolutional neural networks for brain tumor segmentation. Computers in Biology and Medicine, 122, 103810.</a:t>
            </a:r>
          </a:p>
          <a:p>
            <a:pPr algn="l">
              <a:lnSpc>
                <a:spcPts val="3919"/>
              </a:lnSpc>
            </a:pPr>
            <a:r>
              <a:rPr lang="en-US" sz="2799">
                <a:solidFill>
                  <a:srgbClr val="000000"/>
                </a:solidFill>
                <a:latin typeface="Times New Roman"/>
                <a:ea typeface="Times New Roman"/>
                <a:cs typeface="Times New Roman"/>
                <a:sym typeface="Times New Roman"/>
              </a:rPr>
              <a:t>12. </a:t>
            </a:r>
            <a:r>
              <a:rPr lang="en-US" sz="2799">
                <a:solidFill>
                  <a:srgbClr val="000000"/>
                </a:solidFill>
                <a:latin typeface="Times New Roman"/>
                <a:ea typeface="Times New Roman"/>
                <a:cs typeface="Times New Roman"/>
                <a:sym typeface="Times New Roman"/>
              </a:rPr>
              <a:t>Walsh, J., Othmani, A., &amp; Jain, M. (2022). Using U-Net for efficient brain tumor segmentation. Artificial Intelligence in Medicine, 125, 102123.</a:t>
            </a:r>
          </a:p>
          <a:p>
            <a:pPr algn="l">
              <a:lnSpc>
                <a:spcPts val="3919"/>
              </a:lnSpc>
            </a:pPr>
            <a:r>
              <a:rPr lang="en-US" sz="2799">
                <a:solidFill>
                  <a:srgbClr val="000000"/>
                </a:solidFill>
                <a:latin typeface="Times New Roman"/>
                <a:ea typeface="Times New Roman"/>
                <a:cs typeface="Times New Roman"/>
                <a:sym typeface="Times New Roman"/>
              </a:rPr>
              <a:t>13. Chen, S., Ding, C., &amp; Liu, M. (2018). Dual-force convolutional neural networks for accurate brain tumor segmentation. IEEE Transactions on Neural Networks and Learning Systems, 29(12), 6458-6470.</a:t>
            </a:r>
          </a:p>
          <a:p>
            <a:pPr algn="l">
              <a:lnSpc>
                <a:spcPts val="3919"/>
              </a:lnSpc>
            </a:pPr>
            <a:r>
              <a:rPr lang="en-US" sz="2799">
                <a:solidFill>
                  <a:srgbClr val="000000"/>
                </a:solidFill>
                <a:latin typeface="Times New Roman"/>
                <a:ea typeface="Times New Roman"/>
                <a:cs typeface="Times New Roman"/>
                <a:sym typeface="Times New Roman"/>
              </a:rPr>
              <a:t>14. Munir, K., Frezza, F., &amp; Rizzi, A. (2022). Deep learning hybrid techniques for brain tumor segmentation. Pattern Recognition, 133, 108951.</a:t>
            </a:r>
          </a:p>
          <a:p>
            <a:pPr algn="l">
              <a:lnSpc>
                <a:spcPts val="3919"/>
              </a:lnSpc>
            </a:pPr>
            <a:r>
              <a:rPr lang="en-US" sz="2799">
                <a:solidFill>
                  <a:srgbClr val="000000"/>
                </a:solidFill>
                <a:latin typeface="Times New Roman"/>
                <a:ea typeface="Times New Roman"/>
                <a:cs typeface="Times New Roman"/>
                <a:sym typeface="Times New Roman"/>
              </a:rPr>
              <a:t>15. Noori, M., Bahri, A., &amp; Mohammadi, K. (2020). Attention-guided version of 2D UNet for automatic brain tumor segmentation. Medical Physics, 47(11), 5407-5420.</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6" id="6"/>
          <p:cNvGrpSpPr/>
          <p:nvPr/>
        </p:nvGrpSpPr>
        <p:grpSpPr>
          <a:xfrm rot="0">
            <a:off x="1241987" y="1769644"/>
            <a:ext cx="4375753" cy="1100086"/>
            <a:chOff x="0" y="0"/>
            <a:chExt cx="5834338" cy="1466781"/>
          </a:xfrm>
        </p:grpSpPr>
        <p:grpSp>
          <p:nvGrpSpPr>
            <p:cNvPr name="Group 7" id="7"/>
            <p:cNvGrpSpPr/>
            <p:nvPr/>
          </p:nvGrpSpPr>
          <p:grpSpPr>
            <a:xfrm rot="0">
              <a:off x="0" y="0"/>
              <a:ext cx="5834338" cy="1466781"/>
              <a:chOff x="0" y="0"/>
              <a:chExt cx="1152462" cy="289735"/>
            </a:xfrm>
          </p:grpSpPr>
          <p:sp>
            <p:nvSpPr>
              <p:cNvPr name="Freeform 8" id="8"/>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9" id="9"/>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References</a:t>
              </a:r>
            </a:p>
          </p:txBody>
        </p:sp>
      </p:grpSp>
      <p:sp>
        <p:nvSpPr>
          <p:cNvPr name="TextBox 11" id="11"/>
          <p:cNvSpPr txBox="true"/>
          <p:nvPr/>
        </p:nvSpPr>
        <p:spPr>
          <a:xfrm rot="0">
            <a:off x="1299561" y="2971745"/>
            <a:ext cx="15959739" cy="64820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ea typeface="Times New Roman"/>
                <a:cs typeface="Times New Roman"/>
                <a:sym typeface="Times New Roman"/>
              </a:rPr>
              <a:t>16. </a:t>
            </a:r>
            <a:r>
              <a:rPr lang="en-US" sz="2799">
                <a:solidFill>
                  <a:srgbClr val="000000"/>
                </a:solidFill>
                <a:latin typeface="Times New Roman"/>
                <a:ea typeface="Times New Roman"/>
                <a:cs typeface="Times New Roman"/>
                <a:sym typeface="Times New Roman"/>
              </a:rPr>
              <a:t>Umarani, C. M., Gollagi, S. G., Allagi, S., Sambrekar, K., &amp; Ankali, S. B. (2024). Advancements in deep learning techniques for brain tumor segmentation: A survey. Journal of Computational Imaging, 50(1), 78-95.</a:t>
            </a:r>
          </a:p>
          <a:p>
            <a:pPr algn="l">
              <a:lnSpc>
                <a:spcPts val="3919"/>
              </a:lnSpc>
            </a:pPr>
            <a:r>
              <a:rPr lang="en-US" sz="2799">
                <a:solidFill>
                  <a:srgbClr val="000000"/>
                </a:solidFill>
                <a:latin typeface="Times New Roman"/>
                <a:ea typeface="Times New Roman"/>
                <a:cs typeface="Times New Roman"/>
                <a:sym typeface="Times New Roman"/>
              </a:rPr>
              <a:t>17.Liu, Z., Tong, L., Chen, L., Jiang, Z., Zhou, F., Zhang, Q., Zhang, X., Jin, Y., &amp; Zhou, H. (2022). Deep learning-based brain tumor segmentation: A survey. Neural Networks, 152, 135-150.</a:t>
            </a:r>
          </a:p>
          <a:p>
            <a:pPr algn="l">
              <a:lnSpc>
                <a:spcPts val="3919"/>
              </a:lnSpc>
            </a:pPr>
            <a:r>
              <a:rPr lang="en-US" sz="2799">
                <a:solidFill>
                  <a:srgbClr val="000000"/>
                </a:solidFill>
                <a:latin typeface="Times New Roman"/>
                <a:ea typeface="Times New Roman"/>
                <a:cs typeface="Times New Roman"/>
                <a:sym typeface="Times New Roman"/>
              </a:rPr>
              <a:t>18. Mostafa, A. M., Zakariah, M., &amp; Aldakheel, E. A. (2023). Brain tumor segmentation using deep learning on MRI images. Artificial Intelligence in Radiology, 45(3), 215-230.</a:t>
            </a:r>
          </a:p>
          <a:p>
            <a:pPr algn="l">
              <a:lnSpc>
                <a:spcPts val="3919"/>
              </a:lnSpc>
            </a:pPr>
            <a:r>
              <a:rPr lang="en-US" sz="2799">
                <a:solidFill>
                  <a:srgbClr val="000000"/>
                </a:solidFill>
                <a:latin typeface="Times New Roman"/>
                <a:ea typeface="Times New Roman"/>
                <a:cs typeface="Times New Roman"/>
                <a:sym typeface="Times New Roman"/>
              </a:rPr>
              <a:t>19. Karthika, R., &amp; Kannan, A. G. (2023). Brain tumor segmentation with deep learning. International Journal of Imaging Systems and Technology, 33(4), 1121-1135.</a:t>
            </a:r>
          </a:p>
          <a:p>
            <a:pPr algn="l">
              <a:lnSpc>
                <a:spcPts val="3919"/>
              </a:lnSpc>
            </a:pPr>
            <a:r>
              <a:rPr lang="en-US" sz="2799">
                <a:solidFill>
                  <a:srgbClr val="000000"/>
                </a:solidFill>
                <a:latin typeface="Times New Roman"/>
                <a:ea typeface="Times New Roman"/>
                <a:cs typeface="Times New Roman"/>
                <a:sym typeface="Times New Roman"/>
              </a:rPr>
              <a:t>20. Harshini, J., &amp; Gayatri, K. (2021). Brain tumor detection using deep learning framework. Biomedical Signal Processing and Control, 68, 102648.</a:t>
            </a:r>
          </a:p>
          <a:p>
            <a:pPr algn="l">
              <a:lnSpc>
                <a:spcPts val="3919"/>
              </a:lnSpc>
            </a:pPr>
            <a:r>
              <a:rPr lang="en-US" sz="2799">
                <a:solidFill>
                  <a:srgbClr val="000000"/>
                </a:solidFill>
                <a:latin typeface="Times New Roman"/>
                <a:ea typeface="Times New Roman"/>
                <a:cs typeface="Times New Roman"/>
                <a:sym typeface="Times New Roman"/>
              </a:rPr>
              <a:t> </a:t>
            </a:r>
          </a:p>
          <a:p>
            <a:pPr algn="l">
              <a:lnSpc>
                <a:spcPts val="3919"/>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863909"/>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a:off x="1028700" y="80279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7563456" y="7482205"/>
            <a:ext cx="3161088" cy="1101030"/>
          </a:xfrm>
          <a:custGeom>
            <a:avLst/>
            <a:gdLst/>
            <a:ahLst/>
            <a:cxnLst/>
            <a:rect r="r" b="b" t="t" l="l"/>
            <a:pathLst>
              <a:path h="1101030" w="3161088">
                <a:moveTo>
                  <a:pt x="0" y="0"/>
                </a:moveTo>
                <a:lnTo>
                  <a:pt x="3161088" y="0"/>
                </a:lnTo>
                <a:lnTo>
                  <a:pt x="3161088" y="1101030"/>
                </a:lnTo>
                <a:lnTo>
                  <a:pt x="0" y="1101030"/>
                </a:lnTo>
                <a:lnTo>
                  <a:pt x="0" y="0"/>
                </a:lnTo>
                <a:close/>
              </a:path>
            </a:pathLst>
          </a:custGeom>
          <a:blipFill>
            <a:blip r:embed="rId2"/>
            <a:stretch>
              <a:fillRect l="0" t="0" r="0" b="0"/>
            </a:stretch>
          </a:blipFill>
        </p:spPr>
      </p:sp>
      <p:grpSp>
        <p:nvGrpSpPr>
          <p:cNvPr name="Group 5" id="5"/>
          <p:cNvGrpSpPr/>
          <p:nvPr/>
        </p:nvGrpSpPr>
        <p:grpSpPr>
          <a:xfrm rot="0">
            <a:off x="1028700" y="1240940"/>
            <a:ext cx="16230600" cy="2919088"/>
            <a:chOff x="0" y="0"/>
            <a:chExt cx="4274726" cy="768813"/>
          </a:xfrm>
        </p:grpSpPr>
        <p:sp>
          <p:nvSpPr>
            <p:cNvPr name="Freeform 6" id="6"/>
            <p:cNvSpPr/>
            <p:nvPr/>
          </p:nvSpPr>
          <p:spPr>
            <a:xfrm flipH="false" flipV="false" rot="0">
              <a:off x="0" y="0"/>
              <a:ext cx="4274726" cy="768813"/>
            </a:xfrm>
            <a:custGeom>
              <a:avLst/>
              <a:gdLst/>
              <a:ahLst/>
              <a:cxnLst/>
              <a:rect r="r" b="b" t="t" l="l"/>
              <a:pathLst>
                <a:path h="768813" w="4274726">
                  <a:moveTo>
                    <a:pt x="24327" y="0"/>
                  </a:moveTo>
                  <a:lnTo>
                    <a:pt x="4250399" y="0"/>
                  </a:lnTo>
                  <a:cubicBezTo>
                    <a:pt x="4263834" y="0"/>
                    <a:pt x="4274726" y="10891"/>
                    <a:pt x="4274726" y="24327"/>
                  </a:cubicBezTo>
                  <a:lnTo>
                    <a:pt x="4274726" y="744487"/>
                  </a:lnTo>
                  <a:cubicBezTo>
                    <a:pt x="4274726" y="757922"/>
                    <a:pt x="4263834" y="768813"/>
                    <a:pt x="4250399" y="768813"/>
                  </a:cubicBezTo>
                  <a:lnTo>
                    <a:pt x="24327" y="768813"/>
                  </a:lnTo>
                  <a:cubicBezTo>
                    <a:pt x="10891" y="768813"/>
                    <a:pt x="0" y="757922"/>
                    <a:pt x="0" y="744487"/>
                  </a:cubicBezTo>
                  <a:lnTo>
                    <a:pt x="0" y="24327"/>
                  </a:lnTo>
                  <a:cubicBezTo>
                    <a:pt x="0" y="10891"/>
                    <a:pt x="10891" y="0"/>
                    <a:pt x="24327" y="0"/>
                  </a:cubicBezTo>
                  <a:close/>
                </a:path>
              </a:pathLst>
            </a:custGeom>
            <a:solidFill>
              <a:srgbClr val="F4EFED"/>
            </a:solidFill>
          </p:spPr>
        </p:sp>
        <p:sp>
          <p:nvSpPr>
            <p:cNvPr name="TextBox 7" id="7"/>
            <p:cNvSpPr txBox="true"/>
            <p:nvPr/>
          </p:nvSpPr>
          <p:spPr>
            <a:xfrm>
              <a:off x="0" y="-47625"/>
              <a:ext cx="4274726" cy="816438"/>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2013249"/>
            <a:ext cx="16230600" cy="1605467"/>
          </a:xfrm>
          <a:prstGeom prst="rect">
            <a:avLst/>
          </a:prstGeom>
        </p:spPr>
        <p:txBody>
          <a:bodyPr anchor="t" rtlCol="false" tIns="0" lIns="0" bIns="0" rIns="0">
            <a:spAutoFit/>
          </a:bodyPr>
          <a:lstStyle/>
          <a:p>
            <a:pPr algn="ctr">
              <a:lnSpc>
                <a:spcPts val="11784"/>
              </a:lnSpc>
            </a:pPr>
            <a:r>
              <a:rPr lang="en-US" b="true" sz="8417">
                <a:solidFill>
                  <a:srgbClr val="000000"/>
                </a:solidFill>
                <a:latin typeface="Times New Roman Bold"/>
                <a:ea typeface="Times New Roman Bold"/>
                <a:cs typeface="Times New Roman Bold"/>
                <a:sym typeface="Times New Roman Bold"/>
              </a:rPr>
              <a:t>THANK YOU.</a:t>
            </a:r>
          </a:p>
        </p:txBody>
      </p:sp>
      <p:sp>
        <p:nvSpPr>
          <p:cNvPr name="TextBox 9" id="9"/>
          <p:cNvSpPr txBox="true"/>
          <p:nvPr/>
        </p:nvSpPr>
        <p:spPr>
          <a:xfrm rot="0">
            <a:off x="5018173" y="9054409"/>
            <a:ext cx="8872952" cy="739775"/>
          </a:xfrm>
          <a:prstGeom prst="rect">
            <a:avLst/>
          </a:prstGeom>
        </p:spPr>
        <p:txBody>
          <a:bodyPr anchor="t" rtlCol="false" tIns="0" lIns="0" bIns="0" rIns="0">
            <a:spAutoFit/>
          </a:bodyPr>
          <a:lstStyle/>
          <a:p>
            <a:pPr algn="ctr">
              <a:lnSpc>
                <a:spcPts val="2800"/>
              </a:lnSpc>
            </a:pPr>
            <a:r>
              <a:rPr lang="en-US" sz="2000" spc="276">
                <a:solidFill>
                  <a:srgbClr val="000000">
                    <a:alpha val="58824"/>
                  </a:srgbClr>
                </a:solidFill>
                <a:latin typeface="Times New Roman"/>
                <a:ea typeface="Times New Roman"/>
                <a:cs typeface="Times New Roman"/>
                <a:sym typeface="Times New Roman"/>
              </a:rPr>
              <a:t>FACULTY OF ENGINEERING &amp; TECHNOLOGY</a:t>
            </a:r>
          </a:p>
          <a:p>
            <a:pPr algn="ctr">
              <a:lnSpc>
                <a:spcPts val="2800"/>
              </a:lnSpc>
            </a:pPr>
            <a:r>
              <a:rPr lang="en-US" sz="2000" spc="276">
                <a:solidFill>
                  <a:srgbClr val="000000">
                    <a:alpha val="58824"/>
                  </a:srgbClr>
                </a:solidFill>
                <a:latin typeface="Times New Roman"/>
                <a:ea typeface="Times New Roman"/>
                <a:cs typeface="Times New Roman"/>
                <a:sym typeface="Times New Roman"/>
              </a:rPr>
              <a:t>SRI SRI UNIVERSITY, CUTTACK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875050" y="3301310"/>
            <a:ext cx="14537901" cy="4500880"/>
          </a:xfrm>
          <a:prstGeom prst="rect">
            <a:avLst/>
          </a:prstGeom>
        </p:spPr>
        <p:txBody>
          <a:bodyPr anchor="t" rtlCol="false" tIns="0" lIns="0" bIns="0" rIns="0">
            <a:spAutoFit/>
          </a:bodyPr>
          <a:lstStyle/>
          <a:p>
            <a:pPr algn="l">
              <a:lnSpc>
                <a:spcPts val="3919"/>
              </a:lnSpc>
            </a:pPr>
            <a:r>
              <a:rPr lang="en-US" sz="2799" b="true">
                <a:solidFill>
                  <a:srgbClr val="000000"/>
                </a:solidFill>
                <a:latin typeface="Times New Roman Bold"/>
                <a:ea typeface="Times New Roman Bold"/>
                <a:cs typeface="Times New Roman Bold"/>
                <a:sym typeface="Times New Roman Bold"/>
              </a:rPr>
              <a:t>Brain tumors</a:t>
            </a:r>
            <a:r>
              <a:rPr lang="en-US" sz="2799">
                <a:solidFill>
                  <a:srgbClr val="000000"/>
                </a:solidFill>
                <a:latin typeface="Times New Roman"/>
                <a:ea typeface="Times New Roman"/>
                <a:cs typeface="Times New Roman"/>
                <a:sym typeface="Times New Roman"/>
              </a:rPr>
              <a:t> are abnormal or uncontrolled growths in the brain cells, which can be benign or malignant, with varying types like gliomas, meningiomas, and metastatic tumors. They can be primary (originating in the brain) or secondary (spreading from other organs). A tumor alters normal brain activities, which can result in symptoms like headaches, seizures, memory loss, difficulty speaking, cognitive issues. Early detection of brain tumors improves survival rates and treatment outcomes, preventing severe neurological damage and enabling timely interventions like surgery, radiation, or chemotherapy.</a:t>
            </a:r>
          </a:p>
          <a:p>
            <a:pPr algn="l">
              <a:lnSpc>
                <a:spcPts val="3919"/>
              </a:lnSpc>
            </a:pPr>
          </a:p>
          <a:p>
            <a:pPr algn="l">
              <a:lnSpc>
                <a:spcPts val="3919"/>
              </a:lnSpc>
            </a:pP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4375753" cy="1100086"/>
            <a:chOff x="0" y="0"/>
            <a:chExt cx="5834338" cy="1466781"/>
          </a:xfrm>
        </p:grpSpPr>
        <p:grpSp>
          <p:nvGrpSpPr>
            <p:cNvPr name="Group 8" id="8"/>
            <p:cNvGrpSpPr/>
            <p:nvPr/>
          </p:nvGrpSpPr>
          <p:grpSpPr>
            <a:xfrm rot="0">
              <a:off x="0" y="0"/>
              <a:ext cx="5834338" cy="1466781"/>
              <a:chOff x="0" y="0"/>
              <a:chExt cx="1152462" cy="289735"/>
            </a:xfrm>
          </p:grpSpPr>
          <p:sp>
            <p:nvSpPr>
              <p:cNvPr name="Freeform 9" id="9"/>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10" id="10"/>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Introduction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875050" y="3301310"/>
            <a:ext cx="14537901" cy="4996180"/>
          </a:xfrm>
          <a:prstGeom prst="rect">
            <a:avLst/>
          </a:prstGeom>
        </p:spPr>
        <p:txBody>
          <a:bodyPr anchor="t" rtlCol="false" tIns="0" lIns="0" bIns="0" rIns="0">
            <a:spAutoFit/>
          </a:bodyPr>
          <a:lstStyle/>
          <a:p>
            <a:pPr algn="l">
              <a:lnSpc>
                <a:spcPts val="3919"/>
              </a:lnSpc>
            </a:pPr>
            <a:r>
              <a:rPr lang="en-US" sz="2799" b="true">
                <a:solidFill>
                  <a:srgbClr val="000000"/>
                </a:solidFill>
                <a:latin typeface="Times New Roman Bold"/>
                <a:ea typeface="Times New Roman Bold"/>
                <a:cs typeface="Times New Roman Bold"/>
                <a:sym typeface="Times New Roman Bold"/>
              </a:rPr>
              <a:t>Magnetic Resonance Imaging (MRI)</a:t>
            </a:r>
            <a:r>
              <a:rPr lang="en-US" sz="2799">
                <a:solidFill>
                  <a:srgbClr val="000000"/>
                </a:solidFill>
                <a:latin typeface="Times New Roman"/>
                <a:ea typeface="Times New Roman"/>
                <a:cs typeface="Times New Roman"/>
                <a:sym typeface="Times New Roman"/>
              </a:rPr>
              <a:t> is a non-invasive imaging technique that uses strong magnetic fields and radio waves to create clear and precise images of soft tissues, making it highly effective in identifying tumors, their location, and their effect on surrounding brain areas.</a:t>
            </a:r>
          </a:p>
          <a:p>
            <a:pPr algn="l">
              <a:lnSpc>
                <a:spcPts val="3919"/>
              </a:lnSpc>
            </a:pPr>
            <a:r>
              <a:rPr lang="en-US" sz="2799">
                <a:solidFill>
                  <a:srgbClr val="000000"/>
                </a:solidFill>
                <a:latin typeface="Times New Roman"/>
                <a:ea typeface="Times New Roman"/>
                <a:cs typeface="Times New Roman"/>
                <a:sym typeface="Times New Roman"/>
              </a:rPr>
              <a:t>Furthermore, advanced MRI techniques, such as contrast-enhanced MRI and functional MRI (fMRI), provide deeper insights into tumor characteristics, helping doctors plan the most appropriate treatment strategies. Its accuracy, non-invasive nature, and ability to detect even small abnormalities make MRI the gold standard for brain tumor diagnosis.</a:t>
            </a:r>
          </a:p>
          <a:p>
            <a:pPr algn="l">
              <a:lnSpc>
                <a:spcPts val="3919"/>
              </a:lnSpc>
            </a:pPr>
          </a:p>
          <a:p>
            <a:pPr algn="l">
              <a:lnSpc>
                <a:spcPts val="3919"/>
              </a:lnSpc>
            </a:pPr>
          </a:p>
          <a:p>
            <a:pPr algn="l">
              <a:lnSpc>
                <a:spcPts val="3919"/>
              </a:lnSpc>
            </a:pP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4375753" cy="1100086"/>
            <a:chOff x="0" y="0"/>
            <a:chExt cx="5834338" cy="1466781"/>
          </a:xfrm>
        </p:grpSpPr>
        <p:grpSp>
          <p:nvGrpSpPr>
            <p:cNvPr name="Group 8" id="8"/>
            <p:cNvGrpSpPr/>
            <p:nvPr/>
          </p:nvGrpSpPr>
          <p:grpSpPr>
            <a:xfrm rot="0">
              <a:off x="0" y="0"/>
              <a:ext cx="5834338" cy="1466781"/>
              <a:chOff x="0" y="0"/>
              <a:chExt cx="1152462" cy="289735"/>
            </a:xfrm>
          </p:grpSpPr>
          <p:sp>
            <p:nvSpPr>
              <p:cNvPr name="Freeform 9" id="9"/>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10" id="10"/>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Introduction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TextBox 5" id="5"/>
          <p:cNvSpPr txBox="true"/>
          <p:nvPr/>
        </p:nvSpPr>
        <p:spPr>
          <a:xfrm rot="0">
            <a:off x="1779800" y="3301310"/>
            <a:ext cx="14537901" cy="4996180"/>
          </a:xfrm>
          <a:prstGeom prst="rect">
            <a:avLst/>
          </a:prstGeom>
        </p:spPr>
        <p:txBody>
          <a:bodyPr anchor="t" rtlCol="false" tIns="0" lIns="0" bIns="0" rIns="0">
            <a:spAutoFit/>
          </a:bodyPr>
          <a:lstStyle/>
          <a:p>
            <a:pPr algn="l">
              <a:lnSpc>
                <a:spcPts val="3919"/>
              </a:lnSpc>
            </a:pPr>
            <a:r>
              <a:rPr lang="en-US" sz="2799" b="true">
                <a:solidFill>
                  <a:srgbClr val="000000"/>
                </a:solidFill>
                <a:latin typeface="Times New Roman Bold"/>
                <a:ea typeface="Times New Roman Bold"/>
                <a:cs typeface="Times New Roman Bold"/>
                <a:sym typeface="Times New Roman Bold"/>
              </a:rPr>
              <a:t>Deep learning</a:t>
            </a:r>
            <a:r>
              <a:rPr lang="en-US" sz="2799">
                <a:solidFill>
                  <a:srgbClr val="000000"/>
                </a:solidFill>
                <a:latin typeface="Times New Roman"/>
                <a:ea typeface="Times New Roman"/>
                <a:cs typeface="Times New Roman"/>
                <a:sym typeface="Times New Roman"/>
              </a:rPr>
              <a:t>, Deep Learning, a subset of Machine Learning, has </a:t>
            </a:r>
            <a:r>
              <a:rPr lang="en-US" sz="2799" b="true">
                <a:solidFill>
                  <a:srgbClr val="000000"/>
                </a:solidFill>
                <a:latin typeface="Times New Roman Bold"/>
                <a:ea typeface="Times New Roman Bold"/>
                <a:cs typeface="Times New Roman Bold"/>
                <a:sym typeface="Times New Roman Bold"/>
              </a:rPr>
              <a:t>transformed medical imaging</a:t>
            </a:r>
            <a:r>
              <a:rPr lang="en-US" sz="2799">
                <a:solidFill>
                  <a:srgbClr val="000000"/>
                </a:solidFill>
                <a:latin typeface="Times New Roman"/>
                <a:ea typeface="Times New Roman"/>
                <a:cs typeface="Times New Roman"/>
                <a:sym typeface="Times New Roman"/>
              </a:rPr>
              <a:t> by making MRI analysis faster, more accurate, and automated. </a:t>
            </a:r>
          </a:p>
          <a:p>
            <a:pPr algn="l">
              <a:lnSpc>
                <a:spcPts val="3919"/>
              </a:lnSpc>
            </a:pPr>
            <a:r>
              <a:rPr lang="en-US" sz="2799">
                <a:solidFill>
                  <a:srgbClr val="000000"/>
                </a:solidFill>
                <a:latin typeface="Times New Roman"/>
                <a:ea typeface="Times New Roman"/>
                <a:cs typeface="Times New Roman"/>
                <a:sym typeface="Times New Roman"/>
              </a:rPr>
              <a:t>In traditional machine learning, radiologists and engineers must define specific features such as tumor shape, texture, or intensity, which can be </a:t>
            </a:r>
            <a:r>
              <a:rPr lang="en-US" sz="2799" b="true">
                <a:solidFill>
                  <a:srgbClr val="000000"/>
                </a:solidFill>
                <a:latin typeface="Times New Roman Bold"/>
                <a:ea typeface="Times New Roman Bold"/>
                <a:cs typeface="Times New Roman Bold"/>
                <a:sym typeface="Times New Roman Bold"/>
              </a:rPr>
              <a:t>time-consuming</a:t>
            </a:r>
            <a:r>
              <a:rPr lang="en-US" sz="2799">
                <a:solidFill>
                  <a:srgbClr val="000000"/>
                </a:solidFill>
                <a:latin typeface="Times New Roman"/>
                <a:ea typeface="Times New Roman"/>
                <a:cs typeface="Times New Roman"/>
                <a:sym typeface="Times New Roman"/>
              </a:rPr>
              <a:t> and </a:t>
            </a:r>
            <a:r>
              <a:rPr lang="en-US" sz="2799" b="true">
                <a:solidFill>
                  <a:srgbClr val="000000"/>
                </a:solidFill>
                <a:latin typeface="Times New Roman Bold"/>
                <a:ea typeface="Times New Roman Bold"/>
                <a:cs typeface="Times New Roman Bold"/>
                <a:sym typeface="Times New Roman Bold"/>
              </a:rPr>
              <a:t>prone to human bias</a:t>
            </a:r>
            <a:r>
              <a:rPr lang="en-US" sz="2799">
                <a:solidFill>
                  <a:srgbClr val="000000"/>
                </a:solidFill>
                <a:latin typeface="Times New Roman"/>
                <a:ea typeface="Times New Roman"/>
                <a:cs typeface="Times New Roman"/>
                <a:sym typeface="Times New Roman"/>
              </a:rPr>
              <a:t>. However, this approach often fails when tumors </a:t>
            </a:r>
            <a:r>
              <a:rPr lang="en-US" sz="2799" b="true">
                <a:solidFill>
                  <a:srgbClr val="000000"/>
                </a:solidFill>
                <a:latin typeface="Times New Roman Bold"/>
                <a:ea typeface="Times New Roman Bold"/>
                <a:cs typeface="Times New Roman Bold"/>
                <a:sym typeface="Times New Roman Bold"/>
              </a:rPr>
              <a:t>vary in size</a:t>
            </a:r>
            <a:r>
              <a:rPr lang="en-US" sz="2799">
                <a:solidFill>
                  <a:srgbClr val="000000"/>
                </a:solidFill>
                <a:latin typeface="Times New Roman"/>
                <a:ea typeface="Times New Roman"/>
                <a:cs typeface="Times New Roman"/>
                <a:sym typeface="Times New Roman"/>
              </a:rPr>
              <a:t>, </a:t>
            </a:r>
            <a:r>
              <a:rPr lang="en-US" sz="2799" b="true">
                <a:solidFill>
                  <a:srgbClr val="000000"/>
                </a:solidFill>
                <a:latin typeface="Times New Roman Bold"/>
                <a:ea typeface="Times New Roman Bold"/>
                <a:cs typeface="Times New Roman Bold"/>
                <a:sym typeface="Times New Roman Bold"/>
              </a:rPr>
              <a:t>shape</a:t>
            </a:r>
            <a:r>
              <a:rPr lang="en-US" sz="2799">
                <a:solidFill>
                  <a:srgbClr val="000000"/>
                </a:solidFill>
                <a:latin typeface="Times New Roman"/>
                <a:ea typeface="Times New Roman"/>
                <a:cs typeface="Times New Roman"/>
                <a:sym typeface="Times New Roman"/>
              </a:rPr>
              <a:t>, or </a:t>
            </a:r>
            <a:r>
              <a:rPr lang="en-US" sz="2799" b="true">
                <a:solidFill>
                  <a:srgbClr val="000000"/>
                </a:solidFill>
                <a:latin typeface="Times New Roman Bold"/>
                <a:ea typeface="Times New Roman Bold"/>
                <a:cs typeface="Times New Roman Bold"/>
                <a:sym typeface="Times New Roman Bold"/>
              </a:rPr>
              <a:t>contrast</a:t>
            </a:r>
            <a:r>
              <a:rPr lang="en-US" sz="2799">
                <a:solidFill>
                  <a:srgbClr val="000000"/>
                </a:solidFill>
                <a:latin typeface="Times New Roman"/>
                <a:ea typeface="Times New Roman"/>
                <a:cs typeface="Times New Roman"/>
                <a:sym typeface="Times New Roman"/>
              </a:rPr>
              <a:t> due to differences in imaging conditions.</a:t>
            </a:r>
          </a:p>
          <a:p>
            <a:pPr algn="l">
              <a:lnSpc>
                <a:spcPts val="3919"/>
              </a:lnSpc>
            </a:pPr>
            <a:r>
              <a:rPr lang="en-US" sz="2799">
                <a:solidFill>
                  <a:srgbClr val="000000"/>
                </a:solidFill>
                <a:latin typeface="Times New Roman"/>
                <a:ea typeface="Times New Roman"/>
                <a:cs typeface="Times New Roman"/>
                <a:sym typeface="Times New Roman"/>
              </a:rPr>
              <a:t>Unlike traditional machine learning, which requires manual feature extraction, deep learning models learn patterns directly from </a:t>
            </a:r>
            <a:r>
              <a:rPr lang="en-US" sz="2799" b="true">
                <a:solidFill>
                  <a:srgbClr val="000000"/>
                </a:solidFill>
                <a:latin typeface="Times New Roman Bold"/>
                <a:ea typeface="Times New Roman Bold"/>
                <a:cs typeface="Times New Roman Bold"/>
                <a:sym typeface="Times New Roman Bold"/>
              </a:rPr>
              <a:t>raw images</a:t>
            </a:r>
            <a:r>
              <a:rPr lang="en-US" sz="2799">
                <a:solidFill>
                  <a:srgbClr val="000000"/>
                </a:solidFill>
                <a:latin typeface="Times New Roman"/>
                <a:ea typeface="Times New Roman"/>
                <a:cs typeface="Times New Roman"/>
                <a:sym typeface="Times New Roman"/>
              </a:rPr>
              <a:t>, making them particularly effective for complex visual data like brain MRIs.</a:t>
            </a:r>
          </a:p>
          <a:p>
            <a:pPr algn="l">
              <a:lnSpc>
                <a:spcPts val="3919"/>
              </a:lnSpc>
            </a:pPr>
          </a:p>
        </p:txBody>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grpSp>
        <p:nvGrpSpPr>
          <p:cNvPr name="Group 7" id="7"/>
          <p:cNvGrpSpPr/>
          <p:nvPr/>
        </p:nvGrpSpPr>
        <p:grpSpPr>
          <a:xfrm rot="0">
            <a:off x="1241987" y="1769644"/>
            <a:ext cx="4375753" cy="1100086"/>
            <a:chOff x="0" y="0"/>
            <a:chExt cx="5834338" cy="1466781"/>
          </a:xfrm>
        </p:grpSpPr>
        <p:grpSp>
          <p:nvGrpSpPr>
            <p:cNvPr name="Group 8" id="8"/>
            <p:cNvGrpSpPr/>
            <p:nvPr/>
          </p:nvGrpSpPr>
          <p:grpSpPr>
            <a:xfrm rot="0">
              <a:off x="0" y="0"/>
              <a:ext cx="5834338" cy="1466781"/>
              <a:chOff x="0" y="0"/>
              <a:chExt cx="1152462" cy="289735"/>
            </a:xfrm>
          </p:grpSpPr>
          <p:sp>
            <p:nvSpPr>
              <p:cNvPr name="Freeform 9" id="9"/>
              <p:cNvSpPr/>
              <p:nvPr/>
            </p:nvSpPr>
            <p:spPr>
              <a:xfrm flipH="false" flipV="false" rot="0">
                <a:off x="0" y="0"/>
                <a:ext cx="1152462" cy="289735"/>
              </a:xfrm>
              <a:custGeom>
                <a:avLst/>
                <a:gdLst/>
                <a:ahLst/>
                <a:cxnLst/>
                <a:rect r="r" b="b" t="t" l="l"/>
                <a:pathLst>
                  <a:path h="289735" w="1152462">
                    <a:moveTo>
                      <a:pt x="90233" y="0"/>
                    </a:moveTo>
                    <a:lnTo>
                      <a:pt x="1062229" y="0"/>
                    </a:lnTo>
                    <a:cubicBezTo>
                      <a:pt x="1112063" y="0"/>
                      <a:pt x="1152462" y="40399"/>
                      <a:pt x="1152462" y="90233"/>
                    </a:cubicBezTo>
                    <a:lnTo>
                      <a:pt x="1152462" y="199501"/>
                    </a:lnTo>
                    <a:cubicBezTo>
                      <a:pt x="1152462" y="223433"/>
                      <a:pt x="1142955" y="246384"/>
                      <a:pt x="1126033" y="263306"/>
                    </a:cubicBezTo>
                    <a:cubicBezTo>
                      <a:pt x="1109111" y="280228"/>
                      <a:pt x="1086160" y="289735"/>
                      <a:pt x="1062229" y="289735"/>
                    </a:cubicBezTo>
                    <a:lnTo>
                      <a:pt x="90233" y="289735"/>
                    </a:lnTo>
                    <a:cubicBezTo>
                      <a:pt x="66302" y="289735"/>
                      <a:pt x="43351" y="280228"/>
                      <a:pt x="26429" y="263306"/>
                    </a:cubicBezTo>
                    <a:cubicBezTo>
                      <a:pt x="9507" y="246384"/>
                      <a:pt x="0" y="223433"/>
                      <a:pt x="0" y="199501"/>
                    </a:cubicBezTo>
                    <a:lnTo>
                      <a:pt x="0" y="90233"/>
                    </a:lnTo>
                    <a:cubicBezTo>
                      <a:pt x="0" y="66302"/>
                      <a:pt x="9507" y="43351"/>
                      <a:pt x="26429" y="26429"/>
                    </a:cubicBezTo>
                    <a:cubicBezTo>
                      <a:pt x="43351" y="9507"/>
                      <a:pt x="66302" y="0"/>
                      <a:pt x="90233" y="0"/>
                    </a:cubicBezTo>
                    <a:close/>
                  </a:path>
                </a:pathLst>
              </a:custGeom>
              <a:solidFill>
                <a:srgbClr val="F4EFED"/>
              </a:solidFill>
            </p:spPr>
          </p:sp>
          <p:sp>
            <p:nvSpPr>
              <p:cNvPr name="TextBox 10" id="10"/>
              <p:cNvSpPr txBox="true"/>
              <p:nvPr/>
            </p:nvSpPr>
            <p:spPr>
              <a:xfrm>
                <a:off x="0" y="-85725"/>
                <a:ext cx="1152462" cy="375460"/>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422684" y="147381"/>
              <a:ext cx="4988971"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Introduction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grpSp>
        <p:nvGrpSpPr>
          <p:cNvPr name="Group 5" id="5"/>
          <p:cNvGrpSpPr/>
          <p:nvPr/>
        </p:nvGrpSpPr>
        <p:grpSpPr>
          <a:xfrm rot="0">
            <a:off x="1241987" y="1373780"/>
            <a:ext cx="5813045" cy="1100086"/>
            <a:chOff x="0" y="0"/>
            <a:chExt cx="7750727" cy="1466781"/>
          </a:xfrm>
        </p:grpSpPr>
        <p:grpSp>
          <p:nvGrpSpPr>
            <p:cNvPr name="Group 6" id="6"/>
            <p:cNvGrpSpPr/>
            <p:nvPr/>
          </p:nvGrpSpPr>
          <p:grpSpPr>
            <a:xfrm rot="0">
              <a:off x="0" y="0"/>
              <a:ext cx="7750727" cy="1466781"/>
              <a:chOff x="0" y="0"/>
              <a:chExt cx="1531008" cy="289735"/>
            </a:xfrm>
          </p:grpSpPr>
          <p:sp>
            <p:nvSpPr>
              <p:cNvPr name="Freeform 7" id="7"/>
              <p:cNvSpPr/>
              <p:nvPr/>
            </p:nvSpPr>
            <p:spPr>
              <a:xfrm flipH="false" flipV="false" rot="0">
                <a:off x="0" y="0"/>
                <a:ext cx="1531008" cy="289735"/>
              </a:xfrm>
              <a:custGeom>
                <a:avLst/>
                <a:gdLst/>
                <a:ahLst/>
                <a:cxnLst/>
                <a:rect r="r" b="b" t="t" l="l"/>
                <a:pathLst>
                  <a:path h="289735" w="1531008">
                    <a:moveTo>
                      <a:pt x="67923" y="0"/>
                    </a:moveTo>
                    <a:lnTo>
                      <a:pt x="1463085" y="0"/>
                    </a:lnTo>
                    <a:cubicBezTo>
                      <a:pt x="1481099" y="0"/>
                      <a:pt x="1498376" y="7156"/>
                      <a:pt x="1511114" y="19894"/>
                    </a:cubicBezTo>
                    <a:cubicBezTo>
                      <a:pt x="1523852" y="32632"/>
                      <a:pt x="1531008" y="49909"/>
                      <a:pt x="1531008" y="67923"/>
                    </a:cubicBezTo>
                    <a:lnTo>
                      <a:pt x="1531008" y="221812"/>
                    </a:lnTo>
                    <a:cubicBezTo>
                      <a:pt x="1531008" y="239826"/>
                      <a:pt x="1523852" y="257102"/>
                      <a:pt x="1511114" y="269840"/>
                    </a:cubicBezTo>
                    <a:cubicBezTo>
                      <a:pt x="1498376" y="282578"/>
                      <a:pt x="1481099" y="289735"/>
                      <a:pt x="1463085" y="289735"/>
                    </a:cubicBezTo>
                    <a:lnTo>
                      <a:pt x="67923" y="289735"/>
                    </a:lnTo>
                    <a:cubicBezTo>
                      <a:pt x="30410" y="289735"/>
                      <a:pt x="0" y="259325"/>
                      <a:pt x="0" y="221812"/>
                    </a:cubicBezTo>
                    <a:lnTo>
                      <a:pt x="0" y="67923"/>
                    </a:lnTo>
                    <a:cubicBezTo>
                      <a:pt x="0" y="49909"/>
                      <a:pt x="7156" y="32632"/>
                      <a:pt x="19894" y="19894"/>
                    </a:cubicBezTo>
                    <a:cubicBezTo>
                      <a:pt x="32632" y="7156"/>
                      <a:pt x="49909" y="0"/>
                      <a:pt x="67923" y="0"/>
                    </a:cubicBezTo>
                    <a:close/>
                  </a:path>
                </a:pathLst>
              </a:custGeom>
              <a:solidFill>
                <a:srgbClr val="F4EFED"/>
              </a:solidFill>
            </p:spPr>
          </p:sp>
          <p:sp>
            <p:nvSpPr>
              <p:cNvPr name="TextBox 8" id="8"/>
              <p:cNvSpPr txBox="true"/>
              <p:nvPr/>
            </p:nvSpPr>
            <p:spPr>
              <a:xfrm>
                <a:off x="0" y="-85725"/>
                <a:ext cx="1531008" cy="375460"/>
              </a:xfrm>
              <a:prstGeom prst="rect">
                <a:avLst/>
              </a:prstGeom>
            </p:spPr>
            <p:txBody>
              <a:bodyPr anchor="ctr" rtlCol="false" tIns="50800" lIns="50800" bIns="50800" rIns="50800"/>
              <a:lstStyle/>
              <a:p>
                <a:pPr algn="ctr">
                  <a:lnSpc>
                    <a:spcPts val="2800"/>
                  </a:lnSpc>
                </a:pPr>
              </a:p>
            </p:txBody>
          </p:sp>
        </p:grpSp>
        <p:sp>
          <p:nvSpPr>
            <p:cNvPr name="TextBox 9" id="9"/>
            <p:cNvSpPr txBox="true"/>
            <p:nvPr/>
          </p:nvSpPr>
          <p:spPr>
            <a:xfrm rot="0">
              <a:off x="561521" y="147381"/>
              <a:ext cx="6627684" cy="1158240"/>
            </a:xfrm>
            <a:prstGeom prst="rect">
              <a:avLst/>
            </a:prstGeom>
          </p:spPr>
          <p:txBody>
            <a:bodyPr anchor="t" rtlCol="false" tIns="0" lIns="0" bIns="0" rIns="0">
              <a:spAutoFit/>
            </a:bodyPr>
            <a:lstStyle/>
            <a:p>
              <a:pPr algn="ctr">
                <a:lnSpc>
                  <a:spcPts val="6719"/>
                </a:lnSpc>
              </a:pPr>
              <a:r>
                <a:rPr lang="en-US" sz="4800">
                  <a:solidFill>
                    <a:srgbClr val="000000"/>
                  </a:solidFill>
                  <a:latin typeface="Times New Roman"/>
                  <a:ea typeface="Times New Roman"/>
                  <a:cs typeface="Times New Roman"/>
                  <a:sym typeface="Times New Roman"/>
                </a:rPr>
                <a:t>Literature Survey</a:t>
              </a:r>
            </a:p>
          </p:txBody>
        </p:sp>
      </p:grpSp>
      <p:sp>
        <p:nvSpPr>
          <p:cNvPr name="Freeform 10" id="10"/>
          <p:cNvSpPr/>
          <p:nvPr/>
        </p:nvSpPr>
        <p:spPr>
          <a:xfrm flipH="false" flipV="false" rot="0">
            <a:off x="3509962" y="2618547"/>
            <a:ext cx="11268075" cy="6314578"/>
          </a:xfrm>
          <a:custGeom>
            <a:avLst/>
            <a:gdLst/>
            <a:ahLst/>
            <a:cxnLst/>
            <a:rect r="r" b="b" t="t" l="l"/>
            <a:pathLst>
              <a:path h="6314578" w="11268075">
                <a:moveTo>
                  <a:pt x="0" y="0"/>
                </a:moveTo>
                <a:lnTo>
                  <a:pt x="11268076" y="0"/>
                </a:lnTo>
                <a:lnTo>
                  <a:pt x="11268076" y="6314578"/>
                </a:lnTo>
                <a:lnTo>
                  <a:pt x="0" y="6314578"/>
                </a:lnTo>
                <a:lnTo>
                  <a:pt x="0" y="0"/>
                </a:lnTo>
                <a:close/>
              </a:path>
            </a:pathLst>
          </a:custGeom>
          <a:blipFill>
            <a:blip r:embed="rId3"/>
            <a:stretch>
              <a:fillRect l="-294" t="0" r="0" b="0"/>
            </a:stretch>
          </a:blipFill>
        </p:spPr>
      </p:sp>
      <p:sp>
        <p:nvSpPr>
          <p:cNvPr name="TextBox 11" id="11"/>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Freeform 5" id="5"/>
          <p:cNvSpPr/>
          <p:nvPr/>
        </p:nvSpPr>
        <p:spPr>
          <a:xfrm flipH="false" flipV="false" rot="0">
            <a:off x="3508329" y="1066800"/>
            <a:ext cx="11271342" cy="7875850"/>
          </a:xfrm>
          <a:custGeom>
            <a:avLst/>
            <a:gdLst/>
            <a:ahLst/>
            <a:cxnLst/>
            <a:rect r="r" b="b" t="t" l="l"/>
            <a:pathLst>
              <a:path h="7875850" w="11271342">
                <a:moveTo>
                  <a:pt x="0" y="0"/>
                </a:moveTo>
                <a:lnTo>
                  <a:pt x="11271342" y="0"/>
                </a:lnTo>
                <a:lnTo>
                  <a:pt x="11271342" y="7875850"/>
                </a:lnTo>
                <a:lnTo>
                  <a:pt x="0" y="7875850"/>
                </a:lnTo>
                <a:lnTo>
                  <a:pt x="0" y="0"/>
                </a:lnTo>
                <a:close/>
              </a:path>
            </a:pathLst>
          </a:custGeom>
          <a:blipFill>
            <a:blip r:embed="rId3"/>
            <a:stretch>
              <a:fillRect l="0" t="0" r="0" b="0"/>
            </a:stretch>
          </a:blipFill>
        </p:spPr>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Freeform 5" id="5"/>
          <p:cNvSpPr/>
          <p:nvPr/>
        </p:nvSpPr>
        <p:spPr>
          <a:xfrm flipH="false" flipV="false" rot="0">
            <a:off x="3320915" y="1047750"/>
            <a:ext cx="11171419" cy="7875850"/>
          </a:xfrm>
          <a:custGeom>
            <a:avLst/>
            <a:gdLst/>
            <a:ahLst/>
            <a:cxnLst/>
            <a:rect r="r" b="b" t="t" l="l"/>
            <a:pathLst>
              <a:path h="7875850" w="11171419">
                <a:moveTo>
                  <a:pt x="0" y="0"/>
                </a:moveTo>
                <a:lnTo>
                  <a:pt x="11171418" y="0"/>
                </a:lnTo>
                <a:lnTo>
                  <a:pt x="11171418" y="7875850"/>
                </a:lnTo>
                <a:lnTo>
                  <a:pt x="0" y="7875850"/>
                </a:lnTo>
                <a:lnTo>
                  <a:pt x="0" y="0"/>
                </a:lnTo>
                <a:close/>
              </a:path>
            </a:pathLst>
          </a:custGeom>
          <a:blipFill>
            <a:blip r:embed="rId3"/>
            <a:stretch>
              <a:fillRect l="0" t="0" r="0" b="0"/>
            </a:stretch>
          </a:blipFill>
        </p:spPr>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a:off x="1028700" y="8914075"/>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875050" y="3415610"/>
            <a:ext cx="14537901" cy="5063657"/>
          </a:xfrm>
          <a:custGeom>
            <a:avLst/>
            <a:gdLst/>
            <a:ahLst/>
            <a:cxnLst/>
            <a:rect r="r" b="b" t="t" l="l"/>
            <a:pathLst>
              <a:path h="5063657" w="14537901">
                <a:moveTo>
                  <a:pt x="0" y="0"/>
                </a:moveTo>
                <a:lnTo>
                  <a:pt x="14537900" y="0"/>
                </a:lnTo>
                <a:lnTo>
                  <a:pt x="14537900" y="5063657"/>
                </a:lnTo>
                <a:lnTo>
                  <a:pt x="0" y="5063657"/>
                </a:lnTo>
                <a:lnTo>
                  <a:pt x="0" y="0"/>
                </a:lnTo>
                <a:close/>
              </a:path>
            </a:pathLst>
          </a:custGeom>
          <a:blipFill>
            <a:blip r:embed="rId2">
              <a:alphaModFix amt="6000"/>
            </a:blip>
            <a:stretch>
              <a:fillRect l="0" t="0" r="0" b="0"/>
            </a:stretch>
          </a:blipFill>
        </p:spPr>
      </p:sp>
      <p:sp>
        <p:nvSpPr>
          <p:cNvPr name="Freeform 5" id="5"/>
          <p:cNvSpPr/>
          <p:nvPr/>
        </p:nvSpPr>
        <p:spPr>
          <a:xfrm flipH="false" flipV="false" rot="0">
            <a:off x="3372084" y="1057275"/>
            <a:ext cx="11073251" cy="7875850"/>
          </a:xfrm>
          <a:custGeom>
            <a:avLst/>
            <a:gdLst/>
            <a:ahLst/>
            <a:cxnLst/>
            <a:rect r="r" b="b" t="t" l="l"/>
            <a:pathLst>
              <a:path h="7875850" w="11073251">
                <a:moveTo>
                  <a:pt x="0" y="0"/>
                </a:moveTo>
                <a:lnTo>
                  <a:pt x="11073252" y="0"/>
                </a:lnTo>
                <a:lnTo>
                  <a:pt x="11073252" y="7875850"/>
                </a:lnTo>
                <a:lnTo>
                  <a:pt x="0" y="7875850"/>
                </a:lnTo>
                <a:lnTo>
                  <a:pt x="0" y="0"/>
                </a:lnTo>
                <a:close/>
              </a:path>
            </a:pathLst>
          </a:custGeom>
          <a:blipFill>
            <a:blip r:embed="rId3"/>
            <a:stretch>
              <a:fillRect l="0" t="0" r="0" b="0"/>
            </a:stretch>
          </a:blipFill>
        </p:spPr>
      </p:sp>
      <p:sp>
        <p:nvSpPr>
          <p:cNvPr name="TextBox 6" id="6"/>
          <p:cNvSpPr txBox="true"/>
          <p:nvPr/>
        </p:nvSpPr>
        <p:spPr>
          <a:xfrm rot="0">
            <a:off x="1241987" y="9066475"/>
            <a:ext cx="10376353" cy="387350"/>
          </a:xfrm>
          <a:prstGeom prst="rect">
            <a:avLst/>
          </a:prstGeom>
        </p:spPr>
        <p:txBody>
          <a:bodyPr anchor="t" rtlCol="false" tIns="0" lIns="0" bIns="0" rIns="0">
            <a:spAutoFit/>
          </a:bodyPr>
          <a:lstStyle/>
          <a:p>
            <a:pPr algn="l">
              <a:lnSpc>
                <a:spcPts val="2800"/>
              </a:lnSpc>
              <a:spcBef>
                <a:spcPct val="0"/>
              </a:spcBef>
            </a:pPr>
            <a:r>
              <a:rPr lang="en-US" sz="2000" spc="276">
                <a:solidFill>
                  <a:srgbClr val="000000">
                    <a:alpha val="58824"/>
                  </a:srgbClr>
                </a:solidFill>
                <a:latin typeface="Times New Roman"/>
                <a:ea typeface="Times New Roman"/>
                <a:cs typeface="Times New Roman"/>
                <a:sym typeface="Times New Roman"/>
              </a:rPr>
              <a:t>BRAIN TUMOR DETECTION USING DEEP LEARNING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DAGseFav5Zo</dc:identifier>
  <dcterms:modified xsi:type="dcterms:W3CDTF">2011-08-01T06:04:30Z</dcterms:modified>
  <cp:revision>1</cp:revision>
  <dc:title>BRAIN TUMOR DETECTION using YOLO v10 </dc:title>
</cp:coreProperties>
</file>