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Corben"/>
      <p:regular r:id="rId36"/>
      <p:bold r:id="rId37"/>
    </p:embeddedFont>
    <p:embeddedFont>
      <p:font typeface="Lexen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0" roundtripDataSignature="AMtx7mim4008GI0RUpX2ZnXGWDpc3ZUG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bold.fntdata"/><Relationship Id="rId10" Type="http://schemas.openxmlformats.org/officeDocument/2006/relationships/slide" Target="slides/slide6.xml"/><Relationship Id="rId32" Type="http://schemas.openxmlformats.org/officeDocument/2006/relationships/font" Target="fonts/Roboto-regular.fntdata"/><Relationship Id="rId13" Type="http://schemas.openxmlformats.org/officeDocument/2006/relationships/slide" Target="slides/slide9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-italic.fntdata"/><Relationship Id="rId15" Type="http://schemas.openxmlformats.org/officeDocument/2006/relationships/slide" Target="slides/slide11.xml"/><Relationship Id="rId37" Type="http://schemas.openxmlformats.org/officeDocument/2006/relationships/font" Target="fonts/Corben-bold.fntdata"/><Relationship Id="rId14" Type="http://schemas.openxmlformats.org/officeDocument/2006/relationships/slide" Target="slides/slide10.xml"/><Relationship Id="rId36" Type="http://schemas.openxmlformats.org/officeDocument/2006/relationships/font" Target="fonts/Corben-regular.fntdata"/><Relationship Id="rId17" Type="http://schemas.openxmlformats.org/officeDocument/2006/relationships/slide" Target="slides/slide13.xml"/><Relationship Id="rId39" Type="http://schemas.openxmlformats.org/officeDocument/2006/relationships/font" Target="fonts/Lexend-bold.fntdata"/><Relationship Id="rId16" Type="http://schemas.openxmlformats.org/officeDocument/2006/relationships/slide" Target="slides/slide12.xml"/><Relationship Id="rId38" Type="http://schemas.openxmlformats.org/officeDocument/2006/relationships/font" Target="fonts/Lexend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0def07b4c_5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310def07b4c_5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310def07b4c_5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4f609236b_0_25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314f609236b_0_25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314f609236b_0_25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4f609236b_0_25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314f609236b_0_25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314f609236b_0_25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4f609236b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Why  is  editing  the  speaker  notes  such  a  pain?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1.  Tech  stack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Number  of  Docs,  kind?  Statements,  ROPA,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COROLLARY  OF  ACCOUNTABILITY:  A  History  of  FOMC  Policy  Communication  Tim Todd  Federal  Reserve Bank of Kansas   City  August  2016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2.  Prompt  gives  instructions  for  scoring  features,  Dalio  model  overview,  instructs  model  to  use  json  format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3.  Why  10 X?  greedy   sampling,  temperature  set  to  0,  top_p  and  top_k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4.  Perfect  json  format  (AMAZING!),  example  provided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5.  Combine  results  into  single  report</a:t>
            </a:r>
            <a:endParaRPr/>
          </a:p>
        </p:txBody>
      </p:sp>
      <p:sp>
        <p:nvSpPr>
          <p:cNvPr id="237" name="Google Shape;237;g314f609236b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10def07b4c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310def07b4c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14f609236b_0_25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g314f609236b_0_25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10def07b4c_5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310def07b4c_5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310def07b4c_5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11103c4a63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311103c4a63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g311103c4a63_0_1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1103c4a6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311103c4a6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g311103c4a6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11103c4a63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311103c4a63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g311103c4a63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11f7208f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3111f7208f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11103c4a63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311103c4a63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g311103c4a63_0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1103c4a63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311103c4a63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g311103c4a63_0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1103c4a63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311103c4a63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g311103c4a63_0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11103c4a63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311103c4a63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g311103c4a63_0_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11103c4a63_0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311103c4a63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g311103c4a63_0_1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4f609236b_0_25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314f609236b_0_25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g314f609236b_0_25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11103c4a63_0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311103c4a63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g311103c4a63_0_1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0def07b4c_5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310def07b4c_5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310def07b4c_5_1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512f16f8e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512f16f8e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1512f16f8e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0def07b4c_5_1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310def07b4c_5_1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310def07b4c_5_1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512f16f8e_2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512f16f8e_2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1512f16f8e_2_1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11f7208f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3111f7208f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512f16f8e_2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512f16f8e_2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1512f16f8e_2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0def07b4c_5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310def07b4c_5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310def07b4c_5_1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3111f7208f2_0_1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3111f7208f2_0_11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g3111f7208f2_0_1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hyperlink" Target="http://drive.google.com/file/d/1cGSckntvVgxeJVxW9Bqm3OQ7osjEQuD6/view" TargetMode="External"/><Relationship Id="rId5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Relationship Id="rId4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5" Type="http://schemas.openxmlformats.org/officeDocument/2006/relationships/image" Target="../media/image13.png"/><Relationship Id="rId6" Type="http://schemas.openxmlformats.org/officeDocument/2006/relationships/image" Target="../media/image21.png"/><Relationship Id="rId7" Type="http://schemas.openxmlformats.org/officeDocument/2006/relationships/image" Target="../media/image24.png"/><Relationship Id="rId8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05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0" y="9526"/>
            <a:ext cx="12192000" cy="6867525"/>
          </a:xfrm>
          <a:custGeom>
            <a:rect b="b" l="l" r="r" t="t"/>
            <a:pathLst>
              <a:path extrusionOk="0" h="6867525" w="12192000">
                <a:moveTo>
                  <a:pt x="4007436" y="3567391"/>
                </a:moveTo>
                <a:cubicBezTo>
                  <a:pt x="4034643" y="3567391"/>
                  <a:pt x="4060400" y="3573921"/>
                  <a:pt x="4084705" y="3586980"/>
                </a:cubicBezTo>
                <a:lnTo>
                  <a:pt x="4084705" y="3683295"/>
                </a:lnTo>
                <a:cubicBezTo>
                  <a:pt x="4063665" y="3701796"/>
                  <a:pt x="4036094" y="3711047"/>
                  <a:pt x="4001994" y="3711047"/>
                </a:cubicBezTo>
                <a:cubicBezTo>
                  <a:pt x="3982767" y="3711047"/>
                  <a:pt x="3965718" y="3704154"/>
                  <a:pt x="3950844" y="3690369"/>
                </a:cubicBezTo>
                <a:cubicBezTo>
                  <a:pt x="3936333" y="3676947"/>
                  <a:pt x="3929077" y="3659534"/>
                  <a:pt x="3929077" y="3638131"/>
                </a:cubicBezTo>
                <a:cubicBezTo>
                  <a:pt x="3929077" y="3617453"/>
                  <a:pt x="3936152" y="3600403"/>
                  <a:pt x="3950299" y="3586980"/>
                </a:cubicBezTo>
                <a:cubicBezTo>
                  <a:pt x="3964448" y="3573921"/>
                  <a:pt x="3983493" y="3567391"/>
                  <a:pt x="4007436" y="3567391"/>
                </a:cubicBezTo>
                <a:close/>
                <a:moveTo>
                  <a:pt x="7591365" y="3437338"/>
                </a:moveTo>
                <a:lnTo>
                  <a:pt x="7591365" y="3671868"/>
                </a:lnTo>
                <a:lnTo>
                  <a:pt x="7979891" y="3671868"/>
                </a:lnTo>
                <a:lnTo>
                  <a:pt x="7979891" y="3437338"/>
                </a:lnTo>
                <a:close/>
                <a:moveTo>
                  <a:pt x="9882718" y="3436794"/>
                </a:moveTo>
                <a:cubicBezTo>
                  <a:pt x="9912828" y="3436794"/>
                  <a:pt x="9935501" y="3447677"/>
                  <a:pt x="9950737" y="3469443"/>
                </a:cubicBezTo>
                <a:cubicBezTo>
                  <a:pt x="9965974" y="3491572"/>
                  <a:pt x="9973592" y="3519142"/>
                  <a:pt x="9973592" y="3552154"/>
                </a:cubicBezTo>
                <a:cubicBezTo>
                  <a:pt x="9973592" y="3593147"/>
                  <a:pt x="9965067" y="3623257"/>
                  <a:pt x="9948017" y="3642484"/>
                </a:cubicBezTo>
                <a:cubicBezTo>
                  <a:pt x="9930604" y="3661711"/>
                  <a:pt x="9908112" y="3671324"/>
                  <a:pt x="9880542" y="3671324"/>
                </a:cubicBezTo>
                <a:cubicBezTo>
                  <a:pt x="9850069" y="3671324"/>
                  <a:pt x="9827396" y="3660441"/>
                  <a:pt x="9812523" y="3638675"/>
                </a:cubicBezTo>
                <a:cubicBezTo>
                  <a:pt x="9797286" y="3617271"/>
                  <a:pt x="9789668" y="3590064"/>
                  <a:pt x="9789668" y="3557052"/>
                </a:cubicBezTo>
                <a:cubicBezTo>
                  <a:pt x="9789668" y="3476880"/>
                  <a:pt x="9820685" y="3436794"/>
                  <a:pt x="9882718" y="3436794"/>
                </a:cubicBezTo>
                <a:close/>
                <a:moveTo>
                  <a:pt x="9071196" y="3395438"/>
                </a:moveTo>
                <a:cubicBezTo>
                  <a:pt x="9095139" y="3395438"/>
                  <a:pt x="9114365" y="3404689"/>
                  <a:pt x="9128876" y="3423190"/>
                </a:cubicBezTo>
                <a:cubicBezTo>
                  <a:pt x="9143387" y="3442054"/>
                  <a:pt x="9150642" y="3465816"/>
                  <a:pt x="9150642" y="3494474"/>
                </a:cubicBezTo>
                <a:cubicBezTo>
                  <a:pt x="9150642" y="3495925"/>
                  <a:pt x="9150279" y="3502092"/>
                  <a:pt x="9149554" y="3512975"/>
                </a:cubicBezTo>
                <a:lnTo>
                  <a:pt x="8995559" y="3512975"/>
                </a:lnTo>
                <a:cubicBezTo>
                  <a:pt x="8995196" y="3509711"/>
                  <a:pt x="8995014" y="3506083"/>
                  <a:pt x="8995014" y="3502092"/>
                </a:cubicBezTo>
                <a:cubicBezTo>
                  <a:pt x="8995014" y="3471983"/>
                  <a:pt x="9001544" y="3446589"/>
                  <a:pt x="9014604" y="3425911"/>
                </a:cubicBezTo>
                <a:cubicBezTo>
                  <a:pt x="9027664" y="3405596"/>
                  <a:pt x="9046528" y="3395438"/>
                  <a:pt x="9071196" y="3395438"/>
                </a:cubicBezTo>
                <a:close/>
                <a:moveTo>
                  <a:pt x="9065754" y="3275181"/>
                </a:moveTo>
                <a:cubicBezTo>
                  <a:pt x="8962002" y="3275181"/>
                  <a:pt x="8879835" y="3302025"/>
                  <a:pt x="8819253" y="3355715"/>
                </a:cubicBezTo>
                <a:cubicBezTo>
                  <a:pt x="8757945" y="3409405"/>
                  <a:pt x="8727291" y="3476517"/>
                  <a:pt x="8727291" y="3557052"/>
                </a:cubicBezTo>
                <a:cubicBezTo>
                  <a:pt x="8727291" y="3639400"/>
                  <a:pt x="8758308" y="3705968"/>
                  <a:pt x="8820342" y="3756756"/>
                </a:cubicBezTo>
                <a:cubicBezTo>
                  <a:pt x="8882375" y="3807906"/>
                  <a:pt x="8974881" y="3833481"/>
                  <a:pt x="9097859" y="3833481"/>
                </a:cubicBezTo>
                <a:cubicBezTo>
                  <a:pt x="9171139" y="3833481"/>
                  <a:pt x="9234079" y="3819334"/>
                  <a:pt x="9286680" y="3791038"/>
                </a:cubicBezTo>
                <a:cubicBezTo>
                  <a:pt x="9312800" y="3777252"/>
                  <a:pt x="9334929" y="3761018"/>
                  <a:pt x="9353067" y="3742336"/>
                </a:cubicBezTo>
                <a:cubicBezTo>
                  <a:pt x="9371205" y="3723653"/>
                  <a:pt x="9385353" y="3702522"/>
                  <a:pt x="9395511" y="3678942"/>
                </a:cubicBezTo>
                <a:lnTo>
                  <a:pt x="9169687" y="3651190"/>
                </a:lnTo>
                <a:cubicBezTo>
                  <a:pt x="9153000" y="3690369"/>
                  <a:pt x="9125792" y="3709959"/>
                  <a:pt x="9088065" y="3709959"/>
                </a:cubicBezTo>
                <a:cubicBezTo>
                  <a:pt x="9025306" y="3709959"/>
                  <a:pt x="8993382" y="3667152"/>
                  <a:pt x="8992294" y="3581539"/>
                </a:cubicBezTo>
                <a:lnTo>
                  <a:pt x="9408026" y="3581539"/>
                </a:lnTo>
                <a:cubicBezTo>
                  <a:pt x="9404036" y="3478512"/>
                  <a:pt x="9371205" y="3401787"/>
                  <a:pt x="9309535" y="3351362"/>
                </a:cubicBezTo>
                <a:cubicBezTo>
                  <a:pt x="9246776" y="3300574"/>
                  <a:pt x="9165516" y="3275181"/>
                  <a:pt x="9065754" y="3275181"/>
                </a:cubicBezTo>
                <a:close/>
                <a:moveTo>
                  <a:pt x="4009068" y="3275181"/>
                </a:moveTo>
                <a:cubicBezTo>
                  <a:pt x="3907856" y="3275181"/>
                  <a:pt x="3831311" y="3285701"/>
                  <a:pt x="3779436" y="3306742"/>
                </a:cubicBezTo>
                <a:cubicBezTo>
                  <a:pt x="3726834" y="3327782"/>
                  <a:pt x="3688744" y="3364240"/>
                  <a:pt x="3665164" y="3416116"/>
                </a:cubicBezTo>
                <a:lnTo>
                  <a:pt x="3879560" y="3437882"/>
                </a:lnTo>
                <a:cubicBezTo>
                  <a:pt x="3903140" y="3404145"/>
                  <a:pt x="3936877" y="3387276"/>
                  <a:pt x="3980773" y="3387276"/>
                </a:cubicBezTo>
                <a:cubicBezTo>
                  <a:pt x="4004715" y="3387276"/>
                  <a:pt x="4025755" y="3391992"/>
                  <a:pt x="4043894" y="3401424"/>
                </a:cubicBezTo>
                <a:cubicBezTo>
                  <a:pt x="4061307" y="3411219"/>
                  <a:pt x="4072553" y="3423009"/>
                  <a:pt x="4077632" y="3436794"/>
                </a:cubicBezTo>
                <a:cubicBezTo>
                  <a:pt x="4082347" y="3449854"/>
                  <a:pt x="4084705" y="3472708"/>
                  <a:pt x="4084705" y="3505357"/>
                </a:cubicBezTo>
                <a:lnTo>
                  <a:pt x="4084705" y="3521138"/>
                </a:lnTo>
                <a:cubicBezTo>
                  <a:pt x="4044438" y="3503362"/>
                  <a:pt x="3990204" y="3494474"/>
                  <a:pt x="3922004" y="3494474"/>
                </a:cubicBezTo>
                <a:cubicBezTo>
                  <a:pt x="3847273" y="3494474"/>
                  <a:pt x="3786691" y="3510255"/>
                  <a:pt x="3740257" y="3541816"/>
                </a:cubicBezTo>
                <a:cubicBezTo>
                  <a:pt x="3693460" y="3573376"/>
                  <a:pt x="3670061" y="3613825"/>
                  <a:pt x="3670061" y="3663162"/>
                </a:cubicBezTo>
                <a:cubicBezTo>
                  <a:pt x="3670061" y="3707782"/>
                  <a:pt x="3689107" y="3746417"/>
                  <a:pt x="3727197" y="3779066"/>
                </a:cubicBezTo>
                <a:cubicBezTo>
                  <a:pt x="3764925" y="3811715"/>
                  <a:pt x="3820973" y="3828040"/>
                  <a:pt x="3895340" y="3828040"/>
                </a:cubicBezTo>
                <a:cubicBezTo>
                  <a:pt x="3974424" y="3828040"/>
                  <a:pt x="4037546" y="3812804"/>
                  <a:pt x="4084705" y="3782331"/>
                </a:cubicBezTo>
                <a:lnTo>
                  <a:pt x="4084705" y="3818245"/>
                </a:lnTo>
                <a:lnTo>
                  <a:pt x="4425889" y="3818245"/>
                </a:lnTo>
                <a:lnTo>
                  <a:pt x="4425889" y="3652279"/>
                </a:lnTo>
                <a:lnTo>
                  <a:pt x="4358414" y="3652279"/>
                </a:lnTo>
                <a:lnTo>
                  <a:pt x="4358414" y="3499916"/>
                </a:lnTo>
                <a:cubicBezTo>
                  <a:pt x="4358414" y="3451668"/>
                  <a:pt x="4353698" y="3416116"/>
                  <a:pt x="4344267" y="3393262"/>
                </a:cubicBezTo>
                <a:cubicBezTo>
                  <a:pt x="4335197" y="3371133"/>
                  <a:pt x="4319053" y="3350455"/>
                  <a:pt x="4295837" y="3331229"/>
                </a:cubicBezTo>
                <a:cubicBezTo>
                  <a:pt x="4272619" y="3312364"/>
                  <a:pt x="4236886" y="3298398"/>
                  <a:pt x="4188639" y="3289329"/>
                </a:cubicBezTo>
                <a:cubicBezTo>
                  <a:pt x="4165421" y="3284613"/>
                  <a:pt x="4139030" y="3281076"/>
                  <a:pt x="4109464" y="3278718"/>
                </a:cubicBezTo>
                <a:cubicBezTo>
                  <a:pt x="4079899" y="3276360"/>
                  <a:pt x="4046433" y="3275181"/>
                  <a:pt x="4009068" y="3275181"/>
                </a:cubicBezTo>
                <a:close/>
                <a:moveTo>
                  <a:pt x="6331800" y="3227295"/>
                </a:moveTo>
                <a:lnTo>
                  <a:pt x="6377509" y="3227295"/>
                </a:lnTo>
                <a:cubicBezTo>
                  <a:pt x="6412335" y="3227295"/>
                  <a:pt x="6437003" y="3228928"/>
                  <a:pt x="6451514" y="3232193"/>
                </a:cubicBezTo>
                <a:cubicBezTo>
                  <a:pt x="6466750" y="3235458"/>
                  <a:pt x="6478903" y="3243076"/>
                  <a:pt x="6487972" y="3255047"/>
                </a:cubicBezTo>
                <a:cubicBezTo>
                  <a:pt x="6497404" y="3267381"/>
                  <a:pt x="6502120" y="3282436"/>
                  <a:pt x="6502120" y="3300212"/>
                </a:cubicBezTo>
                <a:cubicBezTo>
                  <a:pt x="6502120" y="3327419"/>
                  <a:pt x="6493414" y="3345739"/>
                  <a:pt x="6476001" y="3355171"/>
                </a:cubicBezTo>
                <a:cubicBezTo>
                  <a:pt x="6457863" y="3364603"/>
                  <a:pt x="6428840" y="3369319"/>
                  <a:pt x="6388937" y="3369319"/>
                </a:cubicBezTo>
                <a:lnTo>
                  <a:pt x="6331800" y="3369319"/>
                </a:lnTo>
                <a:close/>
                <a:moveTo>
                  <a:pt x="4817884" y="3079286"/>
                </a:moveTo>
                <a:lnTo>
                  <a:pt x="4544175" y="3209338"/>
                </a:lnTo>
                <a:lnTo>
                  <a:pt x="4544175" y="3290417"/>
                </a:lnTo>
                <a:lnTo>
                  <a:pt x="4476700" y="3290417"/>
                </a:lnTo>
                <a:lnTo>
                  <a:pt x="4476700" y="3456384"/>
                </a:lnTo>
                <a:lnTo>
                  <a:pt x="4544175" y="3456384"/>
                </a:lnTo>
                <a:lnTo>
                  <a:pt x="4544175" y="3545080"/>
                </a:lnTo>
                <a:cubicBezTo>
                  <a:pt x="4544175" y="3613644"/>
                  <a:pt x="4545444" y="3659897"/>
                  <a:pt x="4547984" y="3683839"/>
                </a:cubicBezTo>
                <a:cubicBezTo>
                  <a:pt x="4549797" y="3697625"/>
                  <a:pt x="4552700" y="3710049"/>
                  <a:pt x="4556691" y="3721114"/>
                </a:cubicBezTo>
                <a:cubicBezTo>
                  <a:pt x="4560681" y="3732178"/>
                  <a:pt x="4566848" y="3744422"/>
                  <a:pt x="4575191" y="3757844"/>
                </a:cubicBezTo>
                <a:cubicBezTo>
                  <a:pt x="4590428" y="3781061"/>
                  <a:pt x="4613101" y="3799563"/>
                  <a:pt x="4643211" y="3813348"/>
                </a:cubicBezTo>
                <a:cubicBezTo>
                  <a:pt x="4672595" y="3826770"/>
                  <a:pt x="4707783" y="3833481"/>
                  <a:pt x="4748776" y="3833481"/>
                </a:cubicBezTo>
                <a:cubicBezTo>
                  <a:pt x="4781426" y="3833481"/>
                  <a:pt x="4815526" y="3828766"/>
                  <a:pt x="4851077" y="3819334"/>
                </a:cubicBezTo>
                <a:cubicBezTo>
                  <a:pt x="4884814" y="3810264"/>
                  <a:pt x="4910571" y="3799744"/>
                  <a:pt x="4928347" y="3787773"/>
                </a:cubicBezTo>
                <a:lnTo>
                  <a:pt x="4928347" y="3625615"/>
                </a:lnTo>
                <a:cubicBezTo>
                  <a:pt x="4903316" y="3636861"/>
                  <a:pt x="4881912" y="3642484"/>
                  <a:pt x="4864137" y="3642484"/>
                </a:cubicBezTo>
                <a:cubicBezTo>
                  <a:pt x="4845273" y="3642484"/>
                  <a:pt x="4832938" y="3636861"/>
                  <a:pt x="4827134" y="3625615"/>
                </a:cubicBezTo>
                <a:cubicBezTo>
                  <a:pt x="4820967" y="3614369"/>
                  <a:pt x="4817884" y="3592059"/>
                  <a:pt x="4817884" y="3558684"/>
                </a:cubicBezTo>
                <a:lnTo>
                  <a:pt x="4817884" y="3456384"/>
                </a:lnTo>
                <a:lnTo>
                  <a:pt x="4928347" y="3456384"/>
                </a:lnTo>
                <a:lnTo>
                  <a:pt x="4928347" y="3290417"/>
                </a:lnTo>
                <a:lnTo>
                  <a:pt x="4817884" y="3290417"/>
                </a:lnTo>
                <a:close/>
                <a:moveTo>
                  <a:pt x="9904484" y="3061329"/>
                </a:moveTo>
                <a:lnTo>
                  <a:pt x="9904484" y="3227295"/>
                </a:lnTo>
                <a:lnTo>
                  <a:pt x="9971959" y="3227295"/>
                </a:lnTo>
                <a:lnTo>
                  <a:pt x="9971959" y="3324154"/>
                </a:lnTo>
                <a:cubicBezTo>
                  <a:pt x="9925525" y="3295133"/>
                  <a:pt x="9869659" y="3280622"/>
                  <a:pt x="9804360" y="3280622"/>
                </a:cubicBezTo>
                <a:cubicBezTo>
                  <a:pt x="9715482" y="3280622"/>
                  <a:pt x="9644561" y="3305109"/>
                  <a:pt x="9591597" y="3354083"/>
                </a:cubicBezTo>
                <a:cubicBezTo>
                  <a:pt x="9538632" y="3403782"/>
                  <a:pt x="9512150" y="3474159"/>
                  <a:pt x="9512150" y="3565214"/>
                </a:cubicBezTo>
                <a:cubicBezTo>
                  <a:pt x="9512150" y="3649739"/>
                  <a:pt x="9540809" y="3714675"/>
                  <a:pt x="9598126" y="3760021"/>
                </a:cubicBezTo>
                <a:cubicBezTo>
                  <a:pt x="9655444" y="3805367"/>
                  <a:pt x="9721286" y="3828040"/>
                  <a:pt x="9795654" y="3828040"/>
                </a:cubicBezTo>
                <a:cubicBezTo>
                  <a:pt x="9862403" y="3828040"/>
                  <a:pt x="9921172" y="3812985"/>
                  <a:pt x="9971959" y="3782875"/>
                </a:cubicBezTo>
                <a:lnTo>
                  <a:pt x="9971959" y="3818245"/>
                </a:lnTo>
                <a:lnTo>
                  <a:pt x="10314232" y="3818245"/>
                </a:lnTo>
                <a:lnTo>
                  <a:pt x="10314232" y="3652279"/>
                </a:lnTo>
                <a:lnTo>
                  <a:pt x="10245668" y="3652279"/>
                </a:lnTo>
                <a:lnTo>
                  <a:pt x="10245668" y="3061329"/>
                </a:lnTo>
                <a:close/>
                <a:moveTo>
                  <a:pt x="8057825" y="3061329"/>
                </a:moveTo>
                <a:lnTo>
                  <a:pt x="8057825" y="3242531"/>
                </a:lnTo>
                <a:lnTo>
                  <a:pt x="8139992" y="3242531"/>
                </a:lnTo>
                <a:lnTo>
                  <a:pt x="8139992" y="3637042"/>
                </a:lnTo>
                <a:lnTo>
                  <a:pt x="8060546" y="3637042"/>
                </a:lnTo>
                <a:lnTo>
                  <a:pt x="8060546" y="3818245"/>
                </a:lnTo>
                <a:lnTo>
                  <a:pt x="8520355" y="3818245"/>
                </a:lnTo>
                <a:lnTo>
                  <a:pt x="8520355" y="3637042"/>
                </a:lnTo>
                <a:lnTo>
                  <a:pt x="8432746" y="3637042"/>
                </a:lnTo>
                <a:lnTo>
                  <a:pt x="8432746" y="3512975"/>
                </a:lnTo>
                <a:lnTo>
                  <a:pt x="8563343" y="3512975"/>
                </a:lnTo>
                <a:lnTo>
                  <a:pt x="8563343" y="3358980"/>
                </a:lnTo>
                <a:lnTo>
                  <a:pt x="8432746" y="3358980"/>
                </a:lnTo>
                <a:lnTo>
                  <a:pt x="8432746" y="3242531"/>
                </a:lnTo>
                <a:lnTo>
                  <a:pt x="8601978" y="3242531"/>
                </a:lnTo>
                <a:lnTo>
                  <a:pt x="8601978" y="3310551"/>
                </a:lnTo>
                <a:lnTo>
                  <a:pt x="8803314" y="3310551"/>
                </a:lnTo>
                <a:lnTo>
                  <a:pt x="8803314" y="3061329"/>
                </a:lnTo>
                <a:close/>
                <a:moveTo>
                  <a:pt x="6873456" y="3061329"/>
                </a:moveTo>
                <a:lnTo>
                  <a:pt x="6873456" y="3380202"/>
                </a:lnTo>
                <a:lnTo>
                  <a:pt x="7015480" y="3380202"/>
                </a:lnTo>
                <a:lnTo>
                  <a:pt x="7015480" y="3242531"/>
                </a:lnTo>
                <a:lnTo>
                  <a:pt x="7102544" y="3242531"/>
                </a:lnTo>
                <a:lnTo>
                  <a:pt x="7102544" y="3637042"/>
                </a:lnTo>
                <a:lnTo>
                  <a:pt x="7037246" y="3637042"/>
                </a:lnTo>
                <a:lnTo>
                  <a:pt x="7037246" y="3818245"/>
                </a:lnTo>
                <a:lnTo>
                  <a:pt x="7462229" y="3818245"/>
                </a:lnTo>
                <a:lnTo>
                  <a:pt x="7462229" y="3637042"/>
                </a:lnTo>
                <a:lnTo>
                  <a:pt x="7395298" y="3637042"/>
                </a:lnTo>
                <a:lnTo>
                  <a:pt x="7395298" y="3242531"/>
                </a:lnTo>
                <a:lnTo>
                  <a:pt x="7481819" y="3242531"/>
                </a:lnTo>
                <a:lnTo>
                  <a:pt x="7481819" y="3380202"/>
                </a:lnTo>
                <a:lnTo>
                  <a:pt x="7623843" y="3380202"/>
                </a:lnTo>
                <a:lnTo>
                  <a:pt x="7623843" y="3061329"/>
                </a:lnTo>
                <a:close/>
                <a:moveTo>
                  <a:pt x="5965586" y="3061329"/>
                </a:moveTo>
                <a:lnTo>
                  <a:pt x="5965586" y="3242531"/>
                </a:lnTo>
                <a:lnTo>
                  <a:pt x="6039046" y="3242531"/>
                </a:lnTo>
                <a:lnTo>
                  <a:pt x="6039046" y="3637042"/>
                </a:lnTo>
                <a:lnTo>
                  <a:pt x="5965586" y="3637042"/>
                </a:lnTo>
                <a:lnTo>
                  <a:pt x="5965586" y="3818245"/>
                </a:lnTo>
                <a:lnTo>
                  <a:pt x="6407982" y="3818245"/>
                </a:lnTo>
                <a:lnTo>
                  <a:pt x="6407982" y="3637042"/>
                </a:lnTo>
                <a:lnTo>
                  <a:pt x="6331800" y="3637042"/>
                </a:lnTo>
                <a:lnTo>
                  <a:pt x="6331800" y="3530932"/>
                </a:lnTo>
                <a:lnTo>
                  <a:pt x="6449882" y="3530932"/>
                </a:lnTo>
                <a:cubicBezTo>
                  <a:pt x="6543113" y="3530932"/>
                  <a:pt x="6612039" y="3523133"/>
                  <a:pt x="6656660" y="3507534"/>
                </a:cubicBezTo>
                <a:cubicBezTo>
                  <a:pt x="6702005" y="3491572"/>
                  <a:pt x="6738464" y="3465816"/>
                  <a:pt x="6766034" y="3430264"/>
                </a:cubicBezTo>
                <a:cubicBezTo>
                  <a:pt x="6793605" y="3395076"/>
                  <a:pt x="6807390" y="3350818"/>
                  <a:pt x="6807390" y="3297491"/>
                </a:cubicBezTo>
                <a:cubicBezTo>
                  <a:pt x="6807390" y="3254321"/>
                  <a:pt x="6795781" y="3214598"/>
                  <a:pt x="6772564" y="3178322"/>
                </a:cubicBezTo>
                <a:cubicBezTo>
                  <a:pt x="6749347" y="3142045"/>
                  <a:pt x="6713070" y="3113386"/>
                  <a:pt x="6663734" y="3092345"/>
                </a:cubicBezTo>
                <a:cubicBezTo>
                  <a:pt x="6614397" y="3071667"/>
                  <a:pt x="6536402" y="3061329"/>
                  <a:pt x="6429748" y="3061329"/>
                </a:cubicBezTo>
                <a:close/>
                <a:moveTo>
                  <a:pt x="2760293" y="3061329"/>
                </a:moveTo>
                <a:lnTo>
                  <a:pt x="2760293" y="3227295"/>
                </a:lnTo>
                <a:lnTo>
                  <a:pt x="2829400" y="3227295"/>
                </a:lnTo>
                <a:lnTo>
                  <a:pt x="2829400" y="3652279"/>
                </a:lnTo>
                <a:lnTo>
                  <a:pt x="2760293" y="3652279"/>
                </a:lnTo>
                <a:lnTo>
                  <a:pt x="2760293" y="3818245"/>
                </a:lnTo>
                <a:lnTo>
                  <a:pt x="3177115" y="3818245"/>
                </a:lnTo>
                <a:lnTo>
                  <a:pt x="3177115" y="3652279"/>
                </a:lnTo>
                <a:lnTo>
                  <a:pt x="3103110" y="3652279"/>
                </a:lnTo>
                <a:lnTo>
                  <a:pt x="3103110" y="3481415"/>
                </a:lnTo>
                <a:cubicBezTo>
                  <a:pt x="3131042" y="3462913"/>
                  <a:pt x="3158250" y="3453663"/>
                  <a:pt x="3184732" y="3453663"/>
                </a:cubicBezTo>
                <a:cubicBezTo>
                  <a:pt x="3210126" y="3453663"/>
                  <a:pt x="3226814" y="3462006"/>
                  <a:pt x="3234795" y="3478694"/>
                </a:cubicBezTo>
                <a:cubicBezTo>
                  <a:pt x="3242412" y="3495381"/>
                  <a:pt x="3246221" y="3536555"/>
                  <a:pt x="3246221" y="3602217"/>
                </a:cubicBezTo>
                <a:lnTo>
                  <a:pt x="3246221" y="3818245"/>
                </a:lnTo>
                <a:lnTo>
                  <a:pt x="3581964" y="3818245"/>
                </a:lnTo>
                <a:lnTo>
                  <a:pt x="3581964" y="3652279"/>
                </a:lnTo>
                <a:lnTo>
                  <a:pt x="3519931" y="3652279"/>
                </a:lnTo>
                <a:lnTo>
                  <a:pt x="3519931" y="3526579"/>
                </a:lnTo>
                <a:cubicBezTo>
                  <a:pt x="3519931" y="3434799"/>
                  <a:pt x="3501792" y="3370770"/>
                  <a:pt x="3465515" y="3334493"/>
                </a:cubicBezTo>
                <a:cubicBezTo>
                  <a:pt x="3429238" y="3298579"/>
                  <a:pt x="3380083" y="3280622"/>
                  <a:pt x="3318050" y="3280622"/>
                </a:cubicBezTo>
                <a:cubicBezTo>
                  <a:pt x="3247673" y="3280622"/>
                  <a:pt x="3176026" y="3305109"/>
                  <a:pt x="3103110" y="3354083"/>
                </a:cubicBezTo>
                <a:lnTo>
                  <a:pt x="3103110" y="3061329"/>
                </a:lnTo>
                <a:close/>
                <a:moveTo>
                  <a:pt x="5427460" y="3046092"/>
                </a:moveTo>
                <a:cubicBezTo>
                  <a:pt x="5315728" y="3046092"/>
                  <a:pt x="5221408" y="3082188"/>
                  <a:pt x="5144501" y="3154379"/>
                </a:cubicBezTo>
                <a:cubicBezTo>
                  <a:pt x="5066868" y="3226570"/>
                  <a:pt x="5028052" y="3321615"/>
                  <a:pt x="5028052" y="3439515"/>
                </a:cubicBezTo>
                <a:cubicBezTo>
                  <a:pt x="5028052" y="3517510"/>
                  <a:pt x="5047279" y="3587887"/>
                  <a:pt x="5085733" y="3650646"/>
                </a:cubicBezTo>
                <a:cubicBezTo>
                  <a:pt x="5123823" y="3714493"/>
                  <a:pt x="5177876" y="3760202"/>
                  <a:pt x="5247890" y="3787773"/>
                </a:cubicBezTo>
                <a:cubicBezTo>
                  <a:pt x="5317541" y="3816069"/>
                  <a:pt x="5394993" y="3830217"/>
                  <a:pt x="5480244" y="3830217"/>
                </a:cubicBezTo>
                <a:cubicBezTo>
                  <a:pt x="5537561" y="3830217"/>
                  <a:pt x="5591250" y="3821147"/>
                  <a:pt x="5641312" y="3803009"/>
                </a:cubicBezTo>
                <a:cubicBezTo>
                  <a:pt x="5691375" y="3784871"/>
                  <a:pt x="5734000" y="3756030"/>
                  <a:pt x="5769188" y="3716489"/>
                </a:cubicBezTo>
                <a:cubicBezTo>
                  <a:pt x="5805102" y="3676584"/>
                  <a:pt x="5828682" y="3637224"/>
                  <a:pt x="5839928" y="3598407"/>
                </a:cubicBezTo>
                <a:cubicBezTo>
                  <a:pt x="5851537" y="3558140"/>
                  <a:pt x="5857341" y="3496651"/>
                  <a:pt x="5857341" y="3413940"/>
                </a:cubicBezTo>
                <a:lnTo>
                  <a:pt x="5518879" y="3413940"/>
                </a:lnTo>
                <a:lnTo>
                  <a:pt x="5518879" y="3557596"/>
                </a:lnTo>
                <a:lnTo>
                  <a:pt x="5596148" y="3557596"/>
                </a:lnTo>
                <a:cubicBezTo>
                  <a:pt x="5596148" y="3625796"/>
                  <a:pt x="5562047" y="3659897"/>
                  <a:pt x="5493847" y="3659897"/>
                </a:cubicBezTo>
                <a:cubicBezTo>
                  <a:pt x="5448864" y="3659897"/>
                  <a:pt x="5414582" y="3644842"/>
                  <a:pt x="5391002" y="3614732"/>
                </a:cubicBezTo>
                <a:cubicBezTo>
                  <a:pt x="5367785" y="3584985"/>
                  <a:pt x="5356176" y="3528574"/>
                  <a:pt x="5356176" y="3445500"/>
                </a:cubicBezTo>
                <a:cubicBezTo>
                  <a:pt x="5356176" y="3362064"/>
                  <a:pt x="5367241" y="3304746"/>
                  <a:pt x="5389370" y="3273548"/>
                </a:cubicBezTo>
                <a:cubicBezTo>
                  <a:pt x="5411861" y="3242350"/>
                  <a:pt x="5447050" y="3226751"/>
                  <a:pt x="5494935" y="3226751"/>
                </a:cubicBezTo>
                <a:cubicBezTo>
                  <a:pt x="5529036" y="3226751"/>
                  <a:pt x="5558874" y="3235095"/>
                  <a:pt x="5584448" y="3251782"/>
                </a:cubicBezTo>
                <a:cubicBezTo>
                  <a:pt x="5610024" y="3268469"/>
                  <a:pt x="5630792" y="3293138"/>
                  <a:pt x="5646754" y="3325787"/>
                </a:cubicBezTo>
                <a:lnTo>
                  <a:pt x="5829045" y="3325787"/>
                </a:lnTo>
                <a:lnTo>
                  <a:pt x="5829045" y="3061329"/>
                </a:lnTo>
                <a:lnTo>
                  <a:pt x="5646754" y="3061329"/>
                </a:lnTo>
                <a:lnTo>
                  <a:pt x="5646754" y="3114111"/>
                </a:lnTo>
                <a:cubicBezTo>
                  <a:pt x="5593790" y="3068766"/>
                  <a:pt x="5520692" y="3046092"/>
                  <a:pt x="5427460" y="3046092"/>
                </a:cubicBezTo>
                <a:close/>
                <a:moveTo>
                  <a:pt x="2264352" y="3046092"/>
                </a:moveTo>
                <a:cubicBezTo>
                  <a:pt x="2154795" y="3046092"/>
                  <a:pt x="2065736" y="3084364"/>
                  <a:pt x="1997172" y="3160909"/>
                </a:cubicBezTo>
                <a:cubicBezTo>
                  <a:pt x="1928609" y="3237453"/>
                  <a:pt x="1894327" y="3330503"/>
                  <a:pt x="1894327" y="3440059"/>
                </a:cubicBezTo>
                <a:cubicBezTo>
                  <a:pt x="1894327" y="3548890"/>
                  <a:pt x="1929334" y="3641033"/>
                  <a:pt x="1999349" y="3716489"/>
                </a:cubicBezTo>
                <a:cubicBezTo>
                  <a:pt x="2069001" y="3792307"/>
                  <a:pt x="2176380" y="3830217"/>
                  <a:pt x="2321488" y="3830217"/>
                </a:cubicBezTo>
                <a:cubicBezTo>
                  <a:pt x="2427778" y="3830217"/>
                  <a:pt x="2511216" y="3804279"/>
                  <a:pt x="2571798" y="3752403"/>
                </a:cubicBezTo>
                <a:cubicBezTo>
                  <a:pt x="2631655" y="3700890"/>
                  <a:pt x="2669927" y="3634684"/>
                  <a:pt x="2686614" y="3553787"/>
                </a:cubicBezTo>
                <a:lnTo>
                  <a:pt x="2490175" y="3484679"/>
                </a:lnTo>
                <a:cubicBezTo>
                  <a:pt x="2470948" y="3595324"/>
                  <a:pt x="2424151" y="3650646"/>
                  <a:pt x="2349783" y="3650646"/>
                </a:cubicBezTo>
                <a:cubicBezTo>
                  <a:pt x="2264895" y="3650646"/>
                  <a:pt x="2222451" y="3579906"/>
                  <a:pt x="2222451" y="3438427"/>
                </a:cubicBezTo>
                <a:cubicBezTo>
                  <a:pt x="2222451" y="3297310"/>
                  <a:pt x="2263444" y="3226751"/>
                  <a:pt x="2345430" y="3226751"/>
                </a:cubicBezTo>
                <a:cubicBezTo>
                  <a:pt x="2375177" y="3226751"/>
                  <a:pt x="2401659" y="3236546"/>
                  <a:pt x="2424876" y="3256135"/>
                </a:cubicBezTo>
                <a:cubicBezTo>
                  <a:pt x="2448093" y="3276088"/>
                  <a:pt x="2464599" y="3303295"/>
                  <a:pt x="2474395" y="3337758"/>
                </a:cubicBezTo>
                <a:lnTo>
                  <a:pt x="2663215" y="3337758"/>
                </a:lnTo>
                <a:lnTo>
                  <a:pt x="2663215" y="3061329"/>
                </a:lnTo>
                <a:lnTo>
                  <a:pt x="2481468" y="3061329"/>
                </a:lnTo>
                <a:lnTo>
                  <a:pt x="2481468" y="3111935"/>
                </a:lnTo>
                <a:cubicBezTo>
                  <a:pt x="2425602" y="3068040"/>
                  <a:pt x="2353229" y="3046092"/>
                  <a:pt x="2264352" y="304609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7525"/>
                </a:lnTo>
                <a:lnTo>
                  <a:pt x="0" y="686752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6300" y="4683600"/>
            <a:ext cx="4283700" cy="1462250"/>
          </a:xfrm>
          <a:prstGeom prst="rect">
            <a:avLst/>
          </a:prstGeom>
          <a:noFill/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6" name="Google Shape;96;p1"/>
          <p:cNvSpPr txBox="1"/>
          <p:nvPr/>
        </p:nvSpPr>
        <p:spPr>
          <a:xfrm>
            <a:off x="1614875" y="1562450"/>
            <a:ext cx="9249000" cy="268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Fed-GPT: </a:t>
            </a:r>
            <a:br>
              <a:rPr b="1" lang="en-US" sz="6000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b="1" lang="en-US" sz="6000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Translating FED-speak</a:t>
            </a:r>
            <a:endParaRPr b="1" sz="6000">
              <a:solidFill>
                <a:srgbClr val="BF9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0def07b4c_5_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g310def07b4c_5_39"/>
          <p:cNvSpPr txBox="1"/>
          <p:nvPr/>
        </p:nvSpPr>
        <p:spPr>
          <a:xfrm>
            <a:off x="2624775" y="293421"/>
            <a:ext cx="9228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600" u="none" cap="none" strike="noStrike">
                <a:solidFill>
                  <a:srgbClr val="CCA677"/>
                </a:solidFill>
                <a:latin typeface="Corben"/>
                <a:ea typeface="Corben"/>
                <a:cs typeface="Corben"/>
                <a:sym typeface="Corben"/>
              </a:rPr>
              <a:t>Process (Scraping -&gt; Batch API -&gt; Results) 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310def07b4c_5_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3" name="Google Shape;203;g310def07b4c_5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775" y="208025"/>
            <a:ext cx="2286000" cy="731520"/>
          </a:xfrm>
          <a:prstGeom prst="rect">
            <a:avLst/>
          </a:prstGeom>
          <a:noFill/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4" name="Google Shape;204;g310def07b4c_5_39"/>
          <p:cNvSpPr txBox="1"/>
          <p:nvPr/>
        </p:nvSpPr>
        <p:spPr>
          <a:xfrm>
            <a:off x="338775" y="1036100"/>
            <a:ext cx="1950300" cy="597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Prompt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g310def07b4c_5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5450" y="1633700"/>
            <a:ext cx="8191849" cy="479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310def07b4c_5_39"/>
          <p:cNvSpPr txBox="1"/>
          <p:nvPr/>
        </p:nvSpPr>
        <p:spPr>
          <a:xfrm>
            <a:off x="338775" y="5043875"/>
            <a:ext cx="2922600" cy="13824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noteworthy other: 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7" name="Google Shape;207;g310def07b4c_5_39"/>
          <p:cNvCxnSpPr>
            <a:endCxn id="208" idx="0"/>
          </p:cNvCxnSpPr>
          <p:nvPr/>
        </p:nvCxnSpPr>
        <p:spPr>
          <a:xfrm>
            <a:off x="1321300" y="1646225"/>
            <a:ext cx="5353200" cy="219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g310def07b4c_5_39"/>
          <p:cNvSpPr/>
          <p:nvPr/>
        </p:nvSpPr>
        <p:spPr>
          <a:xfrm>
            <a:off x="4844650" y="3845225"/>
            <a:ext cx="3659700" cy="506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310def07b4c_5_39"/>
          <p:cNvSpPr/>
          <p:nvPr/>
        </p:nvSpPr>
        <p:spPr>
          <a:xfrm>
            <a:off x="4844650" y="4731675"/>
            <a:ext cx="7008600" cy="506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g310def07b4c_5_39"/>
          <p:cNvCxnSpPr>
            <a:stCxn id="204" idx="2"/>
            <a:endCxn id="209" idx="1"/>
          </p:cNvCxnSpPr>
          <p:nvPr/>
        </p:nvCxnSpPr>
        <p:spPr>
          <a:xfrm>
            <a:off x="1313925" y="1633700"/>
            <a:ext cx="3530700" cy="3351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14f609236b_0_25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g314f609236b_0_2534"/>
          <p:cNvSpPr txBox="1"/>
          <p:nvPr/>
        </p:nvSpPr>
        <p:spPr>
          <a:xfrm>
            <a:off x="2624775" y="293421"/>
            <a:ext cx="9228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600" u="none" cap="none" strike="noStrike">
                <a:solidFill>
                  <a:srgbClr val="CCA677"/>
                </a:solidFill>
                <a:latin typeface="Corben"/>
                <a:ea typeface="Corben"/>
                <a:cs typeface="Corben"/>
                <a:sym typeface="Corben"/>
              </a:rPr>
              <a:t>Process (Scraping -&gt; Batch API -&gt; Results) 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314f609236b_0_25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9" name="Google Shape;219;g314f609236b_0_25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775" y="208025"/>
            <a:ext cx="2286000" cy="731520"/>
          </a:xfrm>
          <a:prstGeom prst="rect">
            <a:avLst/>
          </a:prstGeom>
          <a:noFill/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0" name="Google Shape;220;g314f609236b_0_2534"/>
          <p:cNvSpPr txBox="1"/>
          <p:nvPr/>
        </p:nvSpPr>
        <p:spPr>
          <a:xfrm>
            <a:off x="338775" y="1036100"/>
            <a:ext cx="3929100" cy="597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Prompt: System Role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g314f609236b_0_25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3825" y="1729875"/>
            <a:ext cx="9484352" cy="441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314f609236b_0_25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9775" y="1036100"/>
            <a:ext cx="3809723" cy="5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4f609236b_0_255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g314f609236b_0_2552"/>
          <p:cNvSpPr txBox="1"/>
          <p:nvPr/>
        </p:nvSpPr>
        <p:spPr>
          <a:xfrm>
            <a:off x="2624775" y="293421"/>
            <a:ext cx="9228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600" u="none" cap="none" strike="noStrike">
                <a:solidFill>
                  <a:srgbClr val="CCA677"/>
                </a:solidFill>
                <a:latin typeface="Corben"/>
                <a:ea typeface="Corben"/>
                <a:cs typeface="Corben"/>
                <a:sym typeface="Corben"/>
              </a:rPr>
              <a:t>Process (Scraping -&gt; Batch API -&gt; Results) 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314f609236b_0_255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1" name="Google Shape;231;g314f609236b_0_25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775" y="208025"/>
            <a:ext cx="2286000" cy="731520"/>
          </a:xfrm>
          <a:prstGeom prst="rect">
            <a:avLst/>
          </a:prstGeom>
          <a:noFill/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2" name="Google Shape;232;g314f609236b_0_2552"/>
          <p:cNvSpPr txBox="1"/>
          <p:nvPr/>
        </p:nvSpPr>
        <p:spPr>
          <a:xfrm>
            <a:off x="338775" y="1036100"/>
            <a:ext cx="3583200" cy="597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Prompt: User Role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g314f609236b_0_25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9775" y="1036101"/>
            <a:ext cx="7622279" cy="5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314f609236b_0_25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775" y="1786100"/>
            <a:ext cx="9596451" cy="441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4f609236b_0_4"/>
          <p:cNvSpPr txBox="1"/>
          <p:nvPr/>
        </p:nvSpPr>
        <p:spPr>
          <a:xfrm>
            <a:off x="2624775" y="293421"/>
            <a:ext cx="9228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600" u="none" cap="none" strike="noStrike">
                <a:solidFill>
                  <a:srgbClr val="CCA677"/>
                </a:solidFill>
                <a:latin typeface="Corben"/>
                <a:ea typeface="Corben"/>
                <a:cs typeface="Corben"/>
                <a:sym typeface="Corben"/>
              </a:rPr>
              <a:t>Process (Scraping -&gt; Batch API -&gt; Results) 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314f609236b_0_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1" name="Google Shape;241;g314f609236b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775" y="208025"/>
            <a:ext cx="2286000" cy="731520"/>
          </a:xfrm>
          <a:prstGeom prst="rect">
            <a:avLst/>
          </a:prstGeom>
          <a:noFill/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42" name="Google Shape;242;g314f609236b_0_4"/>
          <p:cNvGrpSpPr/>
          <p:nvPr/>
        </p:nvGrpSpPr>
        <p:grpSpPr>
          <a:xfrm>
            <a:off x="0" y="1586613"/>
            <a:ext cx="3635509" cy="4643665"/>
            <a:chOff x="0" y="1189989"/>
            <a:chExt cx="2726700" cy="3482836"/>
          </a:xfrm>
        </p:grpSpPr>
        <p:sp>
          <p:nvSpPr>
            <p:cNvPr id="243" name="Google Shape;243;g314f609236b_0_4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801F17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Web Scraping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" name="Google Shape;244;g314f609236b_0_4"/>
            <p:cNvSpPr txBox="1"/>
            <p:nvPr/>
          </p:nvSpPr>
          <p:spPr>
            <a:xfrm>
              <a:off x="410850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209550" lvl="0" marL="1714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oboto"/>
                <a:buChar char="★"/>
              </a:pPr>
              <a:r>
                <a:rPr lang="en-US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Source: Fed Website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www.federalreserve.gov/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09550" lvl="0" marL="1714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oboto"/>
                <a:buChar char="★"/>
              </a:pPr>
              <a:r>
                <a:rPr lang="en-US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1933 - 2024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09550" lvl="0" marL="1714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oboto"/>
                <a:buChar char="★"/>
              </a:pPr>
              <a:r>
                <a:rPr lang="en-US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20+ Release types…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09550" lvl="0" marL="1714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oboto"/>
                <a:buChar char="★"/>
              </a:pPr>
              <a:r>
                <a:rPr lang="en-US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But settled on using: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09550" lvl="1" marL="2857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oboto"/>
                <a:buChar char="○"/>
              </a:pPr>
              <a:r>
                <a:rPr lang="en-US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Statements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09550" lvl="1" marL="2857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oboto"/>
                <a:buChar char="○"/>
              </a:pPr>
              <a:r>
                <a:rPr lang="en-US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Report of Policy Actions (RPAs)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09550" lvl="0" marL="1714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oboto"/>
                <a:buChar char="★"/>
              </a:pPr>
              <a:r>
                <a:rPr lang="en-US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Python w/ various libraries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5" name="Google Shape;245;g314f609236b_0_4"/>
          <p:cNvGrpSpPr/>
          <p:nvPr/>
        </p:nvGrpSpPr>
        <p:grpSpPr>
          <a:xfrm>
            <a:off x="3017825" y="1586327"/>
            <a:ext cx="3388315" cy="4643951"/>
            <a:chOff x="2263425" y="1189775"/>
            <a:chExt cx="2541300" cy="3483050"/>
          </a:xfrm>
        </p:grpSpPr>
        <p:sp>
          <p:nvSpPr>
            <p:cNvPr id="246" name="Google Shape;246;g314f609236b_0_4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Batch + Submit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" name="Google Shape;247;g314f609236b_0_4"/>
            <p:cNvSpPr txBox="1"/>
            <p:nvPr/>
          </p:nvSpPr>
          <p:spPr>
            <a:xfrm>
              <a:off x="2512202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215900" lvl="0" marL="571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➢"/>
              </a:pPr>
              <a:r>
                <a:rPr lang="en-US" sz="1600">
                  <a:latin typeface="Roboto"/>
                  <a:ea typeface="Roboto"/>
                  <a:cs typeface="Roboto"/>
                  <a:sym typeface="Roboto"/>
                </a:rPr>
                <a:t>OpenAI’s Batch API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215900" lvl="0" marL="571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➢"/>
              </a:pPr>
              <a:r>
                <a:rPr lang="en-US" sz="1600">
                  <a:latin typeface="Roboto"/>
                  <a:ea typeface="Roboto"/>
                  <a:cs typeface="Roboto"/>
                  <a:sym typeface="Roboto"/>
                </a:rPr>
                <a:t>Significant improvement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215900" lvl="0" marL="571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➢"/>
              </a:pPr>
              <a:r>
                <a:rPr lang="en-US" sz="1600">
                  <a:latin typeface="Roboto"/>
                  <a:ea typeface="Roboto"/>
                  <a:cs typeface="Roboto"/>
                  <a:sym typeface="Roboto"/>
                </a:rPr>
                <a:t>Model: gpt-4o-mini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215900" lvl="0" marL="571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➢"/>
              </a:pPr>
              <a:r>
                <a:rPr lang="en-US" sz="1600">
                  <a:latin typeface="Roboto"/>
                  <a:ea typeface="Roboto"/>
                  <a:cs typeface="Roboto"/>
                  <a:sym typeface="Roboto"/>
                </a:rPr>
                <a:t>Prompt Template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215900" lvl="0" marL="571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➢"/>
              </a:pPr>
              <a:r>
                <a:rPr lang="en-US" sz="1600">
                  <a:latin typeface="Roboto"/>
                  <a:ea typeface="Roboto"/>
                  <a:cs typeface="Roboto"/>
                  <a:sym typeface="Roboto"/>
                </a:rPr>
                <a:t>Settings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215900" lvl="1" marL="2857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○"/>
              </a:pPr>
              <a:r>
                <a:rPr lang="en-US" sz="1600">
                  <a:latin typeface="Roboto"/>
                  <a:ea typeface="Roboto"/>
                  <a:cs typeface="Roboto"/>
                  <a:sym typeface="Roboto"/>
                </a:rPr>
                <a:t>Temp = 0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215900" lvl="1" marL="2857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○"/>
              </a:pPr>
              <a:r>
                <a:rPr lang="en-US" sz="1600">
                  <a:latin typeface="Roboto"/>
                  <a:ea typeface="Roboto"/>
                  <a:cs typeface="Roboto"/>
                  <a:sym typeface="Roboto"/>
                </a:rPr>
                <a:t>JSON mode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215900" lvl="0" marL="571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➢"/>
              </a:pPr>
              <a:r>
                <a:rPr lang="en-US" sz="1600">
                  <a:latin typeface="Roboto"/>
                  <a:ea typeface="Roboto"/>
                  <a:cs typeface="Roboto"/>
                  <a:sym typeface="Roboto"/>
                </a:rPr>
                <a:t>Batch by Year (.jsonl)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215900" lvl="0" marL="571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➢"/>
              </a:pPr>
              <a:r>
                <a:rPr lang="en-US" sz="1600">
                  <a:latin typeface="Roboto"/>
                  <a:ea typeface="Roboto"/>
                  <a:cs typeface="Roboto"/>
                  <a:sym typeface="Roboto"/>
                </a:rPr>
                <a:t>Submit 10x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8" name="Google Shape;248;g314f609236b_0_4"/>
          <p:cNvGrpSpPr/>
          <p:nvPr/>
        </p:nvGrpSpPr>
        <p:grpSpPr>
          <a:xfrm>
            <a:off x="5773154" y="1586327"/>
            <a:ext cx="3388315" cy="4643951"/>
            <a:chOff x="4329974" y="1189775"/>
            <a:chExt cx="2541300" cy="3483050"/>
          </a:xfrm>
        </p:grpSpPr>
        <p:sp>
          <p:nvSpPr>
            <p:cNvPr id="249" name="Google Shape;249;g314f609236b_0_4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02B2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Extract Scores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" name="Google Shape;250;g314f609236b_0_4"/>
            <p:cNvSpPr txBox="1"/>
            <p:nvPr/>
          </p:nvSpPr>
          <p:spPr>
            <a:xfrm>
              <a:off x="4613553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215900" lvl="0" marL="571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➔"/>
              </a:pPr>
              <a:r>
                <a:rPr lang="en-US" sz="1600">
                  <a:latin typeface="Roboto"/>
                  <a:ea typeface="Roboto"/>
                  <a:cs typeface="Roboto"/>
                  <a:sym typeface="Roboto"/>
                </a:rPr>
                <a:t>Extract tokens and logprob scores from batch results (.jsonl)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215900" lvl="0" marL="571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➔"/>
              </a:pPr>
              <a:r>
                <a:rPr lang="en-US" sz="1600">
                  <a:latin typeface="Roboto"/>
                  <a:ea typeface="Roboto"/>
                  <a:cs typeface="Roboto"/>
                  <a:sym typeface="Roboto"/>
                </a:rPr>
                <a:t>Calculate probability weighted averages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1" name="Google Shape;251;g314f609236b_0_4"/>
          <p:cNvGrpSpPr/>
          <p:nvPr/>
        </p:nvGrpSpPr>
        <p:grpSpPr>
          <a:xfrm>
            <a:off x="8528772" y="1586327"/>
            <a:ext cx="3388315" cy="4643951"/>
            <a:chOff x="6396739" y="1189775"/>
            <a:chExt cx="2541300" cy="3483050"/>
          </a:xfrm>
        </p:grpSpPr>
        <p:sp>
          <p:nvSpPr>
            <p:cNvPr id="252" name="Google Shape;252;g314f609236b_0_4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Report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" name="Google Shape;253;g314f609236b_0_4"/>
            <p:cNvSpPr txBox="1"/>
            <p:nvPr/>
          </p:nvSpPr>
          <p:spPr>
            <a:xfrm>
              <a:off x="6714905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215900" lvl="0" marL="571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❏"/>
              </a:pPr>
              <a:r>
                <a:rPr lang="en-US" sz="1600">
                  <a:latin typeface="Roboto"/>
                  <a:ea typeface="Roboto"/>
                  <a:cs typeface="Roboto"/>
                  <a:sym typeface="Roboto"/>
                </a:rPr>
                <a:t>Report the results in an Excel spreadsheet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215900" lvl="0" marL="571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❏"/>
              </a:pPr>
              <a:r>
                <a:rPr lang="en-US" sz="1600">
                  <a:latin typeface="Roboto"/>
                  <a:ea typeface="Roboto"/>
                  <a:cs typeface="Roboto"/>
                  <a:sym typeface="Roboto"/>
                </a:rPr>
                <a:t>Update Website [Future]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10def07b4c_0_7"/>
          <p:cNvSpPr txBox="1"/>
          <p:nvPr/>
        </p:nvSpPr>
        <p:spPr>
          <a:xfrm>
            <a:off x="2620050" y="293050"/>
            <a:ext cx="695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600" u="none" cap="none" strike="noStrike">
                <a:solidFill>
                  <a:srgbClr val="CCA677"/>
                </a:solidFill>
                <a:latin typeface="Corben"/>
                <a:ea typeface="Corben"/>
                <a:cs typeface="Corben"/>
                <a:sym typeface="Corben"/>
              </a:rPr>
              <a:t>Fedspeak Website Overview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310def07b4c_0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0" name="Google Shape;260;g310def07b4c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775" y="208025"/>
            <a:ext cx="2286000" cy="731520"/>
          </a:xfrm>
          <a:prstGeom prst="rect">
            <a:avLst/>
          </a:prstGeom>
          <a:noFill/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1" name="Google Shape;261;g310def07b4c_0_7"/>
          <p:cNvSpPr txBox="1"/>
          <p:nvPr/>
        </p:nvSpPr>
        <p:spPr>
          <a:xfrm>
            <a:off x="681600" y="5046200"/>
            <a:ext cx="10828800" cy="147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Blog Posts With Analysis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Automated Data Updates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be hosted on a Lehigh domain, like the PA100 Index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g310def07b4c_0_7" title="screen-capture.webm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0050" y="1068175"/>
            <a:ext cx="7161682" cy="384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14f609236b_0_2581"/>
          <p:cNvSpPr txBox="1"/>
          <p:nvPr/>
        </p:nvSpPr>
        <p:spPr>
          <a:xfrm>
            <a:off x="2620050" y="293050"/>
            <a:ext cx="784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600">
                <a:solidFill>
                  <a:srgbClr val="CCA677"/>
                </a:solidFill>
                <a:latin typeface="Corben"/>
                <a:ea typeface="Corben"/>
                <a:cs typeface="Corben"/>
                <a:sym typeface="Corben"/>
              </a:rPr>
              <a:t>Correlation among the Sentiments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314f609236b_0_258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9" name="Google Shape;269;g314f609236b_0_25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775" y="208025"/>
            <a:ext cx="2286000" cy="731520"/>
          </a:xfrm>
          <a:prstGeom prst="rect">
            <a:avLst/>
          </a:prstGeom>
          <a:noFill/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0" name="Google Shape;270;g314f609236b_0_2581"/>
          <p:cNvSpPr txBox="1"/>
          <p:nvPr/>
        </p:nvSpPr>
        <p:spPr>
          <a:xfrm>
            <a:off x="681600" y="4204975"/>
            <a:ext cx="10828800" cy="147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Fed Action most correlated with Inflation, followed by Employment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followed by Credit (unspoken mandate?)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followed by Economic Growth and Consumer Demand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g314f609236b_0_25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2000" y="939550"/>
            <a:ext cx="6947100" cy="303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10def07b4c_5_32"/>
          <p:cNvSpPr txBox="1"/>
          <p:nvPr>
            <p:ph type="ctrTitle"/>
          </p:nvPr>
        </p:nvSpPr>
        <p:spPr>
          <a:xfrm>
            <a:off x="1011850" y="5480395"/>
            <a:ext cx="38886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2500"/>
              <a:t>Pearson Coefficient: .27</a:t>
            </a:r>
            <a:endParaRPr sz="2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2500"/>
              <a:t>P-Value 4.27e^-6</a:t>
            </a:r>
            <a:endParaRPr sz="2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800"/>
          </a:p>
        </p:txBody>
      </p:sp>
      <p:sp>
        <p:nvSpPr>
          <p:cNvPr id="278" name="Google Shape;278;g310def07b4c_5_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g310def07b4c_5_32"/>
          <p:cNvSpPr txBox="1"/>
          <p:nvPr/>
        </p:nvSpPr>
        <p:spPr>
          <a:xfrm>
            <a:off x="1481700" y="156896"/>
            <a:ext cx="9228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600" u="none" cap="none" strike="noStrike">
                <a:solidFill>
                  <a:srgbClr val="CCA677"/>
                </a:solidFill>
                <a:latin typeface="Corben"/>
                <a:ea typeface="Corben"/>
                <a:cs typeface="Corben"/>
                <a:sym typeface="Corben"/>
              </a:rPr>
              <a:t>Short Rate Sentiment</a:t>
            </a:r>
            <a:endParaRPr b="0" i="0" sz="3600" u="none" cap="none" strike="noStrike">
              <a:solidFill>
                <a:srgbClr val="CCA677"/>
              </a:solidFill>
              <a:latin typeface="Corben"/>
              <a:ea typeface="Corben"/>
              <a:cs typeface="Corben"/>
              <a:sym typeface="Corbe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600" u="none" cap="none" strike="noStrike">
                <a:solidFill>
                  <a:srgbClr val="CCA677"/>
                </a:solidFill>
                <a:latin typeface="Corben"/>
                <a:ea typeface="Corben"/>
                <a:cs typeface="Corben"/>
                <a:sym typeface="Corben"/>
              </a:rPr>
              <a:t>Initial Plot and Testing 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g310def07b4c_5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775" y="208025"/>
            <a:ext cx="2286000" cy="731520"/>
          </a:xfrm>
          <a:prstGeom prst="rect">
            <a:avLst/>
          </a:prstGeom>
          <a:noFill/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1" name="Google Shape;281;g310def07b4c_5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8812" y="1357500"/>
            <a:ext cx="7714384" cy="43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310def07b4c_5_32"/>
          <p:cNvSpPr txBox="1"/>
          <p:nvPr>
            <p:ph type="ctrTitle"/>
          </p:nvPr>
        </p:nvSpPr>
        <p:spPr>
          <a:xfrm>
            <a:off x="6821700" y="5343845"/>
            <a:ext cx="38886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38095"/>
              <a:buNone/>
            </a:pPr>
            <a:r>
              <a:rPr lang="en-US" sz="2800"/>
              <a:t>Spearman Coefficient: .29</a:t>
            </a:r>
            <a:endParaRPr sz="2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38095"/>
              <a:buNone/>
            </a:pPr>
            <a:r>
              <a:rPr lang="en-US" sz="2800"/>
              <a:t>P-Value 5.42e^-7</a:t>
            </a:r>
            <a:endParaRPr sz="2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38095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11103c4a63_0_101"/>
          <p:cNvSpPr txBox="1"/>
          <p:nvPr>
            <p:ph type="ctrTitle"/>
          </p:nvPr>
        </p:nvSpPr>
        <p:spPr>
          <a:xfrm>
            <a:off x="1011850" y="5480395"/>
            <a:ext cx="38886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800"/>
          </a:p>
        </p:txBody>
      </p:sp>
      <p:sp>
        <p:nvSpPr>
          <p:cNvPr id="289" name="Google Shape;289;g311103c4a63_0_10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g311103c4a63_0_101"/>
          <p:cNvSpPr txBox="1"/>
          <p:nvPr/>
        </p:nvSpPr>
        <p:spPr>
          <a:xfrm>
            <a:off x="1605925" y="250534"/>
            <a:ext cx="9228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600" u="none" cap="none" strike="noStrike">
                <a:solidFill>
                  <a:srgbClr val="CCA677"/>
                </a:solidFill>
                <a:latin typeface="Corben"/>
                <a:ea typeface="Corben"/>
                <a:cs typeface="Corben"/>
                <a:sym typeface="Corben"/>
              </a:rPr>
              <a:t>Data Analysis: Methodology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g311103c4a63_0_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775" y="208025"/>
            <a:ext cx="2286000" cy="731520"/>
          </a:xfrm>
          <a:prstGeom prst="rect">
            <a:avLst/>
          </a:prstGeom>
          <a:noFill/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2" name="Google Shape;292;g311103c4a63_0_101"/>
          <p:cNvSpPr txBox="1"/>
          <p:nvPr>
            <p:ph type="ctrTitle"/>
          </p:nvPr>
        </p:nvSpPr>
        <p:spPr>
          <a:xfrm>
            <a:off x="338775" y="1387825"/>
            <a:ext cx="11262300" cy="4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/>
              <a:t>Pair sentiment signal with appropriate financial instrument/indicator.</a:t>
            </a:r>
            <a:endParaRPr sz="2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2800"/>
              <a:t>1b. Collect time series data of match (Bloomberg, FRED).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/>
              <a:t>Initial time series plot of relationship between sentiment and instrument.</a:t>
            </a:r>
            <a:endParaRPr sz="2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2800"/>
              <a:t>2b. Check if correlations are statistically significant.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/>
              <a:t>Data interpretation through plot analysis.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11103c4a63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g311103c4a63_0_0"/>
          <p:cNvSpPr txBox="1"/>
          <p:nvPr/>
        </p:nvSpPr>
        <p:spPr>
          <a:xfrm>
            <a:off x="2836200" y="323550"/>
            <a:ext cx="7818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CCA677"/>
                </a:solidFill>
                <a:latin typeface="Corben"/>
                <a:ea typeface="Corben"/>
                <a:cs typeface="Corben"/>
                <a:sym typeface="Corben"/>
              </a:rPr>
              <a:t>Data </a:t>
            </a:r>
            <a:r>
              <a:rPr lang="en-US" sz="3600">
                <a:solidFill>
                  <a:srgbClr val="CCA677"/>
                </a:solidFill>
                <a:latin typeface="Corben"/>
                <a:ea typeface="Corben"/>
                <a:cs typeface="Corben"/>
                <a:sym typeface="Corben"/>
              </a:rPr>
              <a:t>Interpretation </a:t>
            </a:r>
            <a:r>
              <a:rPr b="0" i="0" lang="en-US" sz="3600" u="none" cap="none" strike="noStrike">
                <a:solidFill>
                  <a:srgbClr val="CCA677"/>
                </a:solidFill>
                <a:latin typeface="Corben"/>
                <a:ea typeface="Corben"/>
                <a:cs typeface="Corben"/>
                <a:sym typeface="Corben"/>
              </a:rPr>
              <a:t>Part I: Capturing the nature of the Fed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g311103c4a6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775" y="208025"/>
            <a:ext cx="2286000" cy="731520"/>
          </a:xfrm>
          <a:prstGeom prst="rect">
            <a:avLst/>
          </a:prstGeom>
          <a:noFill/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1" name="Google Shape;301;g311103c4a63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9450" y="1524146"/>
            <a:ext cx="8133080" cy="4694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11103c4a63_0_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8" name="Google Shape;308;g311103c4a63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775" y="208025"/>
            <a:ext cx="2286000" cy="731520"/>
          </a:xfrm>
          <a:prstGeom prst="rect">
            <a:avLst/>
          </a:prstGeom>
          <a:noFill/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9" name="Google Shape;309;g311103c4a63_0_38"/>
          <p:cNvSpPr txBox="1"/>
          <p:nvPr/>
        </p:nvSpPr>
        <p:spPr>
          <a:xfrm>
            <a:off x="2836200" y="323550"/>
            <a:ext cx="7818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CCA677"/>
                </a:solidFill>
                <a:latin typeface="Corben"/>
                <a:ea typeface="Corben"/>
                <a:cs typeface="Corben"/>
                <a:sym typeface="Corben"/>
              </a:rPr>
              <a:t>Data </a:t>
            </a:r>
            <a:r>
              <a:rPr lang="en-US" sz="3600">
                <a:solidFill>
                  <a:srgbClr val="CCA677"/>
                </a:solidFill>
                <a:latin typeface="Corben"/>
                <a:ea typeface="Corben"/>
                <a:cs typeface="Corben"/>
                <a:sym typeface="Corben"/>
              </a:rPr>
              <a:t>Interpretatoin </a:t>
            </a:r>
            <a:r>
              <a:rPr b="0" i="0" lang="en-US" sz="3600" u="none" cap="none" strike="noStrike">
                <a:solidFill>
                  <a:srgbClr val="CCA677"/>
                </a:solidFill>
                <a:latin typeface="Corben"/>
                <a:ea typeface="Corben"/>
                <a:cs typeface="Corben"/>
                <a:sym typeface="Corben"/>
              </a:rPr>
              <a:t>Part II: Stationarity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311103c4a63_0_38"/>
          <p:cNvSpPr txBox="1"/>
          <p:nvPr/>
        </p:nvSpPr>
        <p:spPr>
          <a:xfrm>
            <a:off x="982300" y="1524150"/>
            <a:ext cx="97356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Augmented Dickey–Fuller</a:t>
            </a:r>
            <a:endParaRPr b="0" i="0" sz="28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Short Rate Sentiment						3-Month Treasury Yield</a:t>
            </a:r>
            <a:endParaRPr b="0" i="0" sz="28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Test Statistic: -4.80							</a:t>
            </a:r>
            <a:r>
              <a:rPr b="0" i="0" lang="en-US" sz="2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Test Statistic: -1.47</a:t>
            </a:r>
            <a:endParaRPr b="0" i="0" sz="2800" u="none" cap="none" strike="noStrik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P-Value: 5.38e-5							</a:t>
            </a:r>
            <a:r>
              <a:rPr b="0" i="0" lang="en-US" sz="2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P-Value: 0.55</a:t>
            </a:r>
            <a:endParaRPr b="0" i="0" sz="2800" u="none" cap="none" strike="noStrik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Critical Values: 								Critical Values:</a:t>
            </a:r>
            <a:endParaRPr b="0" i="0" sz="28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1%: -3.45										1%: -3.45	</a:t>
            </a:r>
            <a:endParaRPr b="0" i="0" sz="28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5%: -2.87										5%: -2.87</a:t>
            </a:r>
            <a:endParaRPr b="0" i="0" sz="28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10%: -2.57									10%: -2.57</a:t>
            </a:r>
            <a:endParaRPr b="0" i="0" sz="28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11f7208f2_0_7"/>
          <p:cNvSpPr txBox="1"/>
          <p:nvPr>
            <p:ph type="ctrTitle"/>
          </p:nvPr>
        </p:nvSpPr>
        <p:spPr>
          <a:xfrm>
            <a:off x="415600" y="992767"/>
            <a:ext cx="113607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solidFill>
                  <a:srgbClr val="CCA677"/>
                </a:solidFill>
              </a:rPr>
              <a:t>       </a:t>
            </a:r>
            <a:r>
              <a:rPr lang="en-US">
                <a:solidFill>
                  <a:srgbClr val="CCA677"/>
                </a:solidFill>
              </a:rPr>
              <a:t>FED</a:t>
            </a:r>
            <a:endParaRPr>
              <a:solidFill>
                <a:srgbClr val="CCA677"/>
              </a:solidFill>
            </a:endParaRPr>
          </a:p>
        </p:txBody>
      </p:sp>
      <p:sp>
        <p:nvSpPr>
          <p:cNvPr id="102" name="Google Shape;102;g3111f7208f2_0_7"/>
          <p:cNvSpPr txBox="1"/>
          <p:nvPr>
            <p:ph idx="1" type="subTitle"/>
          </p:nvPr>
        </p:nvSpPr>
        <p:spPr>
          <a:xfrm>
            <a:off x="415600" y="3063833"/>
            <a:ext cx="11360700" cy="30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03" name="Google Shape;103;g3111f7208f2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3533" y="2400733"/>
            <a:ext cx="9702800" cy="37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1103c4a63_0_5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7" name="Google Shape;317;g311103c4a63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775" y="208025"/>
            <a:ext cx="2286000" cy="731520"/>
          </a:xfrm>
          <a:prstGeom prst="rect">
            <a:avLst/>
          </a:prstGeom>
          <a:noFill/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8" name="Google Shape;318;g311103c4a63_0_52"/>
          <p:cNvSpPr txBox="1"/>
          <p:nvPr/>
        </p:nvSpPr>
        <p:spPr>
          <a:xfrm>
            <a:off x="2836200" y="323550"/>
            <a:ext cx="7818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CCA677"/>
                </a:solidFill>
                <a:latin typeface="Corben"/>
                <a:ea typeface="Corben"/>
                <a:cs typeface="Corben"/>
                <a:sym typeface="Corben"/>
              </a:rPr>
              <a:t>Data Manipulation Part II: Stationarity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g311103c4a63_0_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325" y="1524150"/>
            <a:ext cx="8305799" cy="4989678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311103c4a63_0_52"/>
          <p:cNvSpPr txBox="1"/>
          <p:nvPr/>
        </p:nvSpPr>
        <p:spPr>
          <a:xfrm>
            <a:off x="8925900" y="1824350"/>
            <a:ext cx="3266100" cy="4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Augmented Dickey–Fuller</a:t>
            </a:r>
            <a:endParaRPr b="0" i="0" sz="23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3-Month Yield Change</a:t>
            </a:r>
            <a:endParaRPr b="0" i="0" sz="23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Test Statistic: -4.99</a:t>
            </a:r>
            <a:endParaRPr b="0" i="0" sz="23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P-Value: 2.35e-5</a:t>
            </a:r>
            <a:endParaRPr b="0" i="0" sz="23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Critical Values:</a:t>
            </a:r>
            <a:endParaRPr b="0" i="0" sz="23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1%: -3.45	</a:t>
            </a:r>
            <a:endParaRPr b="0" i="0" sz="23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5%: -2.87</a:t>
            </a:r>
            <a:endParaRPr b="0" i="0" sz="23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10%: -2.57</a:t>
            </a:r>
            <a:endParaRPr b="0" i="0" sz="23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1103c4a63_0_7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7" name="Google Shape;327;g311103c4a63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775" y="208025"/>
            <a:ext cx="2286000" cy="731520"/>
          </a:xfrm>
          <a:prstGeom prst="rect">
            <a:avLst/>
          </a:prstGeom>
          <a:noFill/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8" name="Google Shape;328;g311103c4a63_0_70"/>
          <p:cNvSpPr txBox="1"/>
          <p:nvPr/>
        </p:nvSpPr>
        <p:spPr>
          <a:xfrm>
            <a:off x="2836200" y="323550"/>
            <a:ext cx="7818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CCA677"/>
                </a:solidFill>
                <a:latin typeface="Corben"/>
                <a:ea typeface="Corben"/>
                <a:cs typeface="Corben"/>
                <a:sym typeface="Corben"/>
              </a:rPr>
              <a:t>Data Manipulation Part III: </a:t>
            </a:r>
            <a:endParaRPr b="0" i="0" sz="3600" u="none" cap="none" strike="noStrike">
              <a:solidFill>
                <a:srgbClr val="CCA677"/>
              </a:solidFill>
              <a:latin typeface="Corben"/>
              <a:ea typeface="Corben"/>
              <a:cs typeface="Corben"/>
              <a:sym typeface="Corbe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CCA677"/>
                </a:solidFill>
                <a:latin typeface="Corben"/>
                <a:ea typeface="Corben"/>
                <a:cs typeface="Corben"/>
                <a:sym typeface="Corben"/>
              </a:rPr>
              <a:t>Data Sources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g311103c4a63_0_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3100" y="1524150"/>
            <a:ext cx="8305800" cy="4928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11103c4a63_0_8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6" name="Google Shape;336;g311103c4a63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775" y="208025"/>
            <a:ext cx="2286000" cy="731520"/>
          </a:xfrm>
          <a:prstGeom prst="rect">
            <a:avLst/>
          </a:prstGeom>
          <a:noFill/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7" name="Google Shape;337;g311103c4a63_0_80"/>
          <p:cNvSpPr txBox="1"/>
          <p:nvPr/>
        </p:nvSpPr>
        <p:spPr>
          <a:xfrm>
            <a:off x="2836200" y="323550"/>
            <a:ext cx="7818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CCA677"/>
                </a:solidFill>
                <a:latin typeface="Corben"/>
                <a:ea typeface="Corben"/>
                <a:cs typeface="Corben"/>
                <a:sym typeface="Corben"/>
              </a:rPr>
              <a:t>Data Manipulation Part IV: </a:t>
            </a:r>
            <a:endParaRPr b="0" i="0" sz="3600" u="none" cap="none" strike="noStrike">
              <a:solidFill>
                <a:srgbClr val="CCA677"/>
              </a:solidFill>
              <a:latin typeface="Corben"/>
              <a:ea typeface="Corben"/>
              <a:cs typeface="Corben"/>
              <a:sym typeface="Corbe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CCA677"/>
                </a:solidFill>
                <a:latin typeface="Corben"/>
                <a:ea typeface="Corben"/>
                <a:cs typeface="Corben"/>
                <a:sym typeface="Corben"/>
              </a:rPr>
              <a:t>Nature of Financial Instruments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g311103c4a63_0_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3100" y="1524150"/>
            <a:ext cx="8305800" cy="488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11103c4a63_0_8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5" name="Google Shape;345;g311103c4a63_0_89"/>
          <p:cNvSpPr txBox="1"/>
          <p:nvPr/>
        </p:nvSpPr>
        <p:spPr>
          <a:xfrm>
            <a:off x="6127125" y="336275"/>
            <a:ext cx="5212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CCA677"/>
                </a:solidFill>
                <a:latin typeface="Corben"/>
                <a:ea typeface="Corben"/>
                <a:cs typeface="Corben"/>
                <a:sym typeface="Corben"/>
              </a:rPr>
              <a:t>Data Manipulation Conclusion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g311103c4a63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256450"/>
            <a:ext cx="5830352" cy="36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311103c4a63_0_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28850"/>
            <a:ext cx="5899899" cy="330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g311103c4a63_0_89"/>
          <p:cNvSpPr txBox="1"/>
          <p:nvPr/>
        </p:nvSpPr>
        <p:spPr>
          <a:xfrm>
            <a:off x="6712950" y="3434900"/>
            <a:ext cx="4348500" cy="28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Pearson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Before: 0.27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After: 0.58 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Spearman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Before: 0.29 		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After: 0.63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311103c4a63_0_89"/>
          <p:cNvSpPr txBox="1"/>
          <p:nvPr/>
        </p:nvSpPr>
        <p:spPr>
          <a:xfrm>
            <a:off x="6430200" y="1536875"/>
            <a:ext cx="5264100" cy="28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Nature of the Fed captured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Stationarity established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Eliminated poor data quality source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Accounted for zero interest rate periods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Established statistical significance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11103c4a63_0_129"/>
          <p:cNvSpPr txBox="1"/>
          <p:nvPr>
            <p:ph type="ctrTitle"/>
          </p:nvPr>
        </p:nvSpPr>
        <p:spPr>
          <a:xfrm>
            <a:off x="1011850" y="5480395"/>
            <a:ext cx="38886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800"/>
          </a:p>
        </p:txBody>
      </p:sp>
      <p:sp>
        <p:nvSpPr>
          <p:cNvPr id="356" name="Google Shape;356;g311103c4a63_0_1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7" name="Google Shape;357;g311103c4a63_0_129"/>
          <p:cNvSpPr txBox="1"/>
          <p:nvPr/>
        </p:nvSpPr>
        <p:spPr>
          <a:xfrm>
            <a:off x="1605925" y="250534"/>
            <a:ext cx="9228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600" u="none" cap="none" strike="noStrike">
                <a:solidFill>
                  <a:srgbClr val="CCA677"/>
                </a:solidFill>
                <a:latin typeface="Corben"/>
                <a:ea typeface="Corben"/>
                <a:cs typeface="Corben"/>
                <a:sym typeface="Corben"/>
              </a:rPr>
              <a:t>Next steps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g311103c4a63_0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775" y="208025"/>
            <a:ext cx="2286000" cy="731520"/>
          </a:xfrm>
          <a:prstGeom prst="rect">
            <a:avLst/>
          </a:prstGeom>
          <a:noFill/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9" name="Google Shape;359;g311103c4a63_0_129"/>
          <p:cNvSpPr txBox="1"/>
          <p:nvPr>
            <p:ph type="ctrTitle"/>
          </p:nvPr>
        </p:nvSpPr>
        <p:spPr>
          <a:xfrm>
            <a:off x="338775" y="1387825"/>
            <a:ext cx="11262300" cy="4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2800"/>
              <a:t>Our early analysis is giving positive results. 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2800"/>
              <a:t>We have a full matrix of sentiment signals to investigate. 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/>
              <a:t>Research using the data analysis process to find strongest relationships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/>
              <a:t>Experiment with predictive models to find actionable insights.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/>
              <a:t>Backtest potential strategies and interpret results for feasibility.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5" name="Google Shape;3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8066" y="1831975"/>
            <a:ext cx="5875867" cy="3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12"/>
          <p:cNvSpPr/>
          <p:nvPr/>
        </p:nvSpPr>
        <p:spPr>
          <a:xfrm>
            <a:off x="3133725" y="1819275"/>
            <a:ext cx="5906310" cy="3397568"/>
          </a:xfrm>
          <a:custGeom>
            <a:rect b="b" l="l" r="r" t="t"/>
            <a:pathLst>
              <a:path extrusionOk="0" h="3314700" w="5876925">
                <a:moveTo>
                  <a:pt x="3085783" y="2958257"/>
                </a:moveTo>
                <a:lnTo>
                  <a:pt x="3085783" y="3080147"/>
                </a:lnTo>
                <a:lnTo>
                  <a:pt x="3252880" y="3080147"/>
                </a:lnTo>
                <a:lnTo>
                  <a:pt x="3252880" y="2958257"/>
                </a:lnTo>
                <a:close/>
                <a:moveTo>
                  <a:pt x="2647633" y="2958257"/>
                </a:moveTo>
                <a:lnTo>
                  <a:pt x="2647633" y="3080147"/>
                </a:lnTo>
                <a:lnTo>
                  <a:pt x="2814730" y="3080147"/>
                </a:lnTo>
                <a:lnTo>
                  <a:pt x="2814730" y="2958257"/>
                </a:lnTo>
                <a:close/>
                <a:moveTo>
                  <a:pt x="3180549" y="2604976"/>
                </a:moveTo>
                <a:cubicBezTo>
                  <a:pt x="3123846" y="2604976"/>
                  <a:pt x="3077077" y="2616027"/>
                  <a:pt x="3040242" y="2638128"/>
                </a:cubicBezTo>
                <a:cubicBezTo>
                  <a:pt x="3003183" y="2660675"/>
                  <a:pt x="2983538" y="2694161"/>
                  <a:pt x="2981306" y="2738587"/>
                </a:cubicBezTo>
                <a:lnTo>
                  <a:pt x="3115921" y="2738587"/>
                </a:lnTo>
                <a:cubicBezTo>
                  <a:pt x="3115921" y="2718495"/>
                  <a:pt x="3121502" y="2704207"/>
                  <a:pt x="3132664" y="2695724"/>
                </a:cubicBezTo>
                <a:cubicBezTo>
                  <a:pt x="3143603" y="2687464"/>
                  <a:pt x="3156216" y="2683334"/>
                  <a:pt x="3170503" y="2683334"/>
                </a:cubicBezTo>
                <a:cubicBezTo>
                  <a:pt x="3187916" y="2683334"/>
                  <a:pt x="3201757" y="2688692"/>
                  <a:pt x="3212026" y="2699408"/>
                </a:cubicBezTo>
                <a:cubicBezTo>
                  <a:pt x="3222296" y="2709900"/>
                  <a:pt x="3227430" y="2723518"/>
                  <a:pt x="3227430" y="2740261"/>
                </a:cubicBezTo>
                <a:cubicBezTo>
                  <a:pt x="3227430" y="2757004"/>
                  <a:pt x="3221514" y="2771292"/>
                  <a:pt x="3209682" y="2783123"/>
                </a:cubicBezTo>
                <a:cubicBezTo>
                  <a:pt x="3197851" y="2794955"/>
                  <a:pt x="3180103" y="2800871"/>
                  <a:pt x="3156439" y="2800871"/>
                </a:cubicBezTo>
                <a:cubicBezTo>
                  <a:pt x="3141482" y="2800871"/>
                  <a:pt x="3128311" y="2798750"/>
                  <a:pt x="3116925" y="2794509"/>
                </a:cubicBezTo>
                <a:lnTo>
                  <a:pt x="3125632" y="2898986"/>
                </a:lnTo>
                <a:lnTo>
                  <a:pt x="3213366" y="2898986"/>
                </a:lnTo>
                <a:lnTo>
                  <a:pt x="3220063" y="2869183"/>
                </a:lnTo>
                <a:cubicBezTo>
                  <a:pt x="3264935" y="2869183"/>
                  <a:pt x="3303221" y="2857798"/>
                  <a:pt x="3334921" y="2835027"/>
                </a:cubicBezTo>
                <a:cubicBezTo>
                  <a:pt x="3366398" y="2812257"/>
                  <a:pt x="3382137" y="2780221"/>
                  <a:pt x="3382137" y="2738922"/>
                </a:cubicBezTo>
                <a:cubicBezTo>
                  <a:pt x="3382137" y="2701194"/>
                  <a:pt x="3365505" y="2669382"/>
                  <a:pt x="3332242" y="2643485"/>
                </a:cubicBezTo>
                <a:cubicBezTo>
                  <a:pt x="3298979" y="2617813"/>
                  <a:pt x="3248415" y="2604976"/>
                  <a:pt x="3180549" y="2604976"/>
                </a:cubicBezTo>
                <a:close/>
                <a:moveTo>
                  <a:pt x="2742399" y="2604976"/>
                </a:moveTo>
                <a:cubicBezTo>
                  <a:pt x="2685696" y="2604976"/>
                  <a:pt x="2638927" y="2616027"/>
                  <a:pt x="2602092" y="2638128"/>
                </a:cubicBezTo>
                <a:cubicBezTo>
                  <a:pt x="2565033" y="2660675"/>
                  <a:pt x="2545388" y="2694161"/>
                  <a:pt x="2543156" y="2738587"/>
                </a:cubicBezTo>
                <a:lnTo>
                  <a:pt x="2677771" y="2738587"/>
                </a:lnTo>
                <a:cubicBezTo>
                  <a:pt x="2677771" y="2718495"/>
                  <a:pt x="2683352" y="2704207"/>
                  <a:pt x="2694514" y="2695724"/>
                </a:cubicBezTo>
                <a:cubicBezTo>
                  <a:pt x="2705453" y="2687464"/>
                  <a:pt x="2718066" y="2683334"/>
                  <a:pt x="2732353" y="2683334"/>
                </a:cubicBezTo>
                <a:cubicBezTo>
                  <a:pt x="2749766" y="2683334"/>
                  <a:pt x="2763607" y="2688692"/>
                  <a:pt x="2773876" y="2699408"/>
                </a:cubicBezTo>
                <a:cubicBezTo>
                  <a:pt x="2784146" y="2709900"/>
                  <a:pt x="2789280" y="2723518"/>
                  <a:pt x="2789280" y="2740261"/>
                </a:cubicBezTo>
                <a:cubicBezTo>
                  <a:pt x="2789280" y="2757004"/>
                  <a:pt x="2783364" y="2771292"/>
                  <a:pt x="2771532" y="2783123"/>
                </a:cubicBezTo>
                <a:cubicBezTo>
                  <a:pt x="2759701" y="2794955"/>
                  <a:pt x="2741953" y="2800871"/>
                  <a:pt x="2718289" y="2800871"/>
                </a:cubicBezTo>
                <a:cubicBezTo>
                  <a:pt x="2703332" y="2800871"/>
                  <a:pt x="2690161" y="2798750"/>
                  <a:pt x="2678775" y="2794509"/>
                </a:cubicBezTo>
                <a:lnTo>
                  <a:pt x="2687482" y="2898986"/>
                </a:lnTo>
                <a:lnTo>
                  <a:pt x="2775216" y="2898986"/>
                </a:lnTo>
                <a:lnTo>
                  <a:pt x="2781913" y="2869183"/>
                </a:lnTo>
                <a:cubicBezTo>
                  <a:pt x="2826785" y="2869183"/>
                  <a:pt x="2865071" y="2857798"/>
                  <a:pt x="2896771" y="2835027"/>
                </a:cubicBezTo>
                <a:cubicBezTo>
                  <a:pt x="2928248" y="2812257"/>
                  <a:pt x="2943987" y="2780221"/>
                  <a:pt x="2943987" y="2738922"/>
                </a:cubicBezTo>
                <a:cubicBezTo>
                  <a:pt x="2943987" y="2701194"/>
                  <a:pt x="2927355" y="2669382"/>
                  <a:pt x="2894092" y="2643485"/>
                </a:cubicBezTo>
                <a:cubicBezTo>
                  <a:pt x="2860829" y="2617813"/>
                  <a:pt x="2810265" y="2604976"/>
                  <a:pt x="2742399" y="2604976"/>
                </a:cubicBezTo>
                <a:close/>
                <a:moveTo>
                  <a:pt x="2106271" y="1287475"/>
                </a:moveTo>
                <a:cubicBezTo>
                  <a:pt x="2123014" y="1287475"/>
                  <a:pt x="2138864" y="1291494"/>
                  <a:pt x="2153821" y="1299530"/>
                </a:cubicBezTo>
                <a:lnTo>
                  <a:pt x="2153821" y="1358801"/>
                </a:lnTo>
                <a:cubicBezTo>
                  <a:pt x="2140873" y="1370186"/>
                  <a:pt x="2123907" y="1375879"/>
                  <a:pt x="2102922" y="1375879"/>
                </a:cubicBezTo>
                <a:cubicBezTo>
                  <a:pt x="2091090" y="1375879"/>
                  <a:pt x="2080598" y="1371638"/>
                  <a:pt x="2071445" y="1363154"/>
                </a:cubicBezTo>
                <a:cubicBezTo>
                  <a:pt x="2062515" y="1354894"/>
                  <a:pt x="2058050" y="1344179"/>
                  <a:pt x="2058050" y="1331007"/>
                </a:cubicBezTo>
                <a:cubicBezTo>
                  <a:pt x="2058050" y="1318283"/>
                  <a:pt x="2062403" y="1307790"/>
                  <a:pt x="2071110" y="1299530"/>
                </a:cubicBezTo>
                <a:cubicBezTo>
                  <a:pt x="2079816" y="1291494"/>
                  <a:pt x="2091537" y="1287475"/>
                  <a:pt x="2106271" y="1287475"/>
                </a:cubicBezTo>
                <a:close/>
                <a:moveTo>
                  <a:pt x="4308257" y="1202420"/>
                </a:moveTo>
                <a:cubicBezTo>
                  <a:pt x="4326117" y="1202420"/>
                  <a:pt x="4339958" y="1209006"/>
                  <a:pt x="4349780" y="1222177"/>
                </a:cubicBezTo>
                <a:cubicBezTo>
                  <a:pt x="4359380" y="1235348"/>
                  <a:pt x="4364179" y="1253877"/>
                  <a:pt x="4364179" y="1277764"/>
                </a:cubicBezTo>
                <a:cubicBezTo>
                  <a:pt x="4364179" y="1330003"/>
                  <a:pt x="4344534" y="1356122"/>
                  <a:pt x="4305244" y="1356122"/>
                </a:cubicBezTo>
                <a:cubicBezTo>
                  <a:pt x="4268185" y="1356122"/>
                  <a:pt x="4249656" y="1330226"/>
                  <a:pt x="4249656" y="1278434"/>
                </a:cubicBezTo>
                <a:cubicBezTo>
                  <a:pt x="4249656" y="1253654"/>
                  <a:pt x="4255014" y="1234790"/>
                  <a:pt x="4265730" y="1221842"/>
                </a:cubicBezTo>
                <a:cubicBezTo>
                  <a:pt x="4276445" y="1208894"/>
                  <a:pt x="4290621" y="1202420"/>
                  <a:pt x="4308257" y="1202420"/>
                </a:cubicBezTo>
                <a:close/>
                <a:moveTo>
                  <a:pt x="4579831" y="1117030"/>
                </a:moveTo>
                <a:lnTo>
                  <a:pt x="4579831" y="1219163"/>
                </a:lnTo>
                <a:lnTo>
                  <a:pt x="4619010" y="1219163"/>
                </a:lnTo>
                <a:lnTo>
                  <a:pt x="4619010" y="1296182"/>
                </a:lnTo>
                <a:cubicBezTo>
                  <a:pt x="4619010" y="1354894"/>
                  <a:pt x="4631065" y="1394855"/>
                  <a:pt x="4655176" y="1416063"/>
                </a:cubicBezTo>
                <a:cubicBezTo>
                  <a:pt x="4679063" y="1437271"/>
                  <a:pt x="4707638" y="1447875"/>
                  <a:pt x="4740901" y="1447875"/>
                </a:cubicBezTo>
                <a:cubicBezTo>
                  <a:pt x="4787335" y="1447875"/>
                  <a:pt x="4832765" y="1432136"/>
                  <a:pt x="4877190" y="1400659"/>
                </a:cubicBezTo>
                <a:lnTo>
                  <a:pt x="4877190" y="1441847"/>
                </a:lnTo>
                <a:lnTo>
                  <a:pt x="5084805" y="1441847"/>
                </a:lnTo>
                <a:lnTo>
                  <a:pt x="5084805" y="1339714"/>
                </a:lnTo>
                <a:lnTo>
                  <a:pt x="5045626" y="1339714"/>
                </a:lnTo>
                <a:lnTo>
                  <a:pt x="5045626" y="1117030"/>
                </a:lnTo>
                <a:lnTo>
                  <a:pt x="4832653" y="1117030"/>
                </a:lnTo>
                <a:lnTo>
                  <a:pt x="4832653" y="1219163"/>
                </a:lnTo>
                <a:lnTo>
                  <a:pt x="4877190" y="1219163"/>
                </a:lnTo>
                <a:lnTo>
                  <a:pt x="4877190" y="1322971"/>
                </a:lnTo>
                <a:cubicBezTo>
                  <a:pt x="4861117" y="1333017"/>
                  <a:pt x="4843704" y="1338040"/>
                  <a:pt x="4824951" y="1338040"/>
                </a:cubicBezTo>
                <a:cubicBezTo>
                  <a:pt x="4809548" y="1338040"/>
                  <a:pt x="4799502" y="1333463"/>
                  <a:pt x="4794814" y="1324310"/>
                </a:cubicBezTo>
                <a:cubicBezTo>
                  <a:pt x="4789902" y="1315380"/>
                  <a:pt x="4787447" y="1297856"/>
                  <a:pt x="4787447" y="1271737"/>
                </a:cubicBezTo>
                <a:lnTo>
                  <a:pt x="4787447" y="1117030"/>
                </a:lnTo>
                <a:close/>
                <a:moveTo>
                  <a:pt x="3618290" y="1117030"/>
                </a:moveTo>
                <a:lnTo>
                  <a:pt x="3618290" y="1219163"/>
                </a:lnTo>
                <a:lnTo>
                  <a:pt x="3643405" y="1219163"/>
                </a:lnTo>
                <a:lnTo>
                  <a:pt x="3767974" y="1458925"/>
                </a:lnTo>
                <a:lnTo>
                  <a:pt x="3751566" y="1492077"/>
                </a:lnTo>
                <a:lnTo>
                  <a:pt x="3696983" y="1492077"/>
                </a:lnTo>
                <a:lnTo>
                  <a:pt x="3696983" y="1590861"/>
                </a:lnTo>
                <a:lnTo>
                  <a:pt x="3838965" y="1590861"/>
                </a:lnTo>
                <a:lnTo>
                  <a:pt x="4016442" y="1219163"/>
                </a:lnTo>
                <a:lnTo>
                  <a:pt x="4048924" y="1219163"/>
                </a:lnTo>
                <a:lnTo>
                  <a:pt x="4048924" y="1117030"/>
                </a:lnTo>
                <a:lnTo>
                  <a:pt x="3881158" y="1117030"/>
                </a:lnTo>
                <a:lnTo>
                  <a:pt x="3881158" y="1219163"/>
                </a:lnTo>
                <a:lnTo>
                  <a:pt x="3912635" y="1219163"/>
                </a:lnTo>
                <a:lnTo>
                  <a:pt x="3860396" y="1346746"/>
                </a:lnTo>
                <a:lnTo>
                  <a:pt x="3803804" y="1219163"/>
                </a:lnTo>
                <a:lnTo>
                  <a:pt x="3839635" y="1219163"/>
                </a:lnTo>
                <a:lnTo>
                  <a:pt x="3839635" y="1117030"/>
                </a:lnTo>
                <a:close/>
                <a:moveTo>
                  <a:pt x="2749543" y="1111002"/>
                </a:moveTo>
                <a:cubicBezTo>
                  <a:pt x="2702216" y="1111002"/>
                  <a:pt x="2657902" y="1126741"/>
                  <a:pt x="2616602" y="1158218"/>
                </a:cubicBezTo>
                <a:lnTo>
                  <a:pt x="2616602" y="1117030"/>
                </a:lnTo>
                <a:lnTo>
                  <a:pt x="2406308" y="1117030"/>
                </a:lnTo>
                <a:lnTo>
                  <a:pt x="2406308" y="1219163"/>
                </a:lnTo>
                <a:lnTo>
                  <a:pt x="2448166" y="1219163"/>
                </a:lnTo>
                <a:lnTo>
                  <a:pt x="2448166" y="1339714"/>
                </a:lnTo>
                <a:lnTo>
                  <a:pt x="2406308" y="1339714"/>
                </a:lnTo>
                <a:lnTo>
                  <a:pt x="2406308" y="1441847"/>
                </a:lnTo>
                <a:lnTo>
                  <a:pt x="2663483" y="1441847"/>
                </a:lnTo>
                <a:lnTo>
                  <a:pt x="2663483" y="1339714"/>
                </a:lnTo>
                <a:lnTo>
                  <a:pt x="2616602" y="1339714"/>
                </a:lnTo>
                <a:lnTo>
                  <a:pt x="2616602" y="1237581"/>
                </a:lnTo>
                <a:cubicBezTo>
                  <a:pt x="2633792" y="1226195"/>
                  <a:pt x="2649865" y="1220503"/>
                  <a:pt x="2664823" y="1220503"/>
                </a:cubicBezTo>
                <a:cubicBezTo>
                  <a:pt x="2681119" y="1220503"/>
                  <a:pt x="2692170" y="1225414"/>
                  <a:pt x="2697974" y="1235236"/>
                </a:cubicBezTo>
                <a:cubicBezTo>
                  <a:pt x="2703332" y="1245282"/>
                  <a:pt x="2706011" y="1266044"/>
                  <a:pt x="2706011" y="1297521"/>
                </a:cubicBezTo>
                <a:lnTo>
                  <a:pt x="2706011" y="1441847"/>
                </a:lnTo>
                <a:lnTo>
                  <a:pt x="2912956" y="1441847"/>
                </a:lnTo>
                <a:lnTo>
                  <a:pt x="2912956" y="1339714"/>
                </a:lnTo>
                <a:lnTo>
                  <a:pt x="2874447" y="1339714"/>
                </a:lnTo>
                <a:lnTo>
                  <a:pt x="2874447" y="1256333"/>
                </a:lnTo>
                <a:cubicBezTo>
                  <a:pt x="2874447" y="1205434"/>
                  <a:pt x="2864066" y="1168487"/>
                  <a:pt x="2843305" y="1145493"/>
                </a:cubicBezTo>
                <a:cubicBezTo>
                  <a:pt x="2822320" y="1122499"/>
                  <a:pt x="2791066" y="1111002"/>
                  <a:pt x="2749543" y="1111002"/>
                </a:cubicBezTo>
                <a:close/>
                <a:moveTo>
                  <a:pt x="4302230" y="1107654"/>
                </a:moveTo>
                <a:cubicBezTo>
                  <a:pt x="4233918" y="1107654"/>
                  <a:pt x="4179670" y="1124062"/>
                  <a:pt x="4139486" y="1156879"/>
                </a:cubicBezTo>
                <a:cubicBezTo>
                  <a:pt x="4099302" y="1189695"/>
                  <a:pt x="4079211" y="1229990"/>
                  <a:pt x="4079211" y="1277764"/>
                </a:cubicBezTo>
                <a:cubicBezTo>
                  <a:pt x="4079211" y="1327994"/>
                  <a:pt x="4099526" y="1369405"/>
                  <a:pt x="4140156" y="1401998"/>
                </a:cubicBezTo>
                <a:cubicBezTo>
                  <a:pt x="4180786" y="1434815"/>
                  <a:pt x="4237490" y="1451223"/>
                  <a:pt x="4310266" y="1451223"/>
                </a:cubicBezTo>
                <a:cubicBezTo>
                  <a:pt x="4377686" y="1451223"/>
                  <a:pt x="4431933" y="1434815"/>
                  <a:pt x="4473010" y="1401998"/>
                </a:cubicBezTo>
                <a:cubicBezTo>
                  <a:pt x="4514087" y="1369182"/>
                  <a:pt x="4534625" y="1328217"/>
                  <a:pt x="4534625" y="1279104"/>
                </a:cubicBezTo>
                <a:cubicBezTo>
                  <a:pt x="4534625" y="1228204"/>
                  <a:pt x="4513082" y="1186905"/>
                  <a:pt x="4469996" y="1155204"/>
                </a:cubicBezTo>
                <a:cubicBezTo>
                  <a:pt x="4426911" y="1123504"/>
                  <a:pt x="4370988" y="1107654"/>
                  <a:pt x="4302230" y="1107654"/>
                </a:cubicBezTo>
                <a:close/>
                <a:moveTo>
                  <a:pt x="2107275" y="1107654"/>
                </a:moveTo>
                <a:cubicBezTo>
                  <a:pt x="2044991" y="1107654"/>
                  <a:pt x="1997887" y="1114128"/>
                  <a:pt x="1965963" y="1127076"/>
                </a:cubicBezTo>
                <a:cubicBezTo>
                  <a:pt x="1933593" y="1140024"/>
                  <a:pt x="1910152" y="1162460"/>
                  <a:pt x="1895642" y="1194383"/>
                </a:cubicBezTo>
                <a:lnTo>
                  <a:pt x="2027578" y="1207778"/>
                </a:lnTo>
                <a:cubicBezTo>
                  <a:pt x="2042088" y="1187016"/>
                  <a:pt x="2062850" y="1176635"/>
                  <a:pt x="2089862" y="1176635"/>
                </a:cubicBezTo>
                <a:cubicBezTo>
                  <a:pt x="2104596" y="1176635"/>
                  <a:pt x="2117544" y="1179538"/>
                  <a:pt x="2128706" y="1185342"/>
                </a:cubicBezTo>
                <a:cubicBezTo>
                  <a:pt x="2139422" y="1191369"/>
                  <a:pt x="2146342" y="1198625"/>
                  <a:pt x="2149468" y="1207108"/>
                </a:cubicBezTo>
                <a:cubicBezTo>
                  <a:pt x="2152370" y="1215145"/>
                  <a:pt x="2153821" y="1229209"/>
                  <a:pt x="2153821" y="1249301"/>
                </a:cubicBezTo>
                <a:lnTo>
                  <a:pt x="2153821" y="1259012"/>
                </a:lnTo>
                <a:cubicBezTo>
                  <a:pt x="2129041" y="1248073"/>
                  <a:pt x="2095666" y="1242603"/>
                  <a:pt x="2053697" y="1242603"/>
                </a:cubicBezTo>
                <a:cubicBezTo>
                  <a:pt x="2007709" y="1242603"/>
                  <a:pt x="1970428" y="1252315"/>
                  <a:pt x="1941853" y="1271737"/>
                </a:cubicBezTo>
                <a:cubicBezTo>
                  <a:pt x="1913055" y="1291159"/>
                  <a:pt x="1898655" y="1316050"/>
                  <a:pt x="1898655" y="1346411"/>
                </a:cubicBezTo>
                <a:cubicBezTo>
                  <a:pt x="1898655" y="1373870"/>
                  <a:pt x="1910376" y="1397645"/>
                  <a:pt x="1933816" y="1417737"/>
                </a:cubicBezTo>
                <a:cubicBezTo>
                  <a:pt x="1957033" y="1437829"/>
                  <a:pt x="1991524" y="1447875"/>
                  <a:pt x="2037289" y="1447875"/>
                </a:cubicBezTo>
                <a:cubicBezTo>
                  <a:pt x="2085956" y="1447875"/>
                  <a:pt x="2124800" y="1438499"/>
                  <a:pt x="2153821" y="1419746"/>
                </a:cubicBezTo>
                <a:lnTo>
                  <a:pt x="2153821" y="1441847"/>
                </a:lnTo>
                <a:lnTo>
                  <a:pt x="2363781" y="1441847"/>
                </a:lnTo>
                <a:lnTo>
                  <a:pt x="2363781" y="1339714"/>
                </a:lnTo>
                <a:lnTo>
                  <a:pt x="2322257" y="1339714"/>
                </a:lnTo>
                <a:lnTo>
                  <a:pt x="2322257" y="1245952"/>
                </a:lnTo>
                <a:cubicBezTo>
                  <a:pt x="2322257" y="1216261"/>
                  <a:pt x="2319355" y="1194383"/>
                  <a:pt x="2313551" y="1180319"/>
                </a:cubicBezTo>
                <a:cubicBezTo>
                  <a:pt x="2307970" y="1166701"/>
                  <a:pt x="2298036" y="1153976"/>
                  <a:pt x="2283748" y="1142144"/>
                </a:cubicBezTo>
                <a:cubicBezTo>
                  <a:pt x="2269461" y="1130536"/>
                  <a:pt x="2247471" y="1121941"/>
                  <a:pt x="2217780" y="1116360"/>
                </a:cubicBezTo>
                <a:cubicBezTo>
                  <a:pt x="2203492" y="1113458"/>
                  <a:pt x="2187252" y="1111281"/>
                  <a:pt x="2169057" y="1109830"/>
                </a:cubicBezTo>
                <a:cubicBezTo>
                  <a:pt x="2150863" y="1108379"/>
                  <a:pt x="2130269" y="1107654"/>
                  <a:pt x="2107275" y="1107654"/>
                </a:cubicBezTo>
                <a:close/>
                <a:moveTo>
                  <a:pt x="2951391" y="976052"/>
                </a:moveTo>
                <a:lnTo>
                  <a:pt x="2951391" y="1078186"/>
                </a:lnTo>
                <a:lnTo>
                  <a:pt x="2993584" y="1078186"/>
                </a:lnTo>
                <a:lnTo>
                  <a:pt x="2993584" y="1339714"/>
                </a:lnTo>
                <a:lnTo>
                  <a:pt x="2952061" y="1339714"/>
                </a:lnTo>
                <a:lnTo>
                  <a:pt x="2952061" y="1441847"/>
                </a:lnTo>
                <a:lnTo>
                  <a:pt x="3162020" y="1441847"/>
                </a:lnTo>
                <a:lnTo>
                  <a:pt x="3162020" y="1300535"/>
                </a:lnTo>
                <a:lnTo>
                  <a:pt x="3296300" y="1441847"/>
                </a:lnTo>
                <a:lnTo>
                  <a:pt x="3417186" y="1441847"/>
                </a:lnTo>
                <a:lnTo>
                  <a:pt x="3417186" y="1339714"/>
                </a:lnTo>
                <a:lnTo>
                  <a:pt x="3390732" y="1339714"/>
                </a:lnTo>
                <a:lnTo>
                  <a:pt x="3317397" y="1264704"/>
                </a:lnTo>
                <a:lnTo>
                  <a:pt x="3378342" y="1205099"/>
                </a:lnTo>
                <a:lnTo>
                  <a:pt x="3416181" y="1205099"/>
                </a:lnTo>
                <a:lnTo>
                  <a:pt x="3416181" y="1117030"/>
                </a:lnTo>
                <a:lnTo>
                  <a:pt x="3208566" y="1117030"/>
                </a:lnTo>
                <a:lnTo>
                  <a:pt x="3208566" y="1197062"/>
                </a:lnTo>
                <a:lnTo>
                  <a:pt x="3267837" y="1197062"/>
                </a:lnTo>
                <a:lnTo>
                  <a:pt x="3162020" y="1300535"/>
                </a:lnTo>
                <a:lnTo>
                  <a:pt x="3162020" y="976052"/>
                </a:lnTo>
                <a:close/>
                <a:moveTo>
                  <a:pt x="1340996" y="976052"/>
                </a:moveTo>
                <a:lnTo>
                  <a:pt x="1340996" y="1078186"/>
                </a:lnTo>
                <a:lnTo>
                  <a:pt x="1383524" y="1078186"/>
                </a:lnTo>
                <a:lnTo>
                  <a:pt x="1383524" y="1339714"/>
                </a:lnTo>
                <a:lnTo>
                  <a:pt x="1340996" y="1339714"/>
                </a:lnTo>
                <a:lnTo>
                  <a:pt x="1340996" y="1441847"/>
                </a:lnTo>
                <a:lnTo>
                  <a:pt x="1597502" y="1441847"/>
                </a:lnTo>
                <a:lnTo>
                  <a:pt x="1597502" y="1339714"/>
                </a:lnTo>
                <a:lnTo>
                  <a:pt x="1551960" y="1339714"/>
                </a:lnTo>
                <a:lnTo>
                  <a:pt x="1551960" y="1234567"/>
                </a:lnTo>
                <a:cubicBezTo>
                  <a:pt x="1569150" y="1223181"/>
                  <a:pt x="1585893" y="1217489"/>
                  <a:pt x="1602190" y="1217489"/>
                </a:cubicBezTo>
                <a:cubicBezTo>
                  <a:pt x="1617817" y="1217489"/>
                  <a:pt x="1628086" y="1222623"/>
                  <a:pt x="1632997" y="1232892"/>
                </a:cubicBezTo>
                <a:cubicBezTo>
                  <a:pt x="1637685" y="1243162"/>
                  <a:pt x="1640029" y="1268500"/>
                  <a:pt x="1640029" y="1308906"/>
                </a:cubicBezTo>
                <a:lnTo>
                  <a:pt x="1640029" y="1441847"/>
                </a:lnTo>
                <a:lnTo>
                  <a:pt x="1846640" y="1441847"/>
                </a:lnTo>
                <a:lnTo>
                  <a:pt x="1846640" y="1339714"/>
                </a:lnTo>
                <a:lnTo>
                  <a:pt x="1808466" y="1339714"/>
                </a:lnTo>
                <a:lnTo>
                  <a:pt x="1808466" y="1262360"/>
                </a:lnTo>
                <a:cubicBezTo>
                  <a:pt x="1808466" y="1205880"/>
                  <a:pt x="1797303" y="1166478"/>
                  <a:pt x="1774979" y="1144154"/>
                </a:cubicBezTo>
                <a:cubicBezTo>
                  <a:pt x="1752655" y="1122053"/>
                  <a:pt x="1722406" y="1111002"/>
                  <a:pt x="1684231" y="1111002"/>
                </a:cubicBezTo>
                <a:cubicBezTo>
                  <a:pt x="1640922" y="1111002"/>
                  <a:pt x="1596832" y="1126071"/>
                  <a:pt x="1551960" y="1156209"/>
                </a:cubicBezTo>
                <a:lnTo>
                  <a:pt x="1551960" y="976052"/>
                </a:lnTo>
                <a:close/>
                <a:moveTo>
                  <a:pt x="837362" y="976052"/>
                </a:moveTo>
                <a:lnTo>
                  <a:pt x="837362" y="1172282"/>
                </a:lnTo>
                <a:lnTo>
                  <a:pt x="924761" y="1172282"/>
                </a:lnTo>
                <a:lnTo>
                  <a:pt x="924761" y="1087562"/>
                </a:lnTo>
                <a:lnTo>
                  <a:pt x="978340" y="1087562"/>
                </a:lnTo>
                <a:lnTo>
                  <a:pt x="978340" y="1330338"/>
                </a:lnTo>
                <a:lnTo>
                  <a:pt x="938156" y="1330338"/>
                </a:lnTo>
                <a:lnTo>
                  <a:pt x="938156" y="1441847"/>
                </a:lnTo>
                <a:lnTo>
                  <a:pt x="1199684" y="1441847"/>
                </a:lnTo>
                <a:lnTo>
                  <a:pt x="1199684" y="1330338"/>
                </a:lnTo>
                <a:lnTo>
                  <a:pt x="1158496" y="1330338"/>
                </a:lnTo>
                <a:lnTo>
                  <a:pt x="1158496" y="1087562"/>
                </a:lnTo>
                <a:lnTo>
                  <a:pt x="1211739" y="1087562"/>
                </a:lnTo>
                <a:lnTo>
                  <a:pt x="1211739" y="1172282"/>
                </a:lnTo>
                <a:lnTo>
                  <a:pt x="1299139" y="1172282"/>
                </a:lnTo>
                <a:lnTo>
                  <a:pt x="1299139" y="976052"/>
                </a:lnTo>
                <a:close/>
                <a:moveTo>
                  <a:pt x="0" y="0"/>
                </a:moveTo>
                <a:lnTo>
                  <a:pt x="5876925" y="0"/>
                </a:lnTo>
                <a:lnTo>
                  <a:pt x="5876925" y="3314700"/>
                </a:lnTo>
                <a:lnTo>
                  <a:pt x="0" y="33147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2"/>
          <p:cNvSpPr txBox="1"/>
          <p:nvPr/>
        </p:nvSpPr>
        <p:spPr>
          <a:xfrm>
            <a:off x="1602600" y="849375"/>
            <a:ext cx="8986800" cy="472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Fed-GPT: </a:t>
            </a:r>
            <a:br>
              <a:rPr b="1" lang="en-US" sz="6000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b="1" lang="en-US" sz="6000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Translating Fedspeak</a:t>
            </a:r>
            <a:endParaRPr b="1" sz="6000">
              <a:solidFill>
                <a:srgbClr val="BF9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BF9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Thank you</a:t>
            </a:r>
            <a:endParaRPr b="1" sz="6000">
              <a:solidFill>
                <a:srgbClr val="BF9000"/>
              </a:solidFill>
              <a:highlight>
                <a:schemeClr val="lt1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Questions?</a:t>
            </a:r>
            <a:endParaRPr b="1" sz="6000">
              <a:solidFill>
                <a:srgbClr val="BF9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4f609236b_0_256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4" name="Google Shape;374;g314f609236b_0_2565"/>
          <p:cNvSpPr txBox="1"/>
          <p:nvPr/>
        </p:nvSpPr>
        <p:spPr>
          <a:xfrm>
            <a:off x="2624775" y="293421"/>
            <a:ext cx="9228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600">
                <a:solidFill>
                  <a:srgbClr val="CCA677"/>
                </a:solidFill>
                <a:latin typeface="Corben"/>
                <a:ea typeface="Corben"/>
                <a:cs typeface="Corben"/>
                <a:sym typeface="Corben"/>
              </a:rPr>
              <a:t>Appendix</a:t>
            </a:r>
            <a:endParaRPr b="0" i="0" sz="3600" u="none" cap="none" strike="noStrike">
              <a:solidFill>
                <a:srgbClr val="CCA677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375" name="Google Shape;375;g314f609236b_0_256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6" name="Google Shape;376;g314f609236b_0_25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775" y="208025"/>
            <a:ext cx="2286000" cy="731520"/>
          </a:xfrm>
          <a:prstGeom prst="rect">
            <a:avLst/>
          </a:prstGeom>
          <a:noFill/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7" name="Google Shape;377;g314f609236b_0_25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92321"/>
            <a:ext cx="11887200" cy="506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g314f609236b_0_25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751057"/>
            <a:ext cx="11887200" cy="623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g314f609236b_0_25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526639"/>
            <a:ext cx="118872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g314f609236b_0_25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3174339"/>
            <a:ext cx="11887200" cy="50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314f609236b_0_25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3830901"/>
            <a:ext cx="11887200" cy="55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314f609236b_0_256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2400" y="4543110"/>
            <a:ext cx="10593232" cy="1660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11103c4a63_0_113"/>
          <p:cNvSpPr txBox="1"/>
          <p:nvPr>
            <p:ph type="ctrTitle"/>
          </p:nvPr>
        </p:nvSpPr>
        <p:spPr>
          <a:xfrm>
            <a:off x="1011850" y="5480395"/>
            <a:ext cx="38886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800"/>
          </a:p>
        </p:txBody>
      </p:sp>
      <p:sp>
        <p:nvSpPr>
          <p:cNvPr id="389" name="Google Shape;389;g311103c4a63_0_1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0" name="Google Shape;390;g311103c4a63_0_113"/>
          <p:cNvSpPr txBox="1"/>
          <p:nvPr/>
        </p:nvSpPr>
        <p:spPr>
          <a:xfrm>
            <a:off x="1605925" y="250534"/>
            <a:ext cx="9228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600" u="none" cap="none" strike="noStrike">
                <a:solidFill>
                  <a:srgbClr val="CCA677"/>
                </a:solidFill>
                <a:latin typeface="Corben"/>
                <a:ea typeface="Corben"/>
                <a:cs typeface="Corben"/>
                <a:sym typeface="Corben"/>
              </a:rPr>
              <a:t>Interesting Inquiries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g311103c4a63_0_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775" y="208025"/>
            <a:ext cx="2286000" cy="731520"/>
          </a:xfrm>
          <a:prstGeom prst="rect">
            <a:avLst/>
          </a:prstGeom>
          <a:noFill/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2" name="Google Shape;392;g311103c4a63_0_113"/>
          <p:cNvSpPr txBox="1"/>
          <p:nvPr>
            <p:ph type="ctrTitle"/>
          </p:nvPr>
        </p:nvSpPr>
        <p:spPr>
          <a:xfrm>
            <a:off x="338775" y="1375600"/>
            <a:ext cx="10804500" cy="4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2800"/>
              <a:t>Using the short and long rate sentiments to make a sentiment slope to investigate against the yield curve slope.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2800"/>
              <a:t>10 cases of sentiment interpretation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2800"/>
              <a:t>What other sentiment signals could be combined for research against market data?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2800"/>
              <a:t>List of sentiments: Short Rate, Long Rate, Economic Phase, Surprise, 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2800"/>
              <a:t>Credit Conditions, Consumer Demand, Economic Growth, Employment, 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2800"/>
              <a:t>Inflation, Fed Action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0def07b4c_5_17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g310def07b4c_5_172"/>
          <p:cNvSpPr txBox="1"/>
          <p:nvPr/>
        </p:nvSpPr>
        <p:spPr>
          <a:xfrm>
            <a:off x="3597100" y="201725"/>
            <a:ext cx="36072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A677"/>
                </a:solidFill>
                <a:latin typeface="Corben"/>
                <a:ea typeface="Corben"/>
                <a:cs typeface="Corben"/>
                <a:sym typeface="Corben"/>
              </a:rPr>
              <a:t>Phases of economic Cycle</a:t>
            </a:r>
            <a:endParaRPr b="0" i="0" sz="2400" u="none" cap="none" strike="noStrike">
              <a:solidFill>
                <a:srgbClr val="CCA677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cxnSp>
        <p:nvCxnSpPr>
          <p:cNvPr id="111" name="Google Shape;111;g310def07b4c_5_172"/>
          <p:cNvCxnSpPr>
            <a:stCxn id="112" idx="2"/>
            <a:endCxn id="113" idx="1"/>
          </p:cNvCxnSpPr>
          <p:nvPr/>
        </p:nvCxnSpPr>
        <p:spPr>
          <a:xfrm>
            <a:off x="1118925" y="3874975"/>
            <a:ext cx="543900" cy="2202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g310def07b4c_5_172"/>
          <p:cNvCxnSpPr>
            <a:stCxn id="112" idx="2"/>
            <a:endCxn id="115" idx="1"/>
          </p:cNvCxnSpPr>
          <p:nvPr/>
        </p:nvCxnSpPr>
        <p:spPr>
          <a:xfrm>
            <a:off x="1118925" y="3874975"/>
            <a:ext cx="577500" cy="12279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g310def07b4c_5_172"/>
          <p:cNvSpPr/>
          <p:nvPr/>
        </p:nvSpPr>
        <p:spPr>
          <a:xfrm rot="-5400000">
            <a:off x="-1855875" y="3524725"/>
            <a:ext cx="5249100" cy="700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600" u="none" cap="none" strike="noStrike">
                <a:solidFill>
                  <a:srgbClr val="CCA677"/>
                </a:solidFill>
                <a:latin typeface="Corben"/>
                <a:ea typeface="Corben"/>
                <a:cs typeface="Corben"/>
                <a:sym typeface="Corben"/>
              </a:rPr>
              <a:t>Economic Cycles</a:t>
            </a:r>
            <a:endParaRPr b="0" i="0" sz="3600" u="none" cap="none" strike="noStrike">
              <a:solidFill>
                <a:srgbClr val="CCA677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115" name="Google Shape;115;g310def07b4c_5_172"/>
          <p:cNvSpPr/>
          <p:nvPr/>
        </p:nvSpPr>
        <p:spPr>
          <a:xfrm>
            <a:off x="1696325" y="4752619"/>
            <a:ext cx="2694000" cy="700500"/>
          </a:xfrm>
          <a:prstGeom prst="roundRect">
            <a:avLst>
              <a:gd fmla="val 16667" name="adj"/>
            </a:avLst>
          </a:prstGeom>
          <a:solidFill>
            <a:srgbClr val="CCA677"/>
          </a:solidFill>
          <a:ln cap="flat" cmpd="sng" w="9525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Peak and Late Expansion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g310def07b4c_5_172"/>
          <p:cNvSpPr/>
          <p:nvPr/>
        </p:nvSpPr>
        <p:spPr>
          <a:xfrm>
            <a:off x="1662700" y="5727440"/>
            <a:ext cx="2694000" cy="700500"/>
          </a:xfrm>
          <a:prstGeom prst="roundRect">
            <a:avLst>
              <a:gd fmla="val 16667" name="adj"/>
            </a:avLst>
          </a:prstGeom>
          <a:solidFill>
            <a:srgbClr val="CCA677"/>
          </a:solidFill>
          <a:ln cap="flat" cmpd="sng" w="9525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Expansion (Early Cycle)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g310def07b4c_5_172"/>
          <p:cNvSpPr/>
          <p:nvPr/>
        </p:nvSpPr>
        <p:spPr>
          <a:xfrm>
            <a:off x="7152175" y="2041676"/>
            <a:ext cx="2694000" cy="978900"/>
          </a:xfrm>
          <a:prstGeom prst="roundRect">
            <a:avLst>
              <a:gd fmla="val 16667" name="adj"/>
            </a:avLst>
          </a:prstGeom>
          <a:solidFill>
            <a:srgbClr val="CCA677"/>
          </a:solidFill>
          <a:ln cap="flat" cmpd="sng" w="9525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Indicators of economic stability re-emerge, including bottoming-out in unemployment rates, improvements in stock prices, and increased business confidence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g310def07b4c_5_172"/>
          <p:cNvSpPr/>
          <p:nvPr/>
        </p:nvSpPr>
        <p:spPr>
          <a:xfrm>
            <a:off x="7096150" y="3100455"/>
            <a:ext cx="2694000" cy="1146600"/>
          </a:xfrm>
          <a:prstGeom prst="roundRect">
            <a:avLst>
              <a:gd fmla="val 16667" name="adj"/>
            </a:avLst>
          </a:prstGeom>
          <a:solidFill>
            <a:srgbClr val="CCA677"/>
          </a:solidFill>
          <a:ln cap="flat" cmpd="sng" w="9525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Unemployment rises as businesses lay off workers or close down operations to cut costs. Asset prices, especially in stock markets and real estate, decline as the economy contracts.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g310def07b4c_5_172"/>
          <p:cNvSpPr/>
          <p:nvPr/>
        </p:nvSpPr>
        <p:spPr>
          <a:xfrm>
            <a:off x="7152175" y="4326925"/>
            <a:ext cx="2694000" cy="1067400"/>
          </a:xfrm>
          <a:prstGeom prst="roundRect">
            <a:avLst>
              <a:gd fmla="val 16667" name="adj"/>
            </a:avLst>
          </a:prstGeom>
          <a:solidFill>
            <a:srgbClr val="CCA677"/>
          </a:solidFill>
          <a:ln cap="flat" cmpd="sng" w="9525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Inflation starts rising as prices for goods, labor, and resources increase due to high demand. The stock market may continue to rise, but at a slower pace, or it might begin to show volatility.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g310def07b4c_5_172"/>
          <p:cNvSpPr/>
          <p:nvPr/>
        </p:nvSpPr>
        <p:spPr>
          <a:xfrm>
            <a:off x="7152175" y="5532325"/>
            <a:ext cx="2694000" cy="1067400"/>
          </a:xfrm>
          <a:prstGeom prst="roundRect">
            <a:avLst>
              <a:gd fmla="val 16667" name="adj"/>
            </a:avLst>
          </a:prstGeom>
          <a:solidFill>
            <a:srgbClr val="CCA677"/>
          </a:solidFill>
          <a:ln cap="flat" cmpd="sng" w="9525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Employment levels rise, and inventory starts to accumulate to meet increasing demand. Stock markets often perform well as corporate earnings improve.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" name="Google Shape;120;g310def07b4c_5_172"/>
          <p:cNvCxnSpPr>
            <a:stCxn id="121" idx="3"/>
            <a:endCxn id="117" idx="1"/>
          </p:cNvCxnSpPr>
          <p:nvPr/>
        </p:nvCxnSpPr>
        <p:spPr>
          <a:xfrm flipH="1" rot="10800000">
            <a:off x="4306225" y="3673669"/>
            <a:ext cx="2790000" cy="2013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g310def07b4c_5_172"/>
          <p:cNvCxnSpPr>
            <a:stCxn id="115" idx="3"/>
            <a:endCxn id="118" idx="1"/>
          </p:cNvCxnSpPr>
          <p:nvPr/>
        </p:nvCxnSpPr>
        <p:spPr>
          <a:xfrm flipH="1" rot="10800000">
            <a:off x="4390325" y="4860769"/>
            <a:ext cx="2761800" cy="2421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g310def07b4c_5_172"/>
          <p:cNvCxnSpPr>
            <a:stCxn id="119" idx="1"/>
            <a:endCxn id="113" idx="3"/>
          </p:cNvCxnSpPr>
          <p:nvPr/>
        </p:nvCxnSpPr>
        <p:spPr>
          <a:xfrm flipH="1">
            <a:off x="4356775" y="6066025"/>
            <a:ext cx="2795400" cy="117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g310def07b4c_5_172"/>
          <p:cNvCxnSpPr>
            <a:stCxn id="119" idx="1"/>
            <a:endCxn id="113" idx="3"/>
          </p:cNvCxnSpPr>
          <p:nvPr/>
        </p:nvCxnSpPr>
        <p:spPr>
          <a:xfrm flipH="1">
            <a:off x="4356775" y="6066025"/>
            <a:ext cx="2795400" cy="117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g310def07b4c_5_172"/>
          <p:cNvSpPr/>
          <p:nvPr/>
        </p:nvSpPr>
        <p:spPr>
          <a:xfrm>
            <a:off x="1612225" y="3524719"/>
            <a:ext cx="2694000" cy="700500"/>
          </a:xfrm>
          <a:prstGeom prst="roundRect">
            <a:avLst>
              <a:gd fmla="val 16667" name="adj"/>
            </a:avLst>
          </a:prstGeom>
          <a:solidFill>
            <a:srgbClr val="CCA677"/>
          </a:solidFill>
          <a:ln cap="flat" cmpd="sng" w="9525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Recession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g310def07b4c_5_172"/>
          <p:cNvSpPr/>
          <p:nvPr/>
        </p:nvSpPr>
        <p:spPr>
          <a:xfrm>
            <a:off x="1696325" y="1528144"/>
            <a:ext cx="2694000" cy="700500"/>
          </a:xfrm>
          <a:prstGeom prst="roundRect">
            <a:avLst>
              <a:gd fmla="val 16667" name="adj"/>
            </a:avLst>
          </a:prstGeom>
          <a:solidFill>
            <a:srgbClr val="CCA677"/>
          </a:solidFill>
          <a:ln cap="flat" cmpd="sng" w="9525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Mid Cycle Recovery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g310def07b4c_5_172"/>
          <p:cNvSpPr/>
          <p:nvPr/>
        </p:nvSpPr>
        <p:spPr>
          <a:xfrm>
            <a:off x="1662700" y="2475319"/>
            <a:ext cx="2694000" cy="700500"/>
          </a:xfrm>
          <a:prstGeom prst="roundRect">
            <a:avLst>
              <a:gd fmla="val 16667" name="adj"/>
            </a:avLst>
          </a:prstGeom>
          <a:solidFill>
            <a:srgbClr val="CCA677"/>
          </a:solidFill>
          <a:ln cap="flat" cmpd="sng" w="9525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Trough and Early recovery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" name="Google Shape;127;g310def07b4c_5_172"/>
          <p:cNvCxnSpPr>
            <a:stCxn id="112" idx="2"/>
            <a:endCxn id="126" idx="1"/>
          </p:cNvCxnSpPr>
          <p:nvPr/>
        </p:nvCxnSpPr>
        <p:spPr>
          <a:xfrm flipH="1" rot="10800000">
            <a:off x="1118925" y="2825575"/>
            <a:ext cx="543900" cy="10494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g310def07b4c_5_172"/>
          <p:cNvCxnSpPr>
            <a:stCxn id="112" idx="2"/>
            <a:endCxn id="121" idx="1"/>
          </p:cNvCxnSpPr>
          <p:nvPr/>
        </p:nvCxnSpPr>
        <p:spPr>
          <a:xfrm>
            <a:off x="1118925" y="3874975"/>
            <a:ext cx="493200" cy="6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g310def07b4c_5_172"/>
          <p:cNvCxnSpPr>
            <a:stCxn id="112" idx="2"/>
            <a:endCxn id="125" idx="1"/>
          </p:cNvCxnSpPr>
          <p:nvPr/>
        </p:nvCxnSpPr>
        <p:spPr>
          <a:xfrm flipH="1" rot="10800000">
            <a:off x="1118925" y="1878475"/>
            <a:ext cx="577500" cy="19965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g310def07b4c_5_172"/>
          <p:cNvSpPr/>
          <p:nvPr/>
        </p:nvSpPr>
        <p:spPr>
          <a:xfrm>
            <a:off x="7096150" y="1116225"/>
            <a:ext cx="2694000" cy="845700"/>
          </a:xfrm>
          <a:prstGeom prst="roundRect">
            <a:avLst>
              <a:gd fmla="val 16667" name="adj"/>
            </a:avLst>
          </a:prstGeom>
          <a:solidFill>
            <a:srgbClr val="CCA677"/>
          </a:solidFill>
          <a:ln cap="flat" cmpd="sng" w="9525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Rising</a:t>
            </a:r>
            <a:r>
              <a:rPr b="0" i="0" lang="en-U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production levels, a decrease in unemployment rates, stable or moderate inflation, and an uptick in corporate earnings.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1" name="Google Shape;131;g310def07b4c_5_172"/>
          <p:cNvCxnSpPr>
            <a:stCxn id="125" idx="3"/>
            <a:endCxn id="130" idx="1"/>
          </p:cNvCxnSpPr>
          <p:nvPr/>
        </p:nvCxnSpPr>
        <p:spPr>
          <a:xfrm flipH="1" rot="10800000">
            <a:off x="4390325" y="1539094"/>
            <a:ext cx="2705700" cy="3393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g310def07b4c_5_172"/>
          <p:cNvCxnSpPr>
            <a:stCxn id="126" idx="3"/>
            <a:endCxn id="116" idx="1"/>
          </p:cNvCxnSpPr>
          <p:nvPr/>
        </p:nvCxnSpPr>
        <p:spPr>
          <a:xfrm flipH="1" rot="10800000">
            <a:off x="4356700" y="2531269"/>
            <a:ext cx="2795400" cy="2943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512f16f8e_2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9" name="Google Shape;139;g31512f16f8e_2_0"/>
          <p:cNvPicPr preferRelativeResize="0"/>
          <p:nvPr/>
        </p:nvPicPr>
        <p:blipFill rotWithShape="1">
          <a:blip r:embed="rId3">
            <a:alphaModFix/>
          </a:blip>
          <a:srcRect b="16470" l="14932" r="13994" t="18938"/>
          <a:stretch/>
        </p:blipFill>
        <p:spPr>
          <a:xfrm>
            <a:off x="2034400" y="1686500"/>
            <a:ext cx="8926674" cy="41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31512f16f8e_2_0"/>
          <p:cNvSpPr txBox="1"/>
          <p:nvPr/>
        </p:nvSpPr>
        <p:spPr>
          <a:xfrm>
            <a:off x="4154750" y="6049325"/>
            <a:ext cx="29472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A677"/>
                </a:solidFill>
                <a:latin typeface="Corben"/>
                <a:ea typeface="Corben"/>
                <a:cs typeface="Corben"/>
                <a:sym typeface="Corben"/>
              </a:rPr>
              <a:t>                            Time →</a:t>
            </a:r>
            <a:endParaRPr sz="2400">
              <a:solidFill>
                <a:srgbClr val="CCA677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141" name="Google Shape;141;g31512f16f8e_2_0"/>
          <p:cNvSpPr txBox="1"/>
          <p:nvPr/>
        </p:nvSpPr>
        <p:spPr>
          <a:xfrm>
            <a:off x="1451300" y="2985425"/>
            <a:ext cx="4665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A677"/>
                </a:solidFill>
                <a:latin typeface="Corben"/>
                <a:ea typeface="Corben"/>
                <a:cs typeface="Corben"/>
                <a:sym typeface="Corben"/>
              </a:rPr>
              <a:t>GDP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31512f16f8e_2_0"/>
          <p:cNvSpPr txBox="1"/>
          <p:nvPr/>
        </p:nvSpPr>
        <p:spPr>
          <a:xfrm>
            <a:off x="4548150" y="328650"/>
            <a:ext cx="30000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A677"/>
                </a:solidFill>
                <a:latin typeface="Corben"/>
                <a:ea typeface="Corben"/>
                <a:cs typeface="Corben"/>
                <a:sym typeface="Corben"/>
              </a:rPr>
              <a:t>Phases of Economic Cycle</a:t>
            </a:r>
            <a:endParaRPr sz="2400">
              <a:solidFill>
                <a:srgbClr val="CCA677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0def07b4c_5_17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9" name="Google Shape;149;g310def07b4c_5_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100" y="387850"/>
            <a:ext cx="8305800" cy="573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310def07b4c_5_179"/>
          <p:cNvSpPr txBox="1"/>
          <p:nvPr/>
        </p:nvSpPr>
        <p:spPr>
          <a:xfrm>
            <a:off x="4187150" y="2509225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CA677"/>
                </a:solidFill>
                <a:latin typeface="Corben"/>
                <a:ea typeface="Corben"/>
                <a:cs typeface="Corben"/>
                <a:sym typeface="Corben"/>
              </a:rPr>
              <a:t>Ray Dalio</a:t>
            </a:r>
            <a:endParaRPr sz="3600">
              <a:solidFill>
                <a:srgbClr val="CCA677"/>
              </a:solidFill>
              <a:latin typeface="Corben"/>
              <a:ea typeface="Corben"/>
              <a:cs typeface="Corben"/>
              <a:sym typeface="Corbe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CA677"/>
                </a:solidFill>
                <a:latin typeface="Corben"/>
                <a:ea typeface="Corben"/>
                <a:cs typeface="Corben"/>
                <a:sym typeface="Corben"/>
              </a:rPr>
              <a:t> Model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512f16f8e_2_17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g31512f16f8e_2_177"/>
          <p:cNvSpPr txBox="1"/>
          <p:nvPr/>
        </p:nvSpPr>
        <p:spPr>
          <a:xfrm>
            <a:off x="4451600" y="356675"/>
            <a:ext cx="55413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CCA677"/>
                </a:solidFill>
                <a:latin typeface="Calibri"/>
                <a:ea typeface="Calibri"/>
                <a:cs typeface="Calibri"/>
                <a:sym typeface="Calibri"/>
              </a:rPr>
              <a:t>Treasury</a:t>
            </a:r>
            <a:r>
              <a:rPr lang="en-US" sz="3600"/>
              <a:t> </a:t>
            </a:r>
            <a:r>
              <a:rPr lang="en-US" sz="4400">
                <a:solidFill>
                  <a:srgbClr val="CCA677"/>
                </a:solidFill>
                <a:latin typeface="Calibri"/>
                <a:ea typeface="Calibri"/>
                <a:cs typeface="Calibri"/>
                <a:sym typeface="Calibri"/>
              </a:rPr>
              <a:t>Curve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31512f16f8e_2_17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9" name="Google Shape;159;g31512f16f8e_2_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775" y="208025"/>
            <a:ext cx="2286000" cy="731520"/>
          </a:xfrm>
          <a:prstGeom prst="rect">
            <a:avLst/>
          </a:prstGeom>
          <a:noFill/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0" name="Google Shape;160;g31512f16f8e_2_177"/>
          <p:cNvSpPr txBox="1"/>
          <p:nvPr/>
        </p:nvSpPr>
        <p:spPr>
          <a:xfrm>
            <a:off x="5251775" y="1306350"/>
            <a:ext cx="511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1" name="Google Shape;161;g31512f16f8e_2_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58675"/>
            <a:ext cx="11412476" cy="51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11f7208f2_0_65"/>
          <p:cNvSpPr txBox="1"/>
          <p:nvPr>
            <p:ph type="title"/>
          </p:nvPr>
        </p:nvSpPr>
        <p:spPr>
          <a:xfrm>
            <a:off x="415600" y="366500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609600" lvl="0" marL="3048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CCA677"/>
                </a:solidFill>
              </a:rPr>
              <a:t>SENTIMENT SCORES</a:t>
            </a:r>
            <a:endParaRPr>
              <a:solidFill>
                <a:srgbClr val="CCA677"/>
              </a:solidFill>
            </a:endParaRPr>
          </a:p>
        </p:txBody>
      </p:sp>
      <p:sp>
        <p:nvSpPr>
          <p:cNvPr id="167" name="Google Shape;167;g3111f7208f2_0_65"/>
          <p:cNvSpPr txBox="1"/>
          <p:nvPr>
            <p:ph idx="1" type="body"/>
          </p:nvPr>
        </p:nvSpPr>
        <p:spPr>
          <a:xfrm>
            <a:off x="415600" y="1379567"/>
            <a:ext cx="11360700" cy="52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815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Collected and divided Fed releases into batches.</a:t>
            </a:r>
            <a:endParaRPr sz="2100">
              <a:solidFill>
                <a:schemeClr val="dk1"/>
              </a:solidFill>
            </a:endParaRPr>
          </a:p>
          <a:p>
            <a:pPr indent="-438150" lvl="0" marL="609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Sent these batches to the OpenAI API to obtain sentiment scores.</a:t>
            </a:r>
            <a:endParaRPr sz="2100">
              <a:solidFill>
                <a:schemeClr val="dk1"/>
              </a:solidFill>
            </a:endParaRPr>
          </a:p>
          <a:p>
            <a:pPr indent="-43815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Obtained the sentiment scores for the following factors:</a:t>
            </a:r>
            <a:endParaRPr sz="2100">
              <a:solidFill>
                <a:schemeClr val="dk1"/>
              </a:solidFill>
            </a:endParaRPr>
          </a:p>
          <a:p>
            <a:pPr indent="-438150" lvl="1" marL="1219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US" sz="2100">
                <a:solidFill>
                  <a:schemeClr val="dk1"/>
                </a:solidFill>
              </a:rPr>
              <a:t>Short rate sentiment</a:t>
            </a:r>
            <a:endParaRPr sz="2100">
              <a:solidFill>
                <a:schemeClr val="dk1"/>
              </a:solidFill>
            </a:endParaRPr>
          </a:p>
          <a:p>
            <a:pPr indent="-438150" lvl="1" marL="1219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US" sz="2100">
                <a:solidFill>
                  <a:schemeClr val="dk1"/>
                </a:solidFill>
              </a:rPr>
              <a:t>Long rate sentiment</a:t>
            </a:r>
            <a:endParaRPr sz="2100">
              <a:solidFill>
                <a:schemeClr val="dk1"/>
              </a:solidFill>
            </a:endParaRPr>
          </a:p>
          <a:p>
            <a:pPr indent="-438150" lvl="1" marL="1219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US" sz="2100">
                <a:solidFill>
                  <a:schemeClr val="dk1"/>
                </a:solidFill>
              </a:rPr>
              <a:t>Surprise</a:t>
            </a:r>
            <a:endParaRPr sz="2100">
              <a:solidFill>
                <a:schemeClr val="dk1"/>
              </a:solidFill>
            </a:endParaRPr>
          </a:p>
          <a:p>
            <a:pPr indent="-438150" lvl="1" marL="1219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US" sz="2100">
                <a:solidFill>
                  <a:schemeClr val="dk1"/>
                </a:solidFill>
              </a:rPr>
              <a:t>Phase</a:t>
            </a:r>
            <a:endParaRPr sz="2100">
              <a:solidFill>
                <a:schemeClr val="dk1"/>
              </a:solidFill>
            </a:endParaRPr>
          </a:p>
          <a:p>
            <a:pPr indent="-438150" lvl="1" marL="1219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US" sz="2100">
                <a:solidFill>
                  <a:schemeClr val="dk1"/>
                </a:solidFill>
              </a:rPr>
              <a:t>Credit Conditions</a:t>
            </a:r>
            <a:endParaRPr sz="2100">
              <a:solidFill>
                <a:schemeClr val="dk1"/>
              </a:solidFill>
            </a:endParaRPr>
          </a:p>
          <a:p>
            <a:pPr indent="-438150" lvl="1" marL="1219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US" sz="2100">
                <a:solidFill>
                  <a:schemeClr val="dk1"/>
                </a:solidFill>
              </a:rPr>
              <a:t>Consumer Demand</a:t>
            </a:r>
            <a:endParaRPr sz="2100">
              <a:solidFill>
                <a:schemeClr val="dk1"/>
              </a:solidFill>
            </a:endParaRPr>
          </a:p>
          <a:p>
            <a:pPr indent="-438150" lvl="1" marL="1219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US" sz="2100">
                <a:solidFill>
                  <a:schemeClr val="dk1"/>
                </a:solidFill>
              </a:rPr>
              <a:t>Economic Growth</a:t>
            </a:r>
            <a:endParaRPr sz="2100">
              <a:solidFill>
                <a:schemeClr val="dk1"/>
              </a:solidFill>
            </a:endParaRPr>
          </a:p>
          <a:p>
            <a:pPr indent="-438150" lvl="1" marL="1219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US" sz="2100">
                <a:solidFill>
                  <a:schemeClr val="dk1"/>
                </a:solidFill>
              </a:rPr>
              <a:t>Employment</a:t>
            </a:r>
            <a:endParaRPr sz="2100">
              <a:solidFill>
                <a:schemeClr val="dk1"/>
              </a:solidFill>
            </a:endParaRPr>
          </a:p>
          <a:p>
            <a:pPr indent="-438150" lvl="1" marL="1219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US" sz="2100">
                <a:solidFill>
                  <a:schemeClr val="dk1"/>
                </a:solidFill>
              </a:rPr>
              <a:t>Inflation</a:t>
            </a:r>
            <a:endParaRPr sz="2100">
              <a:solidFill>
                <a:schemeClr val="dk1"/>
              </a:solidFill>
            </a:endParaRPr>
          </a:p>
          <a:p>
            <a:pPr indent="-438150" lvl="1" marL="1219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US" sz="2100">
                <a:solidFill>
                  <a:schemeClr val="dk1"/>
                </a:solidFill>
              </a:rPr>
              <a:t>Fed Action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512f16f8e_2_8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g31512f16f8e_2_88"/>
          <p:cNvSpPr txBox="1"/>
          <p:nvPr/>
        </p:nvSpPr>
        <p:spPr>
          <a:xfrm>
            <a:off x="1758525" y="615025"/>
            <a:ext cx="7514100" cy="446400"/>
          </a:xfrm>
          <a:prstGeom prst="rect">
            <a:avLst/>
          </a:prstGeom>
          <a:solidFill>
            <a:srgbClr val="CCA67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Advanced Prompting Techniques in Large Language Models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175" name="Google Shape;175;g31512f16f8e_2_88"/>
          <p:cNvSpPr txBox="1"/>
          <p:nvPr/>
        </p:nvSpPr>
        <p:spPr>
          <a:xfrm>
            <a:off x="959250" y="2103075"/>
            <a:ext cx="3756900" cy="1354500"/>
          </a:xfrm>
          <a:prstGeom prst="rect">
            <a:avLst/>
          </a:prstGeom>
          <a:solidFill>
            <a:srgbClr val="CCA67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Chain-of-Thought (CoT) Self-Consistency Decoding</a:t>
            </a:r>
            <a:endParaRPr b="1" sz="13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If results vary significantly, human input may be required to determine the correct reasoning path</a:t>
            </a:r>
            <a:r>
              <a:rPr b="1" lang="en-US" sz="1300">
                <a:solidFill>
                  <a:schemeClr val="dk1"/>
                </a:solidFill>
              </a:rPr>
              <a:t>.</a:t>
            </a:r>
            <a:endParaRPr b="1" sz="13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76" name="Google Shape;176;g31512f16f8e_2_88"/>
          <p:cNvSpPr txBox="1"/>
          <p:nvPr/>
        </p:nvSpPr>
        <p:spPr>
          <a:xfrm>
            <a:off x="6310600" y="3457575"/>
            <a:ext cx="3834300" cy="1865400"/>
          </a:xfrm>
          <a:prstGeom prst="rect">
            <a:avLst/>
          </a:prstGeom>
          <a:solidFill>
            <a:srgbClr val="CCA67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 Retrieval-Augmented Generation (RAG</a:t>
            </a:r>
            <a:r>
              <a:rPr b="1" lang="en-US" sz="1100">
                <a:solidFill>
                  <a:schemeClr val="dk1"/>
                </a:solidFill>
              </a:rPr>
              <a:t>)</a:t>
            </a:r>
            <a:endParaRPr b="1" sz="11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Combines document retrieval and LLM-based answer generation in two steps: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Document Retrieval:</a:t>
            </a:r>
            <a:r>
              <a:rPr lang="en-US" sz="1100">
                <a:solidFill>
                  <a:schemeClr val="dk1"/>
                </a:solidFill>
              </a:rPr>
              <a:t> Uses dense embeddings to find relevant information.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Answer Formulation:</a:t>
            </a:r>
            <a:r>
              <a:rPr lang="en-US" sz="1100">
                <a:solidFill>
                  <a:schemeClr val="dk1"/>
                </a:solidFill>
              </a:rPr>
              <a:t> Generates context-aware responses.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77" name="Google Shape;177;g31512f16f8e_2_88"/>
          <p:cNvSpPr txBox="1"/>
          <p:nvPr/>
        </p:nvSpPr>
        <p:spPr>
          <a:xfrm>
            <a:off x="959250" y="5258950"/>
            <a:ext cx="3000000" cy="1097400"/>
          </a:xfrm>
          <a:prstGeom prst="rect">
            <a:avLst/>
          </a:prstGeom>
          <a:solidFill>
            <a:srgbClr val="CCA67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In-Context Learning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Adapting to user-specific preferences in dialogue or task-specific instructions dynamically.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78" name="Google Shape;178;g31512f16f8e_2_88"/>
          <p:cNvSpPr txBox="1"/>
          <p:nvPr/>
        </p:nvSpPr>
        <p:spPr>
          <a:xfrm>
            <a:off x="959250" y="4033175"/>
            <a:ext cx="3000000" cy="932700"/>
          </a:xfrm>
          <a:prstGeom prst="rect">
            <a:avLst/>
          </a:prstGeom>
          <a:solidFill>
            <a:srgbClr val="CCA67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       </a:t>
            </a:r>
            <a:r>
              <a:rPr b="1" lang="en-US" sz="1300">
                <a:solidFill>
                  <a:schemeClr val="dk1"/>
                </a:solidFill>
              </a:rPr>
              <a:t>  Complexity-Based Prompting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Prioritizes depth and complexity of reasoning.</a:t>
            </a:r>
            <a:endParaRPr b="1" sz="1300">
              <a:solidFill>
                <a:schemeClr val="dk1"/>
              </a:solidFill>
            </a:endParaRPr>
          </a:p>
        </p:txBody>
      </p:sp>
      <p:cxnSp>
        <p:nvCxnSpPr>
          <p:cNvPr id="179" name="Google Shape;179;g31512f16f8e_2_88"/>
          <p:cNvCxnSpPr>
            <a:stCxn id="175" idx="3"/>
            <a:endCxn id="176" idx="1"/>
          </p:cNvCxnSpPr>
          <p:nvPr/>
        </p:nvCxnSpPr>
        <p:spPr>
          <a:xfrm>
            <a:off x="4716150" y="2780325"/>
            <a:ext cx="1594500" cy="16101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g31512f16f8e_2_88"/>
          <p:cNvCxnSpPr>
            <a:stCxn id="177" idx="3"/>
            <a:endCxn id="176" idx="1"/>
          </p:cNvCxnSpPr>
          <p:nvPr/>
        </p:nvCxnSpPr>
        <p:spPr>
          <a:xfrm flipH="1" rot="10800000">
            <a:off x="3959250" y="4390150"/>
            <a:ext cx="2351400" cy="14175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g31512f16f8e_2_88"/>
          <p:cNvCxnSpPr>
            <a:stCxn id="178" idx="3"/>
            <a:endCxn id="176" idx="1"/>
          </p:cNvCxnSpPr>
          <p:nvPr/>
        </p:nvCxnSpPr>
        <p:spPr>
          <a:xfrm flipH="1" rot="10800000">
            <a:off x="3959250" y="4390325"/>
            <a:ext cx="2351400" cy="1092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0def07b4c_5_1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g310def07b4c_5_120"/>
          <p:cNvSpPr txBox="1"/>
          <p:nvPr/>
        </p:nvSpPr>
        <p:spPr>
          <a:xfrm>
            <a:off x="2624775" y="293421"/>
            <a:ext cx="9228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600" u="none" cap="none" strike="noStrike">
                <a:solidFill>
                  <a:srgbClr val="CCA677"/>
                </a:solidFill>
                <a:latin typeface="Corben"/>
                <a:ea typeface="Corben"/>
                <a:cs typeface="Corben"/>
                <a:sym typeface="Corben"/>
              </a:rPr>
              <a:t>Process (Scraping -&gt; Batch API -&gt; Results) 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310def07b4c_5_1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0" name="Google Shape;190;g310def07b4c_5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775" y="208025"/>
            <a:ext cx="2286000" cy="731520"/>
          </a:xfrm>
          <a:prstGeom prst="rect">
            <a:avLst/>
          </a:prstGeom>
          <a:noFill/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1" name="Google Shape;191;g310def07b4c_5_120"/>
          <p:cNvSpPr txBox="1"/>
          <p:nvPr/>
        </p:nvSpPr>
        <p:spPr>
          <a:xfrm>
            <a:off x="5251775" y="1306350"/>
            <a:ext cx="511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310def07b4c_5_120"/>
          <p:cNvSpPr txBox="1"/>
          <p:nvPr/>
        </p:nvSpPr>
        <p:spPr>
          <a:xfrm>
            <a:off x="338775" y="1081900"/>
            <a:ext cx="4348500" cy="52743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 Development</a:t>
            </a:r>
            <a:endParaRPr b="1"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-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with sponsor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anecdotal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checks)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-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Includes Ray Dalio’s 6 Phases Economic Model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-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Intuitive Scoring (1 to 5):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 score = less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 score = more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-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Percentage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-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Outlook and Condition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310def07b4c_5_120"/>
          <p:cNvSpPr txBox="1"/>
          <p:nvPr/>
        </p:nvSpPr>
        <p:spPr>
          <a:xfrm>
            <a:off x="4991875" y="1081900"/>
            <a:ext cx="3323700" cy="3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 Sentiments</a:t>
            </a:r>
            <a:endParaRPr b="1"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 conditions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Consumer demand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Economic growth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Employment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Fed Action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Inflatio	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310def07b4c_5_120"/>
          <p:cNvSpPr txBox="1"/>
          <p:nvPr/>
        </p:nvSpPr>
        <p:spPr>
          <a:xfrm>
            <a:off x="8352075" y="1081900"/>
            <a:ext cx="32295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Sentiments</a:t>
            </a:r>
            <a:endParaRPr b="1"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 rate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rate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Surprise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(Ray Dalio’s Economic Model)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2023-11-02T20:34:46Z</dcterms:created>
  <dc:creator>Edris Lotfpouri</dc:creator>
</cp:coreProperties>
</file>