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nton" pitchFamily="2" charset="77"/>
      <p:regular r:id="rId10"/>
    </p:embeddedFont>
    <p:embeddedFont>
      <p:font typeface="Impact" panose="020B0806030902050204" pitchFamily="34" charset="0"/>
      <p:regular r:id="rId11"/>
    </p:embeddedFont>
    <p:embeddedFont>
      <p:font typeface="Lato" panose="020F0502020204030203" pitchFamily="34" charset="0"/>
      <p:regular r:id="rId12"/>
      <p:bold r:id="rId13"/>
      <p:italic r:id="rId14"/>
      <p:boldItalic r:id="rId15"/>
    </p:embeddedFont>
    <p:embeddedFont>
      <p:font typeface="Montserrat"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94"/>
  </p:normalViewPr>
  <p:slideViewPr>
    <p:cSldViewPr snapToGrid="0">
      <p:cViewPr varScale="1">
        <p:scale>
          <a:sx n="129" d="100"/>
          <a:sy n="129" d="100"/>
        </p:scale>
        <p:origin x="192" y="7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ef4bdf4f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ef4bdf4f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ef4bdf4f1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ef4bdf4f1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ef4bdf4f1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ef4bdf4f1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ef4bdf4f1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ef4bdf4f1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ef4bdf4f1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ef4bdf4f1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ef4bdf4f1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ef4bdf4f1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32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GB" sz="2500">
                <a:latin typeface="Impact"/>
                <a:ea typeface="Impact"/>
                <a:cs typeface="Impact"/>
                <a:sym typeface="Impact"/>
              </a:rPr>
              <a:t>Injury Detection using UAV: </a:t>
            </a:r>
            <a:endParaRPr sz="2500" b="0">
              <a:latin typeface="Impact"/>
              <a:ea typeface="Impact"/>
              <a:cs typeface="Impact"/>
              <a:sym typeface="Impact"/>
            </a:endParaRPr>
          </a:p>
          <a:p>
            <a:pPr marL="0" lvl="0" indent="0" algn="ctr" rtl="0">
              <a:spcBef>
                <a:spcPts val="0"/>
              </a:spcBef>
              <a:spcAft>
                <a:spcPts val="0"/>
              </a:spcAft>
              <a:buNone/>
            </a:pPr>
            <a:r>
              <a:rPr lang="en-GB" sz="1966">
                <a:latin typeface="Anton"/>
                <a:ea typeface="Anton"/>
                <a:cs typeface="Anton"/>
                <a:sym typeface="Anton"/>
              </a:rPr>
              <a:t>Optimizing Operations with Convolutional </a:t>
            </a:r>
            <a:endParaRPr sz="1966">
              <a:latin typeface="Anton"/>
              <a:ea typeface="Anton"/>
              <a:cs typeface="Anton"/>
              <a:sym typeface="Anton"/>
            </a:endParaRPr>
          </a:p>
          <a:p>
            <a:pPr marL="0" lvl="0" indent="0" algn="ctr" rtl="0">
              <a:spcBef>
                <a:spcPts val="0"/>
              </a:spcBef>
              <a:spcAft>
                <a:spcPts val="0"/>
              </a:spcAft>
              <a:buNone/>
            </a:pPr>
            <a:r>
              <a:rPr lang="en-GB" sz="1966">
                <a:latin typeface="Anton"/>
                <a:ea typeface="Anton"/>
                <a:cs typeface="Anton"/>
                <a:sym typeface="Anton"/>
              </a:rPr>
              <a:t>Neural Networks</a:t>
            </a:r>
            <a:endParaRPr sz="1666">
              <a:latin typeface="Anton"/>
              <a:ea typeface="Anton"/>
              <a:cs typeface="Anton"/>
              <a:sym typeface="Anton"/>
            </a:endParaRPr>
          </a:p>
          <a:p>
            <a:pPr marL="0" lvl="0" indent="0" algn="ctr" rtl="0">
              <a:spcBef>
                <a:spcPts val="0"/>
              </a:spcBef>
              <a:spcAft>
                <a:spcPts val="0"/>
              </a:spcAft>
              <a:buNone/>
            </a:pPr>
            <a:endParaRPr sz="1666">
              <a:latin typeface="Anton"/>
              <a:ea typeface="Anton"/>
              <a:cs typeface="Anton"/>
              <a:sym typeface="Anton"/>
            </a:endParaRPr>
          </a:p>
          <a:p>
            <a:pPr marL="0" lvl="0" indent="0" algn="l" rtl="0">
              <a:spcBef>
                <a:spcPts val="0"/>
              </a:spcBef>
              <a:spcAft>
                <a:spcPts val="0"/>
              </a:spcAft>
              <a:buNone/>
            </a:pPr>
            <a:r>
              <a:rPr lang="en-GB" sz="1666">
                <a:latin typeface="Anton"/>
                <a:ea typeface="Anton"/>
                <a:cs typeface="Anton"/>
                <a:sym typeface="Anton"/>
              </a:rPr>
              <a:t>By: Abhishek Praveenkumar Muttath (W1649847)</a:t>
            </a:r>
            <a:endParaRPr sz="1666">
              <a:latin typeface="Anton"/>
              <a:ea typeface="Anton"/>
              <a:cs typeface="Anton"/>
              <a:sym typeface="Anton"/>
            </a:endParaRPr>
          </a:p>
          <a:p>
            <a:pPr marL="0" lvl="0" indent="0" algn="l" rtl="0">
              <a:spcBef>
                <a:spcPts val="0"/>
              </a:spcBef>
              <a:spcAft>
                <a:spcPts val="0"/>
              </a:spcAft>
              <a:buNone/>
            </a:pPr>
            <a:endParaRPr sz="1666">
              <a:latin typeface="Anton"/>
              <a:ea typeface="Anton"/>
              <a:cs typeface="Anton"/>
              <a:sym typeface="Anton"/>
            </a:endParaRPr>
          </a:p>
          <a:p>
            <a:pPr marL="0" lvl="0" indent="0" algn="l" rtl="0">
              <a:spcBef>
                <a:spcPts val="0"/>
              </a:spcBef>
              <a:spcAft>
                <a:spcPts val="0"/>
              </a:spcAft>
              <a:buNone/>
            </a:pPr>
            <a:endParaRPr sz="1666">
              <a:latin typeface="Anton"/>
              <a:ea typeface="Anton"/>
              <a:cs typeface="Anton"/>
              <a:sym typeface="Anton"/>
            </a:endParaRPr>
          </a:p>
          <a:p>
            <a:pPr marL="0" lvl="0" indent="0" algn="l" rtl="0">
              <a:spcBef>
                <a:spcPts val="0"/>
              </a:spcBef>
              <a:spcAft>
                <a:spcPts val="0"/>
              </a:spcAft>
              <a:buNone/>
            </a:pPr>
            <a:r>
              <a:rPr lang="en-GB" sz="1666">
                <a:latin typeface="Anton"/>
                <a:ea typeface="Anton"/>
                <a:cs typeface="Anton"/>
                <a:sym typeface="Anton"/>
              </a:rPr>
              <a:t>      Kushali Harish (W1652364)</a:t>
            </a:r>
            <a:endParaRPr sz="1666">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body" idx="1"/>
          </p:nvPr>
        </p:nvSpPr>
        <p:spPr>
          <a:xfrm>
            <a:off x="1297500" y="1201350"/>
            <a:ext cx="7038900" cy="2945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Arial"/>
              <a:buChar char="●"/>
            </a:pPr>
            <a:r>
              <a:rPr lang="en-GB">
                <a:latin typeface="Arial"/>
                <a:ea typeface="Arial"/>
                <a:cs typeface="Arial"/>
                <a:sym typeface="Arial"/>
              </a:rPr>
              <a:t>Our project aims to detect injuries from videos/images captured from unmanned vehicles in areas of destruction.</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GB">
                <a:latin typeface="Arial"/>
                <a:ea typeface="Arial"/>
                <a:cs typeface="Arial"/>
                <a:sym typeface="Arial"/>
              </a:rPr>
              <a:t>Images captured from these vehicles are resized and injury/wounds are detected from these images.</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GB">
                <a:latin typeface="Arial"/>
                <a:ea typeface="Arial"/>
                <a:cs typeface="Arial"/>
                <a:sym typeface="Arial"/>
              </a:rPr>
              <a:t>Depending on the area of injury/wound calculated from the masked image produced by U-Net, we categorize level of injury.</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GB">
                <a:latin typeface="Arial"/>
                <a:ea typeface="Arial"/>
                <a:cs typeface="Arial"/>
                <a:sym typeface="Arial"/>
              </a:rPr>
              <a:t>Based on the level of injury predicted from the images captured in disaster zones, rescue teams can prepare well in advance with supplies required to treat wounded persons.</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GB">
                <a:latin typeface="Arial"/>
                <a:ea typeface="Arial"/>
                <a:cs typeface="Arial"/>
                <a:sym typeface="Arial"/>
              </a:rPr>
              <a:t>Our project aims to help rescue operations using image segmentation done by Convolutional Neural Networks. </a:t>
            </a:r>
            <a:endParaRPr>
              <a:latin typeface="Arial"/>
              <a:ea typeface="Arial"/>
              <a:cs typeface="Arial"/>
              <a:sym typeface="Arial"/>
            </a:endParaRPr>
          </a:p>
        </p:txBody>
      </p:sp>
      <p:sp>
        <p:nvSpPr>
          <p:cNvPr id="140" name="Google Shape;140;p14"/>
          <p:cNvSpPr txBox="1">
            <a:spLocks noGrp="1"/>
          </p:cNvSpPr>
          <p:nvPr>
            <p:ph type="title"/>
          </p:nvPr>
        </p:nvSpPr>
        <p:spPr>
          <a:xfrm>
            <a:off x="1297500" y="447150"/>
            <a:ext cx="7038900" cy="433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Problem Description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body" idx="1"/>
          </p:nvPr>
        </p:nvSpPr>
        <p:spPr>
          <a:xfrm>
            <a:off x="1297500" y="898775"/>
            <a:ext cx="7038900" cy="3942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GB" sz="1200">
                <a:latin typeface="Arial"/>
                <a:ea typeface="Arial"/>
                <a:cs typeface="Arial"/>
                <a:sym typeface="Arial"/>
              </a:rPr>
              <a:t>U-Net developed in 2015 by Olaf Ronneberger and his team is an encoder-decoder CNN with extensive medical imaging, autonomous driving, and satellite imaging applications.</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U-Net gets its name from its architecture. The “U” shaped model comprises convolutional layers and two networks. First is the encoder, which is followed by the decoder. The encoder network is also called the contracting network. This network learns a feature map of the input image.</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This encoder network consists of 4 encoder blocks. Each block contains two convolutional layers with a kernel size of 3*3 and valid padding, followed by a Relu activation function. This is inputted to a max pooling layer with a kernel size of 2*2.</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In between the encoder and decoder network, we have the bottleneck layer. This is the bottommost layer, as we can see in the model above. It consists of 2 convolutional layers followed by Relu. The output of the bottleneck is the final feature map representation.</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t>The decoder network is also called the expansive network. It consists of 4 decoder blocks. Each block starts with a transpose convolution ( indicated as up-conv in the diagram) with a kernel size of 2*2. This output is concatenated with the corresponding skip layer connection from the encoder block. After which, two convolutional layers with a kernel size of 3*3 are used, followed by a Relu activation function.</a:t>
            </a:r>
            <a:endParaRPr sz="1200">
              <a:latin typeface="Arial"/>
              <a:ea typeface="Arial"/>
              <a:cs typeface="Arial"/>
              <a:sym typeface="Arial"/>
            </a:endParaRPr>
          </a:p>
        </p:txBody>
      </p:sp>
      <p:sp>
        <p:nvSpPr>
          <p:cNvPr id="146" name="Google Shape;146;p15"/>
          <p:cNvSpPr txBox="1">
            <a:spLocks noGrp="1"/>
          </p:cNvSpPr>
          <p:nvPr>
            <p:ph type="title"/>
          </p:nvPr>
        </p:nvSpPr>
        <p:spPr>
          <a:xfrm>
            <a:off x="1297500" y="393750"/>
            <a:ext cx="7038900" cy="433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U-net(A type of CNN)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433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U-Net</a:t>
            </a:r>
            <a:endParaRPr b="1"/>
          </a:p>
        </p:txBody>
      </p:sp>
      <p:pic>
        <p:nvPicPr>
          <p:cNvPr id="152" name="Google Shape;152;p16"/>
          <p:cNvPicPr preferRelativeResize="0"/>
          <p:nvPr/>
        </p:nvPicPr>
        <p:blipFill>
          <a:blip r:embed="rId3">
            <a:alphaModFix/>
          </a:blip>
          <a:stretch>
            <a:fillRect/>
          </a:stretch>
        </p:blipFill>
        <p:spPr>
          <a:xfrm>
            <a:off x="1503875" y="898775"/>
            <a:ext cx="6371551" cy="3888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 calcmode="lin" valueType="num">
                                      <p:cBhvr additive="base">
                                        <p:cTn id="7" dur="1000"/>
                                        <p:tgtEl>
                                          <p:spTgt spid="15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body" idx="1"/>
          </p:nvPr>
        </p:nvSpPr>
        <p:spPr>
          <a:xfrm>
            <a:off x="1297500" y="898775"/>
            <a:ext cx="7038900" cy="4182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GB" sz="1200">
                <a:latin typeface="Arial"/>
                <a:ea typeface="Arial"/>
                <a:cs typeface="Arial"/>
                <a:sym typeface="Arial"/>
              </a:rPr>
              <a:t>Imported required libraries mainly Tensorflow, Keras and Numpy</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Read and load images followed by preprocessing techniques like Normalization and resizing</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Splitting preprocessed images and labelled images into training and validation sets</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Training U-Net model with Conv2D and Max pooling methods with relu as our activation function in the encoder</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The encoder progressively reduces the height and width of image but increases number of channels facilitating high-level feature extraction down the path</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At the bottleneck layer, convolution is performed to generate a 30x30x1024 rich feature map</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a:solidFill>
                  <a:srgbClr val="FFFFFF"/>
                </a:solidFill>
                <a:highlight>
                  <a:srgbClr val="131417"/>
                </a:highlight>
                <a:latin typeface="Arial"/>
                <a:ea typeface="Arial"/>
                <a:cs typeface="Arial"/>
                <a:sym typeface="Arial"/>
              </a:rPr>
              <a:t>Expansive path then takes the feature map from the bottleneck and converts it back into an image of the same size as the original input. This is done using upsampling layers, which increase the spatial resolution of the feature map while reducing the number of channels.</a:t>
            </a:r>
            <a:endParaRPr>
              <a:solidFill>
                <a:srgbClr val="FFFFFF"/>
              </a:solidFill>
              <a:highlight>
                <a:srgbClr val="131417"/>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GB">
                <a:solidFill>
                  <a:srgbClr val="FFFFFF"/>
                </a:solidFill>
                <a:highlight>
                  <a:srgbClr val="131417"/>
                </a:highlight>
                <a:latin typeface="Arial"/>
                <a:ea typeface="Arial"/>
                <a:cs typeface="Arial"/>
                <a:sym typeface="Arial"/>
              </a:rPr>
              <a:t>Once model is trained, we preprocess test images in the same way as we did with train images.</a:t>
            </a:r>
            <a:endParaRPr>
              <a:solidFill>
                <a:srgbClr val="FFFFFF"/>
              </a:solidFill>
              <a:highlight>
                <a:srgbClr val="131417"/>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GB">
                <a:solidFill>
                  <a:srgbClr val="FFFFFF"/>
                </a:solidFill>
                <a:highlight>
                  <a:srgbClr val="131417"/>
                </a:highlight>
                <a:latin typeface="Arial"/>
                <a:ea typeface="Arial"/>
                <a:cs typeface="Arial"/>
                <a:sym typeface="Arial"/>
              </a:rPr>
              <a:t>We then use matplotlib to display the original test image and masked image generate by the U-net</a:t>
            </a:r>
            <a:endParaRPr>
              <a:solidFill>
                <a:srgbClr val="FFFFFF"/>
              </a:solidFill>
              <a:highlight>
                <a:srgbClr val="131417"/>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GB">
                <a:solidFill>
                  <a:srgbClr val="FFFFFF"/>
                </a:solidFill>
                <a:highlight>
                  <a:srgbClr val="131417"/>
                </a:highlight>
                <a:latin typeface="Arial"/>
                <a:ea typeface="Arial"/>
                <a:cs typeface="Arial"/>
                <a:sym typeface="Arial"/>
              </a:rPr>
              <a:t>We then calculate the area of the masked image where injury is detected to gauge level risk/medical attention required.</a:t>
            </a:r>
            <a:endParaRPr>
              <a:solidFill>
                <a:srgbClr val="FFFFFF"/>
              </a:solidFill>
              <a:highlight>
                <a:srgbClr val="131417"/>
              </a:highlight>
              <a:latin typeface="Arial"/>
              <a:ea typeface="Arial"/>
              <a:cs typeface="Arial"/>
              <a:sym typeface="Arial"/>
            </a:endParaRPr>
          </a:p>
        </p:txBody>
      </p:sp>
      <p:sp>
        <p:nvSpPr>
          <p:cNvPr id="158" name="Google Shape;158;p17"/>
          <p:cNvSpPr txBox="1">
            <a:spLocks noGrp="1"/>
          </p:cNvSpPr>
          <p:nvPr>
            <p:ph type="title"/>
          </p:nvPr>
        </p:nvSpPr>
        <p:spPr>
          <a:xfrm>
            <a:off x="1297500" y="393750"/>
            <a:ext cx="7038900" cy="433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Project Algorithm</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052550" y="242525"/>
            <a:ext cx="7038900" cy="433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b="1" dirty="0"/>
              <a:t>Result Analysis</a:t>
            </a:r>
            <a:endParaRPr b="1" dirty="0"/>
          </a:p>
        </p:txBody>
      </p:sp>
      <p:pic>
        <p:nvPicPr>
          <p:cNvPr id="164" name="Google Shape;164;p18"/>
          <p:cNvPicPr preferRelativeResize="0"/>
          <p:nvPr/>
        </p:nvPicPr>
        <p:blipFill>
          <a:blip r:embed="rId3">
            <a:alphaModFix/>
          </a:blip>
          <a:stretch>
            <a:fillRect/>
          </a:stretch>
        </p:blipFill>
        <p:spPr>
          <a:xfrm>
            <a:off x="710309" y="1094575"/>
            <a:ext cx="3394552" cy="1648625"/>
          </a:xfrm>
          <a:prstGeom prst="rect">
            <a:avLst/>
          </a:prstGeom>
          <a:noFill/>
          <a:ln>
            <a:noFill/>
          </a:ln>
        </p:spPr>
      </p:pic>
      <p:pic>
        <p:nvPicPr>
          <p:cNvPr id="2" name="Picture 1">
            <a:extLst>
              <a:ext uri="{FF2B5EF4-FFF2-40B4-BE49-F238E27FC236}">
                <a16:creationId xmlns:a16="http://schemas.microsoft.com/office/drawing/2014/main" id="{D51043BA-D380-E7EC-8736-A0CC122B4D07}"/>
              </a:ext>
            </a:extLst>
          </p:cNvPr>
          <p:cNvPicPr>
            <a:picLocks noChangeAspect="1"/>
          </p:cNvPicPr>
          <p:nvPr/>
        </p:nvPicPr>
        <p:blipFill>
          <a:blip r:embed="rId4"/>
          <a:stretch>
            <a:fillRect/>
          </a:stretch>
        </p:blipFill>
        <p:spPr>
          <a:xfrm>
            <a:off x="4661452" y="2468198"/>
            <a:ext cx="4134678" cy="24327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body" idx="1"/>
          </p:nvPr>
        </p:nvSpPr>
        <p:spPr>
          <a:xfrm>
            <a:off x="825850" y="898800"/>
            <a:ext cx="8082000" cy="3942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GB" sz="1200" dirty="0">
                <a:latin typeface="Arial"/>
                <a:ea typeface="Arial"/>
                <a:cs typeface="Arial"/>
                <a:sym typeface="Arial"/>
              </a:rPr>
              <a:t>The validation accuracy was 75%.</a:t>
            </a:r>
            <a:endParaRPr sz="1200" dirty="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dirty="0">
                <a:latin typeface="Arial"/>
                <a:ea typeface="Arial"/>
                <a:cs typeface="Arial"/>
                <a:sym typeface="Arial"/>
              </a:rPr>
              <a:t>The model summary was as follows:</a:t>
            </a:r>
            <a:endParaRPr sz="1200" dirty="0">
              <a:latin typeface="Arial"/>
              <a:ea typeface="Arial"/>
              <a:cs typeface="Arial"/>
              <a:sym typeface="Arial"/>
            </a:endParaRPr>
          </a:p>
          <a:p>
            <a:pPr marL="457200" lvl="0" indent="0" algn="l" rtl="0">
              <a:spcBef>
                <a:spcPts val="1200"/>
              </a:spcBef>
              <a:spcAft>
                <a:spcPts val="0"/>
              </a:spcAft>
              <a:buNone/>
            </a:pPr>
            <a:endParaRPr sz="1200" dirty="0">
              <a:latin typeface="Arial"/>
              <a:ea typeface="Arial"/>
              <a:cs typeface="Arial"/>
              <a:sym typeface="Arial"/>
            </a:endParaRPr>
          </a:p>
          <a:p>
            <a:pPr marL="914400" lvl="0" indent="0" algn="l" rtl="0">
              <a:spcBef>
                <a:spcPts val="1200"/>
              </a:spcBef>
              <a:spcAft>
                <a:spcPts val="1200"/>
              </a:spcAft>
              <a:buNone/>
            </a:pPr>
            <a:endParaRPr sz="1200" dirty="0">
              <a:latin typeface="Arial"/>
              <a:ea typeface="Arial"/>
              <a:cs typeface="Arial"/>
              <a:sym typeface="Arial"/>
            </a:endParaRPr>
          </a:p>
        </p:txBody>
      </p:sp>
      <p:sp>
        <p:nvSpPr>
          <p:cNvPr id="170" name="Google Shape;170;p19"/>
          <p:cNvSpPr txBox="1">
            <a:spLocks noGrp="1"/>
          </p:cNvSpPr>
          <p:nvPr>
            <p:ph type="title"/>
          </p:nvPr>
        </p:nvSpPr>
        <p:spPr>
          <a:xfrm>
            <a:off x="1261900" y="269200"/>
            <a:ext cx="7038900" cy="433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t>Results</a:t>
            </a:r>
            <a:endParaRPr b="1" dirty="0"/>
          </a:p>
        </p:txBody>
      </p:sp>
      <p:pic>
        <p:nvPicPr>
          <p:cNvPr id="171" name="Google Shape;171;p19"/>
          <p:cNvPicPr preferRelativeResize="0"/>
          <p:nvPr/>
        </p:nvPicPr>
        <p:blipFill>
          <a:blip r:embed="rId3">
            <a:alphaModFix/>
          </a:blip>
          <a:stretch>
            <a:fillRect/>
          </a:stretch>
        </p:blipFill>
        <p:spPr>
          <a:xfrm>
            <a:off x="1066025" y="1488100"/>
            <a:ext cx="3579123" cy="2785775"/>
          </a:xfrm>
          <a:prstGeom prst="rect">
            <a:avLst/>
          </a:prstGeom>
          <a:noFill/>
          <a:ln>
            <a:noFill/>
          </a:ln>
        </p:spPr>
      </p:pic>
      <p:pic>
        <p:nvPicPr>
          <p:cNvPr id="1032" name="Picture 8">
            <a:extLst>
              <a:ext uri="{FF2B5EF4-FFF2-40B4-BE49-F238E27FC236}">
                <a16:creationId xmlns:a16="http://schemas.microsoft.com/office/drawing/2014/main" id="{ABCB2212-05A1-9BCC-F026-963EED1BA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8441" y="1488100"/>
            <a:ext cx="3372359" cy="275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608</Words>
  <Application>Microsoft Macintosh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Anton</vt:lpstr>
      <vt:lpstr>Impact</vt:lpstr>
      <vt:lpstr>Arial</vt:lpstr>
      <vt:lpstr>Montserrat</vt:lpstr>
      <vt:lpstr>Lato</vt:lpstr>
      <vt:lpstr>Focus</vt:lpstr>
      <vt:lpstr>Injury Detection using UAV:  Optimizing Operations with Convolutional  Neural Networks  By: Abhishek Praveenkumar Muttath (W1649847)         Kushali Harish (W1652364)</vt:lpstr>
      <vt:lpstr>Problem Description</vt:lpstr>
      <vt:lpstr>U-net(A type of CNN)</vt:lpstr>
      <vt:lpstr>U-Net</vt:lpstr>
      <vt:lpstr>Project Algorithm</vt:lpstr>
      <vt:lpstr>Result Analysis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Injury Detection using UAV:  Optimizing Operations with Convolutional  Neural Networks  By: Abhishek Praveenkumar Muttath (W1649847)         Kushali Harish (W1652364)</dc:title>
  <cp:lastModifiedBy>Abhishek Praveenkumar Muttath</cp:lastModifiedBy>
  <cp:revision>1</cp:revision>
  <dcterms:modified xsi:type="dcterms:W3CDTF">2023-11-28T22:40:47Z</dcterms:modified>
</cp:coreProperties>
</file>