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  <p:sldMasterId id="2147483669" r:id="rId5"/>
    <p:sldMasterId id="2147483670" r:id="rId6"/>
    <p:sldMasterId id="214748367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</p:sldIdLst>
  <p:sldSz cy="5143500" cx="9144000"/>
  <p:notesSz cx="6858000" cy="9144000"/>
  <p:embeddedFontLst>
    <p:embeddedFont>
      <p:font typeface="Comfortaa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Comfortaa-bold.fntdata"/><Relationship Id="rId30" Type="http://schemas.openxmlformats.org/officeDocument/2006/relationships/font" Target="fonts/Comfortaa-regular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546613cab_2_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2546613cab_2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c4f8e8b3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c4f8e8b3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2f624352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32f624352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c4f8e8b3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1c4f8e8b3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2f624352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32f624352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2f624352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2f624352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b265018c4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2b265018c4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b265018c4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2b265018c4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b265018c4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2b265018c4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2f624352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32f624352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32f624352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32f624352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546613cab_6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2546613cab_6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bdbcd76a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bdbcd76a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546613cab_2_10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12546613cab_2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b265018c4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2b265018c4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2f624352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2f624352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b265018c4_0_1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2b265018c4_0_1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b265018c4_0_1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2b265018c4_0_1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b265018c4_0_1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2b265018c4_0_1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b265018c4_0_1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2b265018c4_0_1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b265018c4_0_1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2b265018c4_0_1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" y="2632472"/>
            <a:ext cx="9143999" cy="758985"/>
          </a:xfrm>
          <a:prstGeom prst="rect">
            <a:avLst/>
          </a:prstGeom>
          <a:solidFill>
            <a:srgbClr val="8592BC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"/>
              <a:buNone/>
              <a:defRPr sz="100">
                <a:solidFill>
                  <a:schemeClr val="lt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type="ctrTitle"/>
          </p:nvPr>
        </p:nvSpPr>
        <p:spPr>
          <a:xfrm>
            <a:off x="1143000" y="841772"/>
            <a:ext cx="6858000" cy="12263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3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2" type="subTitle"/>
          </p:nvPr>
        </p:nvSpPr>
        <p:spPr>
          <a:xfrm>
            <a:off x="451624" y="2840960"/>
            <a:ext cx="4834054" cy="38116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C2577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2144315" y="4869656"/>
            <a:ext cx="49482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628650" y="1369219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2100"/>
              <a:buChar char="•"/>
              <a:defRPr>
                <a:solidFill>
                  <a:srgbClr val="00206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00"/>
              <a:buChar char="•"/>
              <a:defRPr>
                <a:solidFill>
                  <a:srgbClr val="002060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>
                <a:solidFill>
                  <a:srgbClr val="002060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>
                <a:solidFill>
                  <a:srgbClr val="002060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00206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>
            <a:off x="200025" y="4918472"/>
            <a:ext cx="1657350" cy="225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2144315" y="4869656"/>
            <a:ext cx="49482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7222331" y="4869656"/>
            <a:ext cx="14847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00206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200025" y="4888706"/>
            <a:ext cx="1657350" cy="225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7205663" y="4839890"/>
            <a:ext cx="14847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8"/>
          <p:cNvSpPr txBox="1"/>
          <p:nvPr>
            <p:ph idx="11" type="ftr"/>
          </p:nvPr>
        </p:nvSpPr>
        <p:spPr>
          <a:xfrm>
            <a:off x="2144315" y="4869656"/>
            <a:ext cx="49482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00206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2100"/>
              <a:buChar char="•"/>
              <a:defRPr>
                <a:solidFill>
                  <a:srgbClr val="00206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00"/>
              <a:buChar char="•"/>
              <a:defRPr>
                <a:solidFill>
                  <a:srgbClr val="002060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>
                <a:solidFill>
                  <a:srgbClr val="002060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>
                <a:solidFill>
                  <a:srgbClr val="002060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0" type="dt"/>
          </p:nvPr>
        </p:nvSpPr>
        <p:spPr>
          <a:xfrm>
            <a:off x="200025" y="4888706"/>
            <a:ext cx="1657350" cy="225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7205663" y="4839890"/>
            <a:ext cx="14847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9"/>
          <p:cNvSpPr txBox="1"/>
          <p:nvPr>
            <p:ph idx="11" type="ftr"/>
          </p:nvPr>
        </p:nvSpPr>
        <p:spPr>
          <a:xfrm>
            <a:off x="2144315" y="4869656"/>
            <a:ext cx="49482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00206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 rot="5400000">
            <a:off x="2940249" y="-942380"/>
            <a:ext cx="3263503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2100"/>
              <a:buChar char="•"/>
              <a:defRPr>
                <a:solidFill>
                  <a:srgbClr val="00206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00"/>
              <a:buChar char="•"/>
              <a:defRPr>
                <a:solidFill>
                  <a:srgbClr val="002060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>
                <a:solidFill>
                  <a:srgbClr val="002060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>
                <a:solidFill>
                  <a:srgbClr val="002060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0" type="dt"/>
          </p:nvPr>
        </p:nvSpPr>
        <p:spPr>
          <a:xfrm>
            <a:off x="200025" y="4888706"/>
            <a:ext cx="1657350" cy="225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7205663" y="4839890"/>
            <a:ext cx="14847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20"/>
          <p:cNvSpPr txBox="1"/>
          <p:nvPr>
            <p:ph idx="11" type="ftr"/>
          </p:nvPr>
        </p:nvSpPr>
        <p:spPr>
          <a:xfrm>
            <a:off x="2144315" y="4869656"/>
            <a:ext cx="49482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>
                <a:solidFill>
                  <a:srgbClr val="00206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1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>
                <a:solidFill>
                  <a:srgbClr val="00206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200025" y="4888706"/>
            <a:ext cx="1657350" cy="225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7205663" y="4839890"/>
            <a:ext cx="14847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1"/>
          <p:cNvSpPr txBox="1"/>
          <p:nvPr>
            <p:ph idx="11" type="ftr"/>
          </p:nvPr>
        </p:nvSpPr>
        <p:spPr>
          <a:xfrm>
            <a:off x="2144315" y="4869656"/>
            <a:ext cx="49482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>
                <a:solidFill>
                  <a:srgbClr val="00206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>
                <a:solidFill>
                  <a:srgbClr val="002060"/>
                </a:solidFill>
              </a:defRPr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100"/>
              <a:buChar char="•"/>
              <a:defRPr sz="2100">
                <a:solidFill>
                  <a:srgbClr val="002060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 sz="1800">
                <a:solidFill>
                  <a:srgbClr val="002060"/>
                </a:solidFill>
              </a:defRPr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00"/>
              <a:buChar char="•"/>
              <a:defRPr sz="1500">
                <a:solidFill>
                  <a:srgbClr val="002060"/>
                </a:solidFill>
              </a:defRPr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00"/>
              <a:buChar char="•"/>
              <a:defRPr sz="1500">
                <a:solidFill>
                  <a:srgbClr val="002060"/>
                </a:solidFill>
              </a:defRPr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>
                <a:solidFill>
                  <a:srgbClr val="00206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5" name="Google Shape;115;p22"/>
          <p:cNvSpPr txBox="1"/>
          <p:nvPr>
            <p:ph idx="10" type="dt"/>
          </p:nvPr>
        </p:nvSpPr>
        <p:spPr>
          <a:xfrm>
            <a:off x="200025" y="4888706"/>
            <a:ext cx="1657350" cy="225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7205663" y="4839890"/>
            <a:ext cx="14847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2"/>
          <p:cNvSpPr txBox="1"/>
          <p:nvPr>
            <p:ph idx="11" type="ftr"/>
          </p:nvPr>
        </p:nvSpPr>
        <p:spPr>
          <a:xfrm>
            <a:off x="2144315" y="4869656"/>
            <a:ext cx="49482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00206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b="1" sz="1800">
                <a:solidFill>
                  <a:srgbClr val="00206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1" name="Google Shape;121;p23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2100"/>
              <a:buChar char="•"/>
              <a:defRPr>
                <a:solidFill>
                  <a:srgbClr val="00206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00"/>
              <a:buChar char="•"/>
              <a:defRPr>
                <a:solidFill>
                  <a:srgbClr val="002060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>
                <a:solidFill>
                  <a:srgbClr val="002060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>
                <a:solidFill>
                  <a:srgbClr val="002060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b="1" sz="1800">
                <a:solidFill>
                  <a:srgbClr val="00206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3" name="Google Shape;123;p23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2100"/>
              <a:buChar char="•"/>
              <a:defRPr>
                <a:solidFill>
                  <a:srgbClr val="00206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00"/>
              <a:buChar char="•"/>
              <a:defRPr>
                <a:solidFill>
                  <a:srgbClr val="002060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>
                <a:solidFill>
                  <a:srgbClr val="002060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>
                <a:solidFill>
                  <a:srgbClr val="002060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0" type="dt"/>
          </p:nvPr>
        </p:nvSpPr>
        <p:spPr>
          <a:xfrm>
            <a:off x="200025" y="4888706"/>
            <a:ext cx="1657350" cy="225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7205663" y="4839890"/>
            <a:ext cx="14847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3"/>
          <p:cNvSpPr txBox="1"/>
          <p:nvPr>
            <p:ph idx="11" type="ftr"/>
          </p:nvPr>
        </p:nvSpPr>
        <p:spPr>
          <a:xfrm>
            <a:off x="2144315" y="4869656"/>
            <a:ext cx="49482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00206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0" type="dt"/>
          </p:nvPr>
        </p:nvSpPr>
        <p:spPr>
          <a:xfrm>
            <a:off x="200025" y="4888706"/>
            <a:ext cx="1657350" cy="225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7205663" y="4839890"/>
            <a:ext cx="14847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4"/>
          <p:cNvSpPr txBox="1"/>
          <p:nvPr>
            <p:ph idx="11" type="ftr"/>
          </p:nvPr>
        </p:nvSpPr>
        <p:spPr>
          <a:xfrm>
            <a:off x="2144315" y="4869656"/>
            <a:ext cx="49482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0" y="4849415"/>
            <a:ext cx="9144000" cy="303609"/>
          </a:xfrm>
          <a:prstGeom prst="rect">
            <a:avLst/>
          </a:prstGeom>
          <a:solidFill>
            <a:srgbClr val="0C2577"/>
          </a:solidFill>
          <a:ln>
            <a:noFill/>
          </a:ln>
        </p:spPr>
        <p:txBody>
          <a:bodyPr anchorCtr="0" anchor="t" bIns="25700" lIns="51400" spcFirstLastPara="1" rIns="51400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67663" y="172640"/>
            <a:ext cx="1095375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/>
        </p:nvSpPr>
        <p:spPr>
          <a:xfrm>
            <a:off x="0" y="0"/>
            <a:ext cx="9144000" cy="2632472"/>
          </a:xfrm>
          <a:prstGeom prst="rect">
            <a:avLst/>
          </a:prstGeom>
          <a:solidFill>
            <a:srgbClr val="0C2577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2577"/>
              </a:buClr>
              <a:buSzPts val="100"/>
              <a:buFont typeface="Georgia"/>
              <a:buNone/>
            </a:pPr>
            <a:r>
              <a:rPr b="0" i="0" lang="en" sz="100" u="none">
                <a:solidFill>
                  <a:srgbClr val="0C2577"/>
                </a:solidFill>
                <a:latin typeface="Georgia"/>
                <a:ea typeface="Georgia"/>
                <a:cs typeface="Georgia"/>
                <a:sym typeface="Georgia"/>
              </a:rPr>
              <a:t>..</a:t>
            </a:r>
            <a:endParaRPr sz="1100"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3109" y="3639740"/>
            <a:ext cx="93345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214438" y="3759994"/>
            <a:ext cx="4169569" cy="6929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98A"/>
              </a:buClr>
              <a:buSzPts val="1400"/>
              <a:buFont typeface="Georgia"/>
              <a:buNone/>
            </a:pPr>
            <a:r>
              <a:rPr b="1" i="0" lang="en" sz="1400" u="none">
                <a:solidFill>
                  <a:srgbClr val="23298A"/>
                </a:solidFill>
                <a:latin typeface="Georgia"/>
                <a:ea typeface="Georgia"/>
                <a:cs typeface="Georgia"/>
                <a:sym typeface="Georgia"/>
              </a:rPr>
              <a:t>Dr. Shyama Prasad Mukherjee International Institute of Information Technology, Naya Raipur </a:t>
            </a:r>
            <a:endParaRPr sz="1100"/>
          </a:p>
        </p:txBody>
      </p:sp>
      <p:sp>
        <p:nvSpPr>
          <p:cNvPr id="56" name="Google Shape;56;p13"/>
          <p:cNvSpPr txBox="1"/>
          <p:nvPr/>
        </p:nvSpPr>
        <p:spPr>
          <a:xfrm>
            <a:off x="6280547" y="2840831"/>
            <a:ext cx="2378869" cy="3202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eorgia"/>
              <a:buNone/>
            </a:pPr>
            <a:r>
              <a:rPr b="0" i="0" lang="en" sz="15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Date:</a:t>
            </a:r>
            <a:endParaRPr sz="1100"/>
          </a:p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628650" y="1369219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2144315" y="4869656"/>
            <a:ext cx="49482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0" y="4849415"/>
            <a:ext cx="9144000" cy="303609"/>
          </a:xfrm>
          <a:prstGeom prst="rect">
            <a:avLst/>
          </a:prstGeom>
          <a:solidFill>
            <a:srgbClr val="0C2577"/>
          </a:solidFill>
          <a:ln>
            <a:noFill/>
          </a:ln>
        </p:spPr>
        <p:txBody>
          <a:bodyPr anchorCtr="0" anchor="t" bIns="25700" lIns="51400" spcFirstLastPara="1" rIns="51400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67663" y="172640"/>
            <a:ext cx="1095375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628650" y="1369219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200025" y="4918472"/>
            <a:ext cx="1657350" cy="225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2144315" y="4869656"/>
            <a:ext cx="49482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7222331" y="4869656"/>
            <a:ext cx="14847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0" y="4849415"/>
            <a:ext cx="9144000" cy="303609"/>
          </a:xfrm>
          <a:prstGeom prst="rect">
            <a:avLst/>
          </a:prstGeom>
          <a:solidFill>
            <a:srgbClr val="0C2577"/>
          </a:solidFill>
          <a:ln>
            <a:noFill/>
          </a:ln>
        </p:spPr>
        <p:txBody>
          <a:bodyPr anchorCtr="0" anchor="t" bIns="25700" lIns="51400" spcFirstLastPara="1" rIns="51400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628650" y="1369219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200025" y="4888706"/>
            <a:ext cx="1657350" cy="225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7205663" y="4839890"/>
            <a:ext cx="14847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67663" y="172640"/>
            <a:ext cx="1095375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2144315" y="4869656"/>
            <a:ext cx="49482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7.png"/><Relationship Id="rId6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0" y="2632471"/>
            <a:ext cx="9144000" cy="758400"/>
          </a:xfrm>
          <a:prstGeom prst="rect">
            <a:avLst/>
          </a:prstGeom>
          <a:solidFill>
            <a:srgbClr val="8592BC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"/>
              <a:buNone/>
            </a:pPr>
            <a:r>
              <a:t/>
            </a:r>
            <a:endParaRPr sz="100">
              <a:solidFill>
                <a:schemeClr val="lt2"/>
              </a:solidFill>
            </a:endParaRPr>
          </a:p>
        </p:txBody>
      </p:sp>
      <p:sp>
        <p:nvSpPr>
          <p:cNvPr id="137" name="Google Shape;137;p25"/>
          <p:cNvSpPr txBox="1"/>
          <p:nvPr>
            <p:ph type="ctrTitle"/>
          </p:nvPr>
        </p:nvSpPr>
        <p:spPr>
          <a:xfrm>
            <a:off x="88825" y="131550"/>
            <a:ext cx="8856900" cy="2153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PP, BP and MAP Prediction based on PPG Signals</a:t>
            </a:r>
            <a:endParaRPr/>
          </a:p>
        </p:txBody>
      </p:sp>
      <p:sp>
        <p:nvSpPr>
          <p:cNvPr id="138" name="Google Shape;138;p25"/>
          <p:cNvSpPr txBox="1"/>
          <p:nvPr>
            <p:ph idx="2" type="subTitle"/>
          </p:nvPr>
        </p:nvSpPr>
        <p:spPr>
          <a:xfrm>
            <a:off x="0" y="2632475"/>
            <a:ext cx="62661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Submitted By: Bhavya Alok 201000010  </a:t>
            </a:r>
            <a:endParaRPr/>
          </a:p>
          <a:p>
            <a:pPr indent="457200" lvl="0" marL="1371600" marR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 Kushal Jain </a:t>
            </a:r>
            <a:r>
              <a:rPr lang="en"/>
              <a:t> 201000025</a:t>
            </a:r>
            <a:endParaRPr/>
          </a:p>
        </p:txBody>
      </p:sp>
      <p:sp>
        <p:nvSpPr>
          <p:cNvPr id="139" name="Google Shape;139;p25"/>
          <p:cNvSpPr txBox="1"/>
          <p:nvPr/>
        </p:nvSpPr>
        <p:spPr>
          <a:xfrm>
            <a:off x="6338888" y="2838450"/>
            <a:ext cx="2330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</a:pPr>
            <a:r>
              <a:rPr b="0" i="0" lang="en" sz="18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Date: </a:t>
            </a: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13</a:t>
            </a:r>
            <a:r>
              <a:rPr baseline="30000"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</a:t>
            </a: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June 2022</a:t>
            </a:r>
            <a:endParaRPr sz="1100"/>
          </a:p>
        </p:txBody>
      </p:sp>
      <p:sp>
        <p:nvSpPr>
          <p:cNvPr id="140" name="Google Shape;140;p25"/>
          <p:cNvSpPr txBox="1"/>
          <p:nvPr/>
        </p:nvSpPr>
        <p:spPr>
          <a:xfrm>
            <a:off x="2257425" y="4869656"/>
            <a:ext cx="450413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eorgia"/>
              <a:buNone/>
            </a:pPr>
            <a:r>
              <a:rPr b="0" i="0" lang="en" sz="12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International Institute of Information Technology, Naya Raipur</a:t>
            </a:r>
            <a:endParaRPr sz="1100"/>
          </a:p>
        </p:txBody>
      </p:sp>
      <p:sp>
        <p:nvSpPr>
          <p:cNvPr id="141" name="Google Shape;141;p25"/>
          <p:cNvSpPr txBox="1"/>
          <p:nvPr/>
        </p:nvSpPr>
        <p:spPr>
          <a:xfrm>
            <a:off x="5155800" y="3420800"/>
            <a:ext cx="39882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Guided By: </a:t>
            </a:r>
            <a:endParaRPr b="1" sz="1800">
              <a:solidFill>
                <a:srgbClr val="00206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Dr. Anurag Singh </a:t>
            </a:r>
            <a:endParaRPr b="1" sz="1800">
              <a:solidFill>
                <a:srgbClr val="00206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Assistant Professor</a:t>
            </a:r>
            <a:endParaRPr b="1" sz="1800">
              <a:solidFill>
                <a:srgbClr val="00206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Department of Electronics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700" y="541000"/>
            <a:ext cx="6721949" cy="4318376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4"/>
          <p:cNvSpPr txBox="1"/>
          <p:nvPr/>
        </p:nvSpPr>
        <p:spPr>
          <a:xfrm>
            <a:off x="339975" y="119800"/>
            <a:ext cx="60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Correlation Matrix for Dependent Variables and independent variables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602125" y="1358594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Selected Features for PP :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['PEAK_DISTANCE1', 'PEAK_DISTANCE2', 'DICROTIC', 'AUG_INDEX', 'S4', 'RATIO_E_A', 'DLASI1', 'DLASI2']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Selected Features for MAP :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/>
              <a:t> ['PEAK_DISTANCE2', 'AUG_INDEX', 'S3', 'S4', 'RATIO_E_A', 'DLASI2']</a:t>
            </a:r>
            <a:endParaRPr sz="13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Extracted Features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/>
        </p:nvSpPr>
        <p:spPr>
          <a:xfrm>
            <a:off x="408225" y="245750"/>
            <a:ext cx="7368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Performing Predictions using Decision Tree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6"/>
          <p:cNvSpPr txBox="1"/>
          <p:nvPr/>
        </p:nvSpPr>
        <p:spPr>
          <a:xfrm>
            <a:off x="318975" y="846050"/>
            <a:ext cx="30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Train Vs Test Split: 70 : 30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75" y="1319925"/>
            <a:ext cx="3378649" cy="171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5300" y="1319925"/>
            <a:ext cx="3397025" cy="1639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225" y="3035175"/>
            <a:ext cx="3289401" cy="1568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2925" y="3140688"/>
            <a:ext cx="3289400" cy="14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/>
        </p:nvSpPr>
        <p:spPr>
          <a:xfrm>
            <a:off x="408225" y="245750"/>
            <a:ext cx="7368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Performing Prediction using Random Forest Regressor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75" y="1450700"/>
            <a:ext cx="3140750" cy="1576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50700"/>
            <a:ext cx="3115514" cy="15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075" y="3216300"/>
            <a:ext cx="3140750" cy="1500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7200" y="3216300"/>
            <a:ext cx="3205125" cy="1562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type="title"/>
          </p:nvPr>
        </p:nvSpPr>
        <p:spPr>
          <a:xfrm>
            <a:off x="214025" y="153119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K-Fold Cross Validation</a:t>
            </a:r>
            <a:endParaRPr sz="2400"/>
          </a:p>
        </p:txBody>
      </p:sp>
      <p:pic>
        <p:nvPicPr>
          <p:cNvPr id="261" name="Google Shape;26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350" y="921844"/>
            <a:ext cx="3251506" cy="3691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/>
          <p:nvPr/>
        </p:nvSpPr>
        <p:spPr>
          <a:xfrm>
            <a:off x="340075" y="361325"/>
            <a:ext cx="75558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Regression Model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Decision Tree-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6858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Decision tree builds regression or classification models in the form of a tree structure.     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6858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Breaks down a dataset into smaller and smaller subsets while at the same time an associated decision tree is incrementally developed with topmost node being the best predictor among all features.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6858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A decision node has two or more branches, each representing values for the attribute tested and leaf node represents a decision on the numerical target.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6858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Works on </a:t>
            </a: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Standard Deviation(Variance) reduction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. We use standard deviation to calculate the homogeneity of a numerical sample. If the numerical sample is completely homogeneous its standard deviation is zero.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7475" y="1142450"/>
            <a:ext cx="3922090" cy="213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475" y="1013175"/>
            <a:ext cx="302260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0"/>
          <p:cNvSpPr txBox="1"/>
          <p:nvPr/>
        </p:nvSpPr>
        <p:spPr>
          <a:xfrm>
            <a:off x="3092475" y="3560075"/>
            <a:ext cx="21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Examples of Decision Tree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/>
        </p:nvSpPr>
        <p:spPr>
          <a:xfrm>
            <a:off x="0" y="225425"/>
            <a:ext cx="571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Results from Implementation: 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75" y="992500"/>
            <a:ext cx="4517575" cy="188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1"/>
          <p:cNvSpPr txBox="1"/>
          <p:nvPr/>
        </p:nvSpPr>
        <p:spPr>
          <a:xfrm>
            <a:off x="565675" y="3316100"/>
            <a:ext cx="7169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Comparison: Model → Accuracy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R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SKLearn Random Forest Regressor → 99.15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R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SKLearn  Decision Tree Regressor → 98.04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R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Custom Built Decision Tree → 89.99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324263" y="4249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 using PCA</a:t>
            </a:r>
            <a:endParaRPr/>
          </a:p>
        </p:txBody>
      </p:sp>
      <p:pic>
        <p:nvPicPr>
          <p:cNvPr id="286" name="Google Shape;28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813" y="1157400"/>
            <a:ext cx="63531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 txBox="1"/>
          <p:nvPr>
            <p:ph type="title"/>
          </p:nvPr>
        </p:nvSpPr>
        <p:spPr>
          <a:xfrm>
            <a:off x="371475" y="1426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Predictions after PCA</a:t>
            </a:r>
            <a:endParaRPr/>
          </a:p>
        </p:txBody>
      </p:sp>
      <p:pic>
        <p:nvPicPr>
          <p:cNvPr id="292" name="Google Shape;29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22" y="1605547"/>
            <a:ext cx="3847200" cy="151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3"/>
          <p:cNvSpPr txBox="1"/>
          <p:nvPr/>
        </p:nvSpPr>
        <p:spPr>
          <a:xfrm>
            <a:off x="523675" y="1027775"/>
            <a:ext cx="334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Decision Tree SKLearn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2375" y="1284000"/>
            <a:ext cx="3505799" cy="192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3"/>
          <p:cNvSpPr txBox="1"/>
          <p:nvPr/>
        </p:nvSpPr>
        <p:spPr>
          <a:xfrm>
            <a:off x="4876000" y="992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SKLearn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3"/>
          <p:cNvSpPr txBox="1"/>
          <p:nvPr/>
        </p:nvSpPr>
        <p:spPr>
          <a:xfrm>
            <a:off x="278700" y="3751725"/>
            <a:ext cx="858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ACCURACY DECREASED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AFTER FEATURE EXTRACTION!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IMPLYING INFORMATION WAS NOT FULLY PRESERVED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/>
        </p:nvSpPr>
        <p:spPr>
          <a:xfrm>
            <a:off x="200025" y="4918472"/>
            <a:ext cx="16575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en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100"/>
          </a:p>
        </p:txBody>
      </p:sp>
      <p:sp>
        <p:nvSpPr>
          <p:cNvPr id="147" name="Google Shape;147;p26"/>
          <p:cNvSpPr txBox="1"/>
          <p:nvPr/>
        </p:nvSpPr>
        <p:spPr>
          <a:xfrm>
            <a:off x="2144315" y="4869656"/>
            <a:ext cx="4948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eorgia"/>
              <a:buNone/>
            </a:pPr>
            <a:r>
              <a:rPr b="0" i="0" lang="en" sz="11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International Institute of Information Technology, Naya Raipur</a:t>
            </a:r>
            <a:endParaRPr sz="1100"/>
          </a:p>
        </p:txBody>
      </p:sp>
      <p:sp>
        <p:nvSpPr>
          <p:cNvPr id="148" name="Google Shape;148;p26"/>
          <p:cNvSpPr txBox="1"/>
          <p:nvPr/>
        </p:nvSpPr>
        <p:spPr>
          <a:xfrm>
            <a:off x="7222331" y="4869656"/>
            <a:ext cx="14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fld id="{00000000-1234-1234-1234-123412341234}" type="slidenum">
              <a:rPr b="0" i="0" lang="en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/>
          </a:p>
        </p:txBody>
      </p:sp>
      <p:sp>
        <p:nvSpPr>
          <p:cNvPr id="149" name="Google Shape;149;p26"/>
          <p:cNvSpPr txBox="1"/>
          <p:nvPr/>
        </p:nvSpPr>
        <p:spPr>
          <a:xfrm>
            <a:off x="324100" y="810225"/>
            <a:ext cx="72189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bjectives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	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Dataset is provided with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 single PPG waveform and extracted features.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Build a decision tree from scratch, (improve upon it).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Analyze and compare with inbuilt SKlearn libraries.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Extract new features by applying PCA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Make Spectrograms of various Data Points. 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idx="1" type="body"/>
          </p:nvPr>
        </p:nvSpPr>
        <p:spPr>
          <a:xfrm>
            <a:off x="-105000" y="825300"/>
            <a:ext cx="7957200" cy="403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</a:t>
            </a: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Chowdhury, Moajjem Hossain et al. “Estimating Blood Pressure from the Photoplethysmogram Signal and Demographic Features Using Machine Learning Techniques.” </a:t>
            </a:r>
            <a:r>
              <a:rPr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Sensors (Basel, Switzerland)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vol. 20,11 3127. 1 Jun. 2020, doi:10.3390/s20113127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[2]</a:t>
            </a: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Kim, Seon-Chil &amp; Cho, Sung-Hyoun. (2020). Blood Pressure Estimation Algorithm Based on Photoplethysmography Pulse Analyses. Applied Sciences. 10. 4068. 10.3390/app10124068.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[3]</a:t>
            </a: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Zuhair, Aws. “A NOVEL WAVEFORM MIRRORING TECHNIQUE FOR SYSTOLIC BLOOD PRESSURE ESTIMATION FROM ANACROTIC PHOTOPLETHYSMOGRAM.” Journal of Engineering Science and Technology (2018): n. pag. Print. K. Elissa, “Title of paper if known,” unpublished.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[4]</a:t>
            </a: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Bagha, Sangeeta &amp; Shaw, Laxmi. (2011). A Real Time Analysis of PPG Signal for Measurement of SpO2 and Pulse Rate. INTERNATIONAL JOURNAL OF COMPUTER APPLICATIONS.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[5]</a:t>
            </a: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G. Joseph, A. Joseph, G. Titus, R. M. Thomas and D. Jose, "Photoplethysmogram (PPG) signal analysis and wavelet de-noising," 2014 Annual International Conference on Emerging Research Areas: Magnetics, Machines and Drives (AICERA/iCMMD), 2014, pp. 1-5, doi: 10.1109/AICERA.2014.6908199.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[6]     Elgendi, Mohamed. “On the analysis of fingertip photoplethysmogram signals.” 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cardiology reviews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vol. 8,1 (2012): 14-25. doi:10.2174/157340312801215782.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302" name="Google Shape;302;p44"/>
          <p:cNvSpPr txBox="1"/>
          <p:nvPr/>
        </p:nvSpPr>
        <p:spPr>
          <a:xfrm>
            <a:off x="0" y="255900"/>
            <a:ext cx="7747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/>
          <p:nvPr/>
        </p:nvSpPr>
        <p:spPr>
          <a:xfrm>
            <a:off x="0" y="2381"/>
            <a:ext cx="9144000" cy="3545681"/>
          </a:xfrm>
          <a:prstGeom prst="rect">
            <a:avLst/>
          </a:prstGeom>
          <a:solidFill>
            <a:srgbClr val="0C257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2577"/>
              </a:buClr>
              <a:buSzPts val="100"/>
              <a:buFont typeface="Georgia"/>
              <a:buNone/>
            </a:pPr>
            <a:r>
              <a:rPr b="0" i="0" lang="en" sz="100" u="none">
                <a:solidFill>
                  <a:srgbClr val="0C2577"/>
                </a:solidFill>
                <a:latin typeface="Georgia"/>
                <a:ea typeface="Georgia"/>
                <a:cs typeface="Georgia"/>
                <a:sym typeface="Georgia"/>
              </a:rPr>
              <a:t>..</a:t>
            </a:r>
            <a:endParaRPr sz="1100"/>
          </a:p>
        </p:txBody>
      </p:sp>
      <p:sp>
        <p:nvSpPr>
          <p:cNvPr id="308" name="Google Shape;308;p45"/>
          <p:cNvSpPr txBox="1"/>
          <p:nvPr>
            <p:ph type="title"/>
          </p:nvPr>
        </p:nvSpPr>
        <p:spPr>
          <a:xfrm>
            <a:off x="698896" y="115252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Georgia"/>
              <a:buNone/>
            </a:pPr>
            <a:r>
              <a:rPr b="1"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/>
          </a:p>
        </p:txBody>
      </p:sp>
      <p:pic>
        <p:nvPicPr>
          <p:cNvPr id="309" name="Google Shape;30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" y="3751659"/>
            <a:ext cx="93345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5"/>
          <p:cNvSpPr txBox="1"/>
          <p:nvPr/>
        </p:nvSpPr>
        <p:spPr>
          <a:xfrm>
            <a:off x="1239440" y="3871913"/>
            <a:ext cx="4169569" cy="6929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98A"/>
              </a:buClr>
              <a:buSzPts val="1400"/>
              <a:buFont typeface="Georgia"/>
              <a:buNone/>
            </a:pPr>
            <a:r>
              <a:rPr b="1" i="0" lang="en" sz="1400" u="none">
                <a:solidFill>
                  <a:srgbClr val="23298A"/>
                </a:solidFill>
                <a:latin typeface="Georgia"/>
                <a:ea typeface="Georgia"/>
                <a:cs typeface="Georgia"/>
                <a:sym typeface="Georgia"/>
              </a:rPr>
              <a:t>Dr. Shyama Prasad Mukherjee International Institute of Information Technology, Naya Raipur </a:t>
            </a:r>
            <a:endParaRPr sz="1100"/>
          </a:p>
        </p:txBody>
      </p:sp>
      <p:sp>
        <p:nvSpPr>
          <p:cNvPr id="311" name="Google Shape;311;p45"/>
          <p:cNvSpPr txBox="1"/>
          <p:nvPr/>
        </p:nvSpPr>
        <p:spPr>
          <a:xfrm>
            <a:off x="200025" y="4888706"/>
            <a:ext cx="1657350" cy="225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en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100"/>
          </a:p>
        </p:txBody>
      </p:sp>
      <p:sp>
        <p:nvSpPr>
          <p:cNvPr id="312" name="Google Shape;312;p45"/>
          <p:cNvSpPr txBox="1"/>
          <p:nvPr/>
        </p:nvSpPr>
        <p:spPr>
          <a:xfrm>
            <a:off x="7205663" y="4839890"/>
            <a:ext cx="14847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fld id="{00000000-1234-1234-1234-123412341234}" type="slidenum">
              <a:rPr b="0" i="0" lang="en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/>
          </a:p>
        </p:txBody>
      </p:sp>
      <p:sp>
        <p:nvSpPr>
          <p:cNvPr id="313" name="Google Shape;313;p45"/>
          <p:cNvSpPr txBox="1"/>
          <p:nvPr/>
        </p:nvSpPr>
        <p:spPr>
          <a:xfrm>
            <a:off x="2144315" y="4869656"/>
            <a:ext cx="49482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eorgia"/>
              <a:buNone/>
            </a:pPr>
            <a:r>
              <a:rPr b="0" i="0" lang="en" sz="11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International Institute of Information Technology, Naya Raipur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/>
        </p:nvSpPr>
        <p:spPr>
          <a:xfrm>
            <a:off x="200025" y="4918472"/>
            <a:ext cx="16575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en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100"/>
          </a:p>
        </p:txBody>
      </p:sp>
      <p:sp>
        <p:nvSpPr>
          <p:cNvPr id="155" name="Google Shape;155;p27"/>
          <p:cNvSpPr txBox="1"/>
          <p:nvPr/>
        </p:nvSpPr>
        <p:spPr>
          <a:xfrm>
            <a:off x="2144315" y="4869656"/>
            <a:ext cx="4948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eorgia"/>
              <a:buNone/>
            </a:pPr>
            <a:r>
              <a:rPr b="0" i="0" lang="en" sz="11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International Institute of Information Technology, Naya Raipur</a:t>
            </a:r>
            <a:endParaRPr sz="1100"/>
          </a:p>
        </p:txBody>
      </p:sp>
      <p:sp>
        <p:nvSpPr>
          <p:cNvPr id="156" name="Google Shape;156;p27"/>
          <p:cNvSpPr txBox="1"/>
          <p:nvPr/>
        </p:nvSpPr>
        <p:spPr>
          <a:xfrm>
            <a:off x="7222331" y="4869656"/>
            <a:ext cx="14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fld id="{00000000-1234-1234-1234-123412341234}" type="slidenum">
              <a:rPr b="0" i="0" lang="en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/>
          </a:p>
        </p:txBody>
      </p:sp>
      <p:sp>
        <p:nvSpPr>
          <p:cNvPr id="157" name="Google Shape;157;p27"/>
          <p:cNvSpPr txBox="1"/>
          <p:nvPr/>
        </p:nvSpPr>
        <p:spPr>
          <a:xfrm>
            <a:off x="313425" y="155250"/>
            <a:ext cx="75657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Analyzing the data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Plotting Waveforms for first few thousands of signals showed no significant difference.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50" y="1858725"/>
            <a:ext cx="2685850" cy="168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0375" y="1856550"/>
            <a:ext cx="2685850" cy="1686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3125" y="1858725"/>
            <a:ext cx="3062976" cy="17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8900"/>
            <a:ext cx="7420175" cy="420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 txBox="1"/>
          <p:nvPr/>
        </p:nvSpPr>
        <p:spPr>
          <a:xfrm>
            <a:off x="576175" y="177525"/>
            <a:ext cx="51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Plot of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[PP vs Entry Number]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showed existence of difference classes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/>
        </p:nvSpPr>
        <p:spPr>
          <a:xfrm>
            <a:off x="200025" y="4918472"/>
            <a:ext cx="16575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en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100"/>
          </a:p>
        </p:txBody>
      </p:sp>
      <p:sp>
        <p:nvSpPr>
          <p:cNvPr id="172" name="Google Shape;172;p29"/>
          <p:cNvSpPr txBox="1"/>
          <p:nvPr/>
        </p:nvSpPr>
        <p:spPr>
          <a:xfrm>
            <a:off x="2144315" y="4869656"/>
            <a:ext cx="4948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eorgia"/>
              <a:buNone/>
            </a:pPr>
            <a:r>
              <a:rPr b="0" i="0" lang="en" sz="11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International Institute of Information Technology, Naya Raipur</a:t>
            </a:r>
            <a:endParaRPr sz="1100"/>
          </a:p>
        </p:txBody>
      </p:sp>
      <p:sp>
        <p:nvSpPr>
          <p:cNvPr id="173" name="Google Shape;173;p29"/>
          <p:cNvSpPr txBox="1"/>
          <p:nvPr/>
        </p:nvSpPr>
        <p:spPr>
          <a:xfrm>
            <a:off x="7222331" y="4869656"/>
            <a:ext cx="14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fld id="{00000000-1234-1234-1234-123412341234}" type="slidenum">
              <a:rPr b="0" i="0" lang="en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/>
          </a:p>
        </p:txBody>
      </p:sp>
      <p:sp>
        <p:nvSpPr>
          <p:cNvPr id="174" name="Google Shape;174;p29"/>
          <p:cNvSpPr txBox="1"/>
          <p:nvPr/>
        </p:nvSpPr>
        <p:spPr>
          <a:xfrm>
            <a:off x="236975" y="299575"/>
            <a:ext cx="7784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waveforms of different classes were plotted individually, and as expected the waveforms of all different classes showed significant differences among each other.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975" y="1152596"/>
            <a:ext cx="2785901" cy="1740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2875" y="1195187"/>
            <a:ext cx="2846825" cy="169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8975" y="3069100"/>
            <a:ext cx="3069699" cy="162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0024" y="2992513"/>
            <a:ext cx="2785892" cy="1777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 rotWithShape="1">
          <a:blip r:embed="rId7">
            <a:alphaModFix/>
          </a:blip>
          <a:srcRect b="3976" l="-4090" r="0" t="-8067"/>
          <a:stretch/>
        </p:blipFill>
        <p:spPr>
          <a:xfrm>
            <a:off x="6078675" y="1841100"/>
            <a:ext cx="2980610" cy="17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/>
        </p:nvSpPr>
        <p:spPr>
          <a:xfrm>
            <a:off x="200025" y="4918472"/>
            <a:ext cx="16575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en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100"/>
          </a:p>
        </p:txBody>
      </p:sp>
      <p:sp>
        <p:nvSpPr>
          <p:cNvPr id="185" name="Google Shape;185;p30"/>
          <p:cNvSpPr txBox="1"/>
          <p:nvPr/>
        </p:nvSpPr>
        <p:spPr>
          <a:xfrm>
            <a:off x="2144315" y="4869656"/>
            <a:ext cx="4948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eorgia"/>
              <a:buNone/>
            </a:pPr>
            <a:r>
              <a:rPr b="0" i="0" lang="en" sz="11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International Institute of Information Technology, Naya Raipur</a:t>
            </a:r>
            <a:endParaRPr sz="1100"/>
          </a:p>
        </p:txBody>
      </p:sp>
      <p:sp>
        <p:nvSpPr>
          <p:cNvPr id="186" name="Google Shape;186;p30"/>
          <p:cNvSpPr txBox="1"/>
          <p:nvPr/>
        </p:nvSpPr>
        <p:spPr>
          <a:xfrm>
            <a:off x="7222331" y="4869656"/>
            <a:ext cx="14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fld id="{00000000-1234-1234-1234-123412341234}" type="slidenum">
              <a:rPr b="0" i="0" lang="en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/>
          </a:p>
        </p:txBody>
      </p:sp>
      <p:sp>
        <p:nvSpPr>
          <p:cNvPr id="187" name="Google Shape;187;p30"/>
          <p:cNvSpPr txBox="1"/>
          <p:nvPr/>
        </p:nvSpPr>
        <p:spPr>
          <a:xfrm>
            <a:off x="371950" y="249175"/>
            <a:ext cx="75027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Analyzing the Data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To check the trend of features with respect to data,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500"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i="1" lang="en" sz="1500">
                <a:latin typeface="Calibri"/>
                <a:ea typeface="Calibri"/>
                <a:cs typeface="Calibri"/>
                <a:sym typeface="Calibri"/>
              </a:rPr>
              <a:t> vs </a:t>
            </a:r>
            <a:r>
              <a:rPr b="1" i="1" lang="en" sz="1500">
                <a:latin typeface="Calibri"/>
                <a:ea typeface="Calibri"/>
                <a:cs typeface="Calibri"/>
                <a:sym typeface="Calibri"/>
              </a:rPr>
              <a:t>Entries</a:t>
            </a:r>
            <a:r>
              <a:rPr i="1" lang="en" sz="15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plots were plotted.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723275" y="1761450"/>
            <a:ext cx="805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Example of a feature likely having no impact on the target-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0"/>
          <p:cNvSpPr txBox="1"/>
          <p:nvPr/>
        </p:nvSpPr>
        <p:spPr>
          <a:xfrm>
            <a:off x="899438" y="4418100"/>
            <a:ext cx="22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Plot1:	Crest vs Entry Number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6399819" y="4418100"/>
            <a:ext cx="14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Plot2:	Crest vs PP</a:t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37" y="2182088"/>
            <a:ext cx="3549575" cy="218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3550" y="2182125"/>
            <a:ext cx="3620951" cy="222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/>
        </p:nvSpPr>
        <p:spPr>
          <a:xfrm>
            <a:off x="200025" y="4918472"/>
            <a:ext cx="16575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en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100"/>
          </a:p>
        </p:txBody>
      </p:sp>
      <p:sp>
        <p:nvSpPr>
          <p:cNvPr id="198" name="Google Shape;198;p31"/>
          <p:cNvSpPr txBox="1"/>
          <p:nvPr/>
        </p:nvSpPr>
        <p:spPr>
          <a:xfrm>
            <a:off x="2144315" y="4869656"/>
            <a:ext cx="4948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eorgia"/>
              <a:buNone/>
            </a:pPr>
            <a:r>
              <a:rPr b="0" i="0" lang="en" sz="11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International Institute of Information Technology, Naya Raipur</a:t>
            </a:r>
            <a:endParaRPr sz="1100"/>
          </a:p>
        </p:txBody>
      </p:sp>
      <p:sp>
        <p:nvSpPr>
          <p:cNvPr id="199" name="Google Shape;199;p31"/>
          <p:cNvSpPr txBox="1"/>
          <p:nvPr/>
        </p:nvSpPr>
        <p:spPr>
          <a:xfrm>
            <a:off x="7222331" y="4869656"/>
            <a:ext cx="14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fld id="{00000000-1234-1234-1234-123412341234}" type="slidenum">
              <a:rPr b="0" i="0" lang="en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/>
          </a:p>
        </p:txBody>
      </p:sp>
      <p:sp>
        <p:nvSpPr>
          <p:cNvPr id="200" name="Google Shape;200;p31"/>
          <p:cNvSpPr txBox="1"/>
          <p:nvPr/>
        </p:nvSpPr>
        <p:spPr>
          <a:xfrm>
            <a:off x="1514975" y="804275"/>
            <a:ext cx="592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Example of a feature likely having significant impact on the target-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698263" y="4402475"/>
            <a:ext cx="34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Plot1:	Augmentation Index vs Entry Number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1"/>
          <p:cNvSpPr txBox="1"/>
          <p:nvPr/>
        </p:nvSpPr>
        <p:spPr>
          <a:xfrm>
            <a:off x="5855800" y="4402475"/>
            <a:ext cx="25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Plot2:	Augmentation Index vs PP</a:t>
            </a:r>
            <a:endParaRPr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25" y="1505600"/>
            <a:ext cx="4391326" cy="269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750" y="1640875"/>
            <a:ext cx="4167449" cy="247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/>
        </p:nvSpPr>
        <p:spPr>
          <a:xfrm>
            <a:off x="200025" y="4918472"/>
            <a:ext cx="16575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en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100"/>
          </a:p>
        </p:txBody>
      </p:sp>
      <p:sp>
        <p:nvSpPr>
          <p:cNvPr id="210" name="Google Shape;210;p32"/>
          <p:cNvSpPr txBox="1"/>
          <p:nvPr/>
        </p:nvSpPr>
        <p:spPr>
          <a:xfrm>
            <a:off x="2144315" y="4869656"/>
            <a:ext cx="4948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eorgia"/>
              <a:buNone/>
            </a:pPr>
            <a:r>
              <a:rPr b="0" i="0" lang="en" sz="11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International Institute of Information Technology, Naya Raipur</a:t>
            </a:r>
            <a:endParaRPr sz="1100"/>
          </a:p>
        </p:txBody>
      </p:sp>
      <p:sp>
        <p:nvSpPr>
          <p:cNvPr id="211" name="Google Shape;211;p32"/>
          <p:cNvSpPr txBox="1"/>
          <p:nvPr/>
        </p:nvSpPr>
        <p:spPr>
          <a:xfrm>
            <a:off x="7222331" y="4869656"/>
            <a:ext cx="14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fld id="{00000000-1234-1234-1234-123412341234}" type="slidenum">
              <a:rPr b="0" i="0" lang="en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/>
          </a:p>
        </p:txBody>
      </p:sp>
      <p:sp>
        <p:nvSpPr>
          <p:cNvPr id="212" name="Google Shape;212;p32"/>
          <p:cNvSpPr txBox="1"/>
          <p:nvPr/>
        </p:nvSpPr>
        <p:spPr>
          <a:xfrm>
            <a:off x="749313" y="4406375"/>
            <a:ext cx="272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Plot1:	RATIO_E_A vs Entry Number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2"/>
          <p:cNvSpPr txBox="1"/>
          <p:nvPr/>
        </p:nvSpPr>
        <p:spPr>
          <a:xfrm>
            <a:off x="5860663" y="4408900"/>
            <a:ext cx="194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Plot2:	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RATIO_E_A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vs PP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" y="1534588"/>
            <a:ext cx="4210085" cy="271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9300" y="1577525"/>
            <a:ext cx="4513350" cy="262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2"/>
          <p:cNvSpPr txBox="1"/>
          <p:nvPr/>
        </p:nvSpPr>
        <p:spPr>
          <a:xfrm>
            <a:off x="1518575" y="780225"/>
            <a:ext cx="756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a feature likely having significant impact on the target-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/>
        </p:nvSpPr>
        <p:spPr>
          <a:xfrm>
            <a:off x="200025" y="4918472"/>
            <a:ext cx="16575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en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100"/>
          </a:p>
        </p:txBody>
      </p:sp>
      <p:sp>
        <p:nvSpPr>
          <p:cNvPr id="222" name="Google Shape;222;p33"/>
          <p:cNvSpPr txBox="1"/>
          <p:nvPr/>
        </p:nvSpPr>
        <p:spPr>
          <a:xfrm>
            <a:off x="2144315" y="4869656"/>
            <a:ext cx="4948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eorgia"/>
              <a:buNone/>
            </a:pPr>
            <a:r>
              <a:rPr b="0" i="0" lang="en" sz="11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International Institute of Information Technology, Naya Raipur</a:t>
            </a:r>
            <a:endParaRPr sz="1100"/>
          </a:p>
        </p:txBody>
      </p:sp>
      <p:sp>
        <p:nvSpPr>
          <p:cNvPr id="223" name="Google Shape;223;p33"/>
          <p:cNvSpPr txBox="1"/>
          <p:nvPr/>
        </p:nvSpPr>
        <p:spPr>
          <a:xfrm>
            <a:off x="7222331" y="4869656"/>
            <a:ext cx="14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fld id="{00000000-1234-1234-1234-123412341234}" type="slidenum">
              <a:rPr b="0" i="0" lang="en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/>
          </a:p>
        </p:txBody>
      </p:sp>
      <p:sp>
        <p:nvSpPr>
          <p:cNvPr id="224" name="Google Shape;224;p33"/>
          <p:cNvSpPr txBox="1"/>
          <p:nvPr/>
        </p:nvSpPr>
        <p:spPr>
          <a:xfrm>
            <a:off x="350700" y="361325"/>
            <a:ext cx="7439100" cy="3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Feature Selection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On seeing previous plots, some features need to be removed as they have no significant contribution to the predicted value. To find those features, 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Correlation Matrix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is calculated between all features as well as the target value.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To confirm results from Correlation Matrix, one more technique of feature selection 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F-test statistic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is used. F-test statistic confirmed the results from Correlation Matrix.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2_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