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7" r:id="rId7"/>
    <p:sldId id="261" r:id="rId8"/>
    <p:sldId id="262" r:id="rId9"/>
    <p:sldId id="263" r:id="rId10"/>
    <p:sldId id="264" r:id="rId11"/>
    <p:sldId id="265" r:id="rId12"/>
    <p:sldId id="266"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67DC20F7-0BFE-4C0D-B3B5-DEE088789511}" type="datetimeFigureOut">
              <a:rPr lang="en-US" smtClean="0"/>
              <a:t>12/16/2016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09EECF-D5E3-45ED-BDCC-6F817B3CCA1A}" type="slidenum">
              <a:rPr lang="en-US" smtClean="0"/>
              <a:t>‹#›</a:t>
            </a:fld>
            <a:endParaRPr lang="en-US"/>
          </a:p>
        </p:txBody>
      </p:sp>
    </p:spTree>
    <p:extLst>
      <p:ext uri="{BB962C8B-B14F-4D97-AF65-F5344CB8AC3E}">
        <p14:creationId xmlns:p14="http://schemas.microsoft.com/office/powerpoint/2010/main" val="4206473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67DC20F7-0BFE-4C0D-B3B5-DEE088789511}" type="datetimeFigureOut">
              <a:rPr lang="en-US" smtClean="0"/>
              <a:t>12/16/2016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09EECF-D5E3-45ED-BDCC-6F817B3CCA1A}" type="slidenum">
              <a:rPr lang="en-US" smtClean="0"/>
              <a:t>‹#›</a:t>
            </a:fld>
            <a:endParaRPr lang="en-US"/>
          </a:p>
        </p:txBody>
      </p:sp>
    </p:spTree>
    <p:extLst>
      <p:ext uri="{BB962C8B-B14F-4D97-AF65-F5344CB8AC3E}">
        <p14:creationId xmlns:p14="http://schemas.microsoft.com/office/powerpoint/2010/main" val="480650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67DC20F7-0BFE-4C0D-B3B5-DEE088789511}" type="datetimeFigureOut">
              <a:rPr lang="en-US" smtClean="0"/>
              <a:t>12/16/2016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09EECF-D5E3-45ED-BDCC-6F817B3CCA1A}" type="slidenum">
              <a:rPr lang="en-US" smtClean="0"/>
              <a:t>‹#›</a:t>
            </a:fld>
            <a:endParaRPr lang="en-US"/>
          </a:p>
        </p:txBody>
      </p:sp>
    </p:spTree>
    <p:extLst>
      <p:ext uri="{BB962C8B-B14F-4D97-AF65-F5344CB8AC3E}">
        <p14:creationId xmlns:p14="http://schemas.microsoft.com/office/powerpoint/2010/main" val="806105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67DC20F7-0BFE-4C0D-B3B5-DEE088789511}" type="datetimeFigureOut">
              <a:rPr lang="en-US" smtClean="0"/>
              <a:t>12/16/2016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09EECF-D5E3-45ED-BDCC-6F817B3CCA1A}" type="slidenum">
              <a:rPr lang="en-US" smtClean="0"/>
              <a:t>‹#›</a:t>
            </a:fld>
            <a:endParaRPr lang="en-US"/>
          </a:p>
        </p:txBody>
      </p:sp>
    </p:spTree>
    <p:extLst>
      <p:ext uri="{BB962C8B-B14F-4D97-AF65-F5344CB8AC3E}">
        <p14:creationId xmlns:p14="http://schemas.microsoft.com/office/powerpoint/2010/main" val="3430438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7DC20F7-0BFE-4C0D-B3B5-DEE088789511}" type="datetimeFigureOut">
              <a:rPr lang="en-US" smtClean="0"/>
              <a:t>12/16/2016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09EECF-D5E3-45ED-BDCC-6F817B3CCA1A}" type="slidenum">
              <a:rPr lang="en-US" smtClean="0"/>
              <a:t>‹#›</a:t>
            </a:fld>
            <a:endParaRPr lang="en-US"/>
          </a:p>
        </p:txBody>
      </p:sp>
    </p:spTree>
    <p:extLst>
      <p:ext uri="{BB962C8B-B14F-4D97-AF65-F5344CB8AC3E}">
        <p14:creationId xmlns:p14="http://schemas.microsoft.com/office/powerpoint/2010/main" val="3710692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67DC20F7-0BFE-4C0D-B3B5-DEE088789511}" type="datetimeFigureOut">
              <a:rPr lang="en-US" smtClean="0"/>
              <a:t>12/16/2016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09EECF-D5E3-45ED-BDCC-6F817B3CCA1A}" type="slidenum">
              <a:rPr lang="en-US" smtClean="0"/>
              <a:t>‹#›</a:t>
            </a:fld>
            <a:endParaRPr lang="en-US"/>
          </a:p>
        </p:txBody>
      </p:sp>
    </p:spTree>
    <p:extLst>
      <p:ext uri="{BB962C8B-B14F-4D97-AF65-F5344CB8AC3E}">
        <p14:creationId xmlns:p14="http://schemas.microsoft.com/office/powerpoint/2010/main" val="2509300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67DC20F7-0BFE-4C0D-B3B5-DEE088789511}" type="datetimeFigureOut">
              <a:rPr lang="en-US" smtClean="0"/>
              <a:t>12/16/2016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09EECF-D5E3-45ED-BDCC-6F817B3CCA1A}" type="slidenum">
              <a:rPr lang="en-US" smtClean="0"/>
              <a:t>‹#›</a:t>
            </a:fld>
            <a:endParaRPr lang="en-US"/>
          </a:p>
        </p:txBody>
      </p:sp>
    </p:spTree>
    <p:extLst>
      <p:ext uri="{BB962C8B-B14F-4D97-AF65-F5344CB8AC3E}">
        <p14:creationId xmlns:p14="http://schemas.microsoft.com/office/powerpoint/2010/main" val="1424925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7DC20F7-0BFE-4C0D-B3B5-DEE088789511}" type="datetimeFigureOut">
              <a:rPr lang="en-US" smtClean="0"/>
              <a:t>12/16/2016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09EECF-D5E3-45ED-BDCC-6F817B3CCA1A}" type="slidenum">
              <a:rPr lang="en-US" smtClean="0"/>
              <a:t>‹#›</a:t>
            </a:fld>
            <a:endParaRPr lang="en-US"/>
          </a:p>
        </p:txBody>
      </p:sp>
    </p:spTree>
    <p:extLst>
      <p:ext uri="{BB962C8B-B14F-4D97-AF65-F5344CB8AC3E}">
        <p14:creationId xmlns:p14="http://schemas.microsoft.com/office/powerpoint/2010/main" val="2276546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DC20F7-0BFE-4C0D-B3B5-DEE088789511}" type="datetimeFigureOut">
              <a:rPr lang="en-US" smtClean="0"/>
              <a:t>12/16/2016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09EECF-D5E3-45ED-BDCC-6F817B3CCA1A}" type="slidenum">
              <a:rPr lang="en-US" smtClean="0"/>
              <a:t>‹#›</a:t>
            </a:fld>
            <a:endParaRPr lang="en-US"/>
          </a:p>
        </p:txBody>
      </p:sp>
    </p:spTree>
    <p:extLst>
      <p:ext uri="{BB962C8B-B14F-4D97-AF65-F5344CB8AC3E}">
        <p14:creationId xmlns:p14="http://schemas.microsoft.com/office/powerpoint/2010/main" val="418896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7DC20F7-0BFE-4C0D-B3B5-DEE088789511}" type="datetimeFigureOut">
              <a:rPr lang="en-US" smtClean="0"/>
              <a:t>12/16/2016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09EECF-D5E3-45ED-BDCC-6F817B3CCA1A}" type="slidenum">
              <a:rPr lang="en-US" smtClean="0"/>
              <a:t>‹#›</a:t>
            </a:fld>
            <a:endParaRPr lang="en-US"/>
          </a:p>
        </p:txBody>
      </p:sp>
    </p:spTree>
    <p:extLst>
      <p:ext uri="{BB962C8B-B14F-4D97-AF65-F5344CB8AC3E}">
        <p14:creationId xmlns:p14="http://schemas.microsoft.com/office/powerpoint/2010/main" val="2542629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7DC20F7-0BFE-4C0D-B3B5-DEE088789511}" type="datetimeFigureOut">
              <a:rPr lang="en-US" smtClean="0"/>
              <a:t>12/16/2016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09EECF-D5E3-45ED-BDCC-6F817B3CCA1A}" type="slidenum">
              <a:rPr lang="en-US" smtClean="0"/>
              <a:t>‹#›</a:t>
            </a:fld>
            <a:endParaRPr lang="en-US"/>
          </a:p>
        </p:txBody>
      </p:sp>
    </p:spTree>
    <p:extLst>
      <p:ext uri="{BB962C8B-B14F-4D97-AF65-F5344CB8AC3E}">
        <p14:creationId xmlns:p14="http://schemas.microsoft.com/office/powerpoint/2010/main" val="1888762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DC20F7-0BFE-4C0D-B3B5-DEE088789511}" type="datetimeFigureOut">
              <a:rPr lang="en-US" smtClean="0"/>
              <a:t>12/16/2016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09EECF-D5E3-45ED-BDCC-6F817B3CCA1A}" type="slidenum">
              <a:rPr lang="en-US" smtClean="0"/>
              <a:t>‹#›</a:t>
            </a:fld>
            <a:endParaRPr lang="en-US"/>
          </a:p>
        </p:txBody>
      </p:sp>
    </p:spTree>
    <p:extLst>
      <p:ext uri="{BB962C8B-B14F-4D97-AF65-F5344CB8AC3E}">
        <p14:creationId xmlns:p14="http://schemas.microsoft.com/office/powerpoint/2010/main" val="256300826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evelopers.google.com/map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pages.iu.edu/~kkokje/techno-map.html" TargetMode="External"/><Relationship Id="rId2" Type="http://schemas.openxmlformats.org/officeDocument/2006/relationships/hyperlink" Target="http://pages.iu.edu/~kkokje/Trance-map.html" TargetMode="External"/><Relationship Id="rId1" Type="http://schemas.openxmlformats.org/officeDocument/2006/relationships/slideLayout" Target="../slideLayouts/slideLayout2.xml"/><Relationship Id="rId5" Type="http://schemas.openxmlformats.org/officeDocument/2006/relationships/hyperlink" Target="http://pages.iu.edu/~kkokje/metal-map.html" TargetMode="External"/><Relationship Id="rId4" Type="http://schemas.openxmlformats.org/officeDocument/2006/relationships/hyperlink" Target="http://pages.iu.edu/~kkokje/dubstep-map.html" TargetMode="External"/></Relationships>
</file>

<file path=ppt/slides/_rels/slide16.xml.rels><?xml version="1.0" encoding="UTF-8" standalone="yes"?>
<Relationships xmlns="http://schemas.openxmlformats.org/package/2006/relationships"><Relationship Id="rId2" Type="http://schemas.openxmlformats.org/officeDocument/2006/relationships/hyperlink" Target="http://wiki.dbpedia.org/project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iki.dbpedia.org/Ontology2014"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youtu.be/4gIhRkCcD4U" TargetMode="External"/><Relationship Id="rId2" Type="http://schemas.openxmlformats.org/officeDocument/2006/relationships/hyperlink" Target="http://www.sciencemag.org/content/345/6196/558"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mappings.dbpedia.org/index.php/Main_Pag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querybuilder.dbpedia.org/" TargetMode="External"/><Relationship Id="rId2" Type="http://schemas.openxmlformats.org/officeDocument/2006/relationships/hyperlink" Target="http://dbpedia.org/resource/Virtuoso_Universal_Server" TargetMode="External"/><Relationship Id="rId1" Type="http://schemas.openxmlformats.org/officeDocument/2006/relationships/slideLayout" Target="../slideLayouts/slideLayout2.xml"/><Relationship Id="rId5" Type="http://schemas.openxmlformats.org/officeDocument/2006/relationships/hyperlink" Target="http://dbpedia.org/snorql" TargetMode="External"/><Relationship Id="rId4" Type="http://schemas.openxmlformats.org/officeDocument/2006/relationships/hyperlink" Target="http://dbpedia.org/isparq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Semantic Music Genre Data from </a:t>
            </a:r>
            <a:r>
              <a:rPr lang="en-US" dirty="0" err="1"/>
              <a:t>DBpedia:Geo-plotting</a:t>
            </a:r>
            <a:r>
              <a:rPr lang="en-US" dirty="0"/>
              <a:t> in Google Maps </a:t>
            </a:r>
          </a:p>
        </p:txBody>
      </p:sp>
      <p:sp>
        <p:nvSpPr>
          <p:cNvPr id="3" name="Subtitle 2"/>
          <p:cNvSpPr>
            <a:spLocks noGrp="1"/>
          </p:cNvSpPr>
          <p:nvPr>
            <p:ph type="subTitle" idx="1"/>
          </p:nvPr>
        </p:nvSpPr>
        <p:spPr>
          <a:xfrm>
            <a:off x="1524000" y="3602038"/>
            <a:ext cx="9144000" cy="2507214"/>
          </a:xfrm>
        </p:spPr>
        <p:txBody>
          <a:bodyPr>
            <a:normAutofit fontScale="92500" lnSpcReduction="20000"/>
          </a:bodyPr>
          <a:lstStyle/>
          <a:p>
            <a:endParaRPr lang="en-US" dirty="0"/>
          </a:p>
          <a:p>
            <a:r>
              <a:rPr lang="en-US" dirty="0"/>
              <a:t> Kushal Kokje, </a:t>
            </a:r>
            <a:r>
              <a:rPr lang="en-US" dirty="0" err="1"/>
              <a:t>Vinoth</a:t>
            </a:r>
            <a:r>
              <a:rPr lang="en-US" dirty="0"/>
              <a:t> Aryan </a:t>
            </a:r>
            <a:r>
              <a:rPr lang="en-US" dirty="0" err="1"/>
              <a:t>Nagabooshanam</a:t>
            </a:r>
            <a:r>
              <a:rPr lang="en-US" dirty="0"/>
              <a:t>, </a:t>
            </a:r>
            <a:r>
              <a:rPr lang="en-US" dirty="0" err="1"/>
              <a:t>Udit</a:t>
            </a:r>
            <a:r>
              <a:rPr lang="en-US" dirty="0"/>
              <a:t> Patel </a:t>
            </a:r>
          </a:p>
          <a:p>
            <a:r>
              <a:rPr lang="en-US" dirty="0"/>
              <a:t>Department of Data Science </a:t>
            </a:r>
          </a:p>
          <a:p>
            <a:r>
              <a:rPr lang="en-US" dirty="0"/>
              <a:t>School of Library and Information Science </a:t>
            </a:r>
          </a:p>
          <a:p>
            <a:r>
              <a:rPr lang="en-US" dirty="0"/>
              <a:t>Indiana University </a:t>
            </a:r>
          </a:p>
          <a:p>
            <a:r>
              <a:rPr lang="en-US" dirty="0"/>
              <a:t>Bloomington, USA </a:t>
            </a:r>
          </a:p>
          <a:p>
            <a:r>
              <a:rPr lang="en-US" dirty="0"/>
              <a:t>{</a:t>
            </a:r>
            <a:r>
              <a:rPr lang="en-US" dirty="0" err="1"/>
              <a:t>kkokje,vinaryan,udipatel</a:t>
            </a:r>
            <a:r>
              <a:rPr lang="en-US" dirty="0"/>
              <a:t>}@umail.iu.edu </a:t>
            </a:r>
          </a:p>
        </p:txBody>
      </p:sp>
    </p:spTree>
    <p:extLst>
      <p:ext uri="{BB962C8B-B14F-4D97-AF65-F5344CB8AC3E}">
        <p14:creationId xmlns:p14="http://schemas.microsoft.com/office/powerpoint/2010/main" val="1228131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DBpedia.org/</a:t>
            </a:r>
            <a:r>
              <a:rPr lang="en-US" dirty="0" err="1"/>
              <a:t>snorql</a:t>
            </a:r>
            <a:endParaRPr lang="en-US" dirty="0"/>
          </a:p>
        </p:txBody>
      </p:sp>
      <p:pic>
        <p:nvPicPr>
          <p:cNvPr id="4" name="Content Placeholder 3"/>
          <p:cNvPicPr>
            <a:picLocks noGrp="1" noChangeAspect="1"/>
          </p:cNvPicPr>
          <p:nvPr>
            <p:ph idx="1"/>
          </p:nvPr>
        </p:nvPicPr>
        <p:blipFill>
          <a:blip r:embed="rId2"/>
          <a:stretch>
            <a:fillRect/>
          </a:stretch>
        </p:blipFill>
        <p:spPr>
          <a:xfrm>
            <a:off x="838199" y="1690688"/>
            <a:ext cx="7236655" cy="4738247"/>
          </a:xfrm>
          <a:prstGeom prst="rect">
            <a:avLst/>
          </a:prstGeom>
        </p:spPr>
      </p:pic>
    </p:spTree>
    <p:extLst>
      <p:ext uri="{BB962C8B-B14F-4D97-AF65-F5344CB8AC3E}">
        <p14:creationId xmlns:p14="http://schemas.microsoft.com/office/powerpoint/2010/main" val="1927190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Sparql</a:t>
            </a:r>
            <a:r>
              <a:rPr lang="en-US" dirty="0"/>
              <a:t> Query for Genre “Trance”</a:t>
            </a:r>
          </a:p>
        </p:txBody>
      </p:sp>
      <p:pic>
        <p:nvPicPr>
          <p:cNvPr id="4" name="Content Placeholder 3"/>
          <p:cNvPicPr>
            <a:picLocks noGrp="1" noChangeAspect="1"/>
          </p:cNvPicPr>
          <p:nvPr>
            <p:ph idx="1"/>
          </p:nvPr>
        </p:nvPicPr>
        <p:blipFill>
          <a:blip r:embed="rId2"/>
          <a:stretch>
            <a:fillRect/>
          </a:stretch>
        </p:blipFill>
        <p:spPr>
          <a:xfrm>
            <a:off x="838200" y="1690688"/>
            <a:ext cx="9162423" cy="4529796"/>
          </a:xfrm>
          <a:prstGeom prst="rect">
            <a:avLst/>
          </a:prstGeom>
        </p:spPr>
      </p:pic>
    </p:spTree>
    <p:extLst>
      <p:ext uri="{BB962C8B-B14F-4D97-AF65-F5344CB8AC3E}">
        <p14:creationId xmlns:p14="http://schemas.microsoft.com/office/powerpoint/2010/main" val="3685576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a:t>The sample output of the </a:t>
            </a:r>
            <a:r>
              <a:rPr lang="en-US" dirty="0" err="1"/>
              <a:t>sparql</a:t>
            </a:r>
            <a:r>
              <a:rPr lang="en-US" dirty="0"/>
              <a:t> query</a:t>
            </a:r>
          </a:p>
          <a:p>
            <a:endParaRPr lang="en-US" dirty="0"/>
          </a:p>
          <a:p>
            <a:r>
              <a:rPr lang="en-US" dirty="0"/>
              <a:t> </a:t>
            </a:r>
          </a:p>
        </p:txBody>
      </p:sp>
      <p:pic>
        <p:nvPicPr>
          <p:cNvPr id="4" name="Picture 3"/>
          <p:cNvPicPr>
            <a:picLocks noChangeAspect="1"/>
          </p:cNvPicPr>
          <p:nvPr/>
        </p:nvPicPr>
        <p:blipFill>
          <a:blip r:embed="rId2"/>
          <a:stretch>
            <a:fillRect/>
          </a:stretch>
        </p:blipFill>
        <p:spPr>
          <a:xfrm>
            <a:off x="838200" y="2715063"/>
            <a:ext cx="10544606" cy="2982351"/>
          </a:xfrm>
          <a:prstGeom prst="rect">
            <a:avLst/>
          </a:prstGeom>
        </p:spPr>
      </p:pic>
    </p:spTree>
    <p:extLst>
      <p:ext uri="{BB962C8B-B14F-4D97-AF65-F5344CB8AC3E}">
        <p14:creationId xmlns:p14="http://schemas.microsoft.com/office/powerpoint/2010/main" val="2916015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 In Google Maps</a:t>
            </a:r>
          </a:p>
        </p:txBody>
      </p:sp>
      <p:sp>
        <p:nvSpPr>
          <p:cNvPr id="3" name="Content Placeholder 2"/>
          <p:cNvSpPr>
            <a:spLocks noGrp="1"/>
          </p:cNvSpPr>
          <p:nvPr>
            <p:ph idx="1"/>
          </p:nvPr>
        </p:nvSpPr>
        <p:spPr/>
        <p:txBody>
          <a:bodyPr/>
          <a:lstStyle/>
          <a:p>
            <a:r>
              <a:rPr lang="en-US" dirty="0"/>
              <a:t>The Google Map Chart displays a map using the </a:t>
            </a:r>
            <a:r>
              <a:rPr lang="en-US" dirty="0">
                <a:hlinkClick r:id="rId2"/>
              </a:rPr>
              <a:t>Google Maps API</a:t>
            </a:r>
            <a:r>
              <a:rPr lang="en-US" dirty="0"/>
              <a:t>.</a:t>
            </a:r>
          </a:p>
          <a:p>
            <a:r>
              <a:rPr lang="en-US" dirty="0"/>
              <a:t> Data values are displayed as markers on the map. Data values can be coordinates (</a:t>
            </a:r>
            <a:r>
              <a:rPr lang="en-US" dirty="0" err="1"/>
              <a:t>lat</a:t>
            </a:r>
            <a:r>
              <a:rPr lang="en-US" dirty="0"/>
              <a:t>-long pairs) or addresses. </a:t>
            </a:r>
          </a:p>
          <a:p>
            <a:r>
              <a:rPr lang="en-US" dirty="0"/>
              <a:t>When the user selects one of the markers, a tooltip with the Artist’s name , </a:t>
            </a:r>
            <a:r>
              <a:rPr lang="en-US" dirty="0" err="1"/>
              <a:t>Dbpedia</a:t>
            </a:r>
            <a:r>
              <a:rPr lang="en-US" dirty="0"/>
              <a:t> Link  and DOB is displayed, because we used the </a:t>
            </a:r>
            <a:r>
              <a:rPr lang="en-US" dirty="0" err="1"/>
              <a:t>showInfoWindow</a:t>
            </a:r>
            <a:r>
              <a:rPr lang="en-US" dirty="0"/>
              <a:t> option in our script.</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62482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arrayToDataTable</a:t>
            </a:r>
            <a:endParaRPr lang="en-US" dirty="0"/>
          </a:p>
        </p:txBody>
      </p:sp>
      <p:pic>
        <p:nvPicPr>
          <p:cNvPr id="4" name="Content Placeholder 3"/>
          <p:cNvPicPr>
            <a:picLocks noGrp="1" noChangeAspect="1"/>
          </p:cNvPicPr>
          <p:nvPr>
            <p:ph idx="1"/>
          </p:nvPr>
        </p:nvPicPr>
        <p:blipFill>
          <a:blip r:embed="rId2"/>
          <a:stretch>
            <a:fillRect/>
          </a:stretch>
        </p:blipFill>
        <p:spPr>
          <a:xfrm>
            <a:off x="838200" y="2349306"/>
            <a:ext cx="9051388" cy="3565974"/>
          </a:xfrm>
          <a:prstGeom prst="rect">
            <a:avLst/>
          </a:prstGeom>
        </p:spPr>
      </p:pic>
    </p:spTree>
    <p:extLst>
      <p:ext uri="{BB962C8B-B14F-4D97-AF65-F5344CB8AC3E}">
        <p14:creationId xmlns:p14="http://schemas.microsoft.com/office/powerpoint/2010/main" val="921353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b="1" dirty="0"/>
              <a:t>Publishing the results </a:t>
            </a:r>
            <a:br>
              <a:rPr lang="en-US" dirty="0"/>
            </a:br>
            <a:endParaRPr lang="en-US" dirty="0"/>
          </a:p>
        </p:txBody>
      </p:sp>
      <p:sp>
        <p:nvSpPr>
          <p:cNvPr id="3" name="Content Placeholder 2"/>
          <p:cNvSpPr>
            <a:spLocks noGrp="1"/>
          </p:cNvSpPr>
          <p:nvPr>
            <p:ph idx="1"/>
          </p:nvPr>
        </p:nvSpPr>
        <p:spPr/>
        <p:txBody>
          <a:bodyPr>
            <a:normAutofit/>
          </a:bodyPr>
          <a:lstStyle/>
          <a:p>
            <a:r>
              <a:rPr lang="en-US" dirty="0"/>
              <a:t>We have hosted the webpages on Indiana University’s Mercury Servers. Link for the Four genre Trance, Techno, Dubstep and Metal is as follows.</a:t>
            </a:r>
          </a:p>
          <a:p>
            <a:r>
              <a:rPr lang="en-US" dirty="0"/>
              <a:t>Users are encourage to visit the site and discover new artists.</a:t>
            </a:r>
          </a:p>
          <a:p>
            <a:r>
              <a:rPr lang="en-US" dirty="0"/>
              <a:t>Trance: </a:t>
            </a:r>
            <a:r>
              <a:rPr lang="en-US" dirty="0">
                <a:hlinkClick r:id="rId2"/>
              </a:rPr>
              <a:t>http://pages.iu.edu/~kkokje/Trance-map.html</a:t>
            </a:r>
            <a:endParaRPr lang="en-US" dirty="0"/>
          </a:p>
          <a:p>
            <a:r>
              <a:rPr lang="en-US" dirty="0"/>
              <a:t>Techno: </a:t>
            </a:r>
            <a:r>
              <a:rPr lang="en-US" dirty="0">
                <a:hlinkClick r:id="rId3"/>
              </a:rPr>
              <a:t>http://pages.iu.edu/~kkokje/techno-map.html</a:t>
            </a:r>
            <a:endParaRPr lang="en-US" dirty="0"/>
          </a:p>
          <a:p>
            <a:r>
              <a:rPr lang="en-US" dirty="0"/>
              <a:t>Dubstep: </a:t>
            </a:r>
            <a:r>
              <a:rPr lang="en-US" dirty="0">
                <a:hlinkClick r:id="rId4"/>
              </a:rPr>
              <a:t>http://pages.iu.edu/~kkokje/dubstep-map.html</a:t>
            </a:r>
            <a:endParaRPr lang="en-US" dirty="0"/>
          </a:p>
          <a:p>
            <a:r>
              <a:rPr lang="en-US" dirty="0"/>
              <a:t>Metal: </a:t>
            </a:r>
            <a:r>
              <a:rPr lang="en-US" dirty="0">
                <a:hlinkClick r:id="rId5"/>
              </a:rPr>
              <a:t>http://pages.iu.edu/~kkokje/metal-map.html</a:t>
            </a:r>
            <a:endParaRPr lang="en-US" dirty="0"/>
          </a:p>
          <a:p>
            <a:pPr marL="0" indent="0">
              <a:buNone/>
            </a:pPr>
            <a:r>
              <a:rPr lang="en-US" dirty="0"/>
              <a:t>  </a:t>
            </a:r>
          </a:p>
        </p:txBody>
      </p:sp>
    </p:spTree>
    <p:extLst>
      <p:ext uri="{BB962C8B-B14F-4D97-AF65-F5344CB8AC3E}">
        <p14:creationId xmlns:p14="http://schemas.microsoft.com/office/powerpoint/2010/main" val="187298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Further Work</a:t>
            </a:r>
          </a:p>
        </p:txBody>
      </p:sp>
      <p:sp>
        <p:nvSpPr>
          <p:cNvPr id="3" name="Content Placeholder 2"/>
          <p:cNvSpPr>
            <a:spLocks noGrp="1"/>
          </p:cNvSpPr>
          <p:nvPr>
            <p:ph idx="1"/>
          </p:nvPr>
        </p:nvSpPr>
        <p:spPr/>
        <p:txBody>
          <a:bodyPr/>
          <a:lstStyle/>
          <a:p>
            <a:r>
              <a:rPr lang="en-US" dirty="0"/>
              <a:t>Build a </a:t>
            </a:r>
            <a:r>
              <a:rPr lang="en-US" dirty="0" err="1"/>
              <a:t>Webservice</a:t>
            </a:r>
            <a:r>
              <a:rPr lang="en-US" dirty="0"/>
              <a:t> application using the SPARQL endpoints that executes a SPARQL query returning Geographical data points which can further plotted into the Google Maps API.</a:t>
            </a:r>
          </a:p>
          <a:p>
            <a:r>
              <a:rPr lang="en-US" dirty="0"/>
              <a:t>Similar projects and use cases can be viewed at :</a:t>
            </a:r>
          </a:p>
          <a:p>
            <a:endParaRPr lang="en-US" dirty="0"/>
          </a:p>
          <a:p>
            <a:r>
              <a:rPr lang="en-US" dirty="0"/>
              <a:t> </a:t>
            </a:r>
            <a:r>
              <a:rPr lang="en-US" dirty="0">
                <a:hlinkClick r:id="rId2"/>
              </a:rPr>
              <a:t>http://wiki.dbpedia.org/projects</a:t>
            </a:r>
            <a:endParaRPr lang="en-US" dirty="0"/>
          </a:p>
          <a:p>
            <a:pPr marL="0" indent="0">
              <a:buNone/>
            </a:pPr>
            <a:r>
              <a:rPr lang="en-US" dirty="0"/>
              <a:t> </a:t>
            </a:r>
          </a:p>
          <a:p>
            <a:endParaRPr lang="en-US" dirty="0"/>
          </a:p>
        </p:txBody>
      </p:sp>
    </p:spTree>
    <p:extLst>
      <p:ext uri="{BB962C8B-B14F-4D97-AF65-F5344CB8AC3E}">
        <p14:creationId xmlns:p14="http://schemas.microsoft.com/office/powerpoint/2010/main" val="1121256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p>
        </p:txBody>
      </p:sp>
      <p:sp>
        <p:nvSpPr>
          <p:cNvPr id="3" name="Content Placeholder 2"/>
          <p:cNvSpPr>
            <a:spLocks noGrp="1"/>
          </p:cNvSpPr>
          <p:nvPr>
            <p:ph idx="1"/>
          </p:nvPr>
        </p:nvSpPr>
        <p:spPr/>
        <p:txBody>
          <a:bodyPr/>
          <a:lstStyle/>
          <a:p>
            <a:r>
              <a:rPr lang="en-US" dirty="0"/>
              <a:t>The project expresses the power of semantic web and how linked data in the </a:t>
            </a:r>
            <a:r>
              <a:rPr lang="en-US" dirty="0" err="1"/>
              <a:t>DBpedia</a:t>
            </a:r>
            <a:r>
              <a:rPr lang="en-US" dirty="0"/>
              <a:t> can be used to explore data from Wikipedia.</a:t>
            </a:r>
          </a:p>
          <a:p>
            <a:r>
              <a:rPr lang="en-US" dirty="0"/>
              <a:t>The English version of the </a:t>
            </a:r>
            <a:r>
              <a:rPr lang="en-US" dirty="0" err="1"/>
              <a:t>DBpedia</a:t>
            </a:r>
            <a:r>
              <a:rPr lang="en-US" dirty="0"/>
              <a:t> knowledge base describes 4.58 million things, out of which 4.22 million are classified in a consistent </a:t>
            </a:r>
            <a:r>
              <a:rPr lang="en-US" dirty="0">
                <a:hlinkClick r:id="rId2" tooltip="Ontology 2014"/>
              </a:rPr>
              <a:t>ontology</a:t>
            </a:r>
            <a:r>
              <a:rPr lang="en-US" dirty="0"/>
              <a:t>, including 1,445,000 persons, 735,000 places (including 478,000 populated places), 411,000 creative works (including 123,000 music albums, 87,000 films and 19,000 video games), 241,000 organizations (including 58,000 companies and 49,000 educational institutions), 251,000 species and 6,000 diseases.</a:t>
            </a:r>
          </a:p>
        </p:txBody>
      </p:sp>
    </p:spTree>
    <p:extLst>
      <p:ext uri="{BB962C8B-B14F-4D97-AF65-F5344CB8AC3E}">
        <p14:creationId xmlns:p14="http://schemas.microsoft.com/office/powerpoint/2010/main" val="1859544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t>[1] DBpedia.org </a:t>
            </a:r>
          </a:p>
          <a:p>
            <a:r>
              <a:rPr lang="en-US" dirty="0"/>
              <a:t>[2] DBpedia.org/</a:t>
            </a:r>
            <a:r>
              <a:rPr lang="en-US" dirty="0" err="1"/>
              <a:t>snorql</a:t>
            </a:r>
            <a:r>
              <a:rPr lang="en-US" dirty="0"/>
              <a:t> </a:t>
            </a:r>
          </a:p>
          <a:p>
            <a:r>
              <a:rPr lang="en-US" dirty="0"/>
              <a:t>[3] </a:t>
            </a:r>
            <a:r>
              <a:rPr lang="en-US" dirty="0" err="1"/>
              <a:t>GoogleMaps</a:t>
            </a:r>
            <a:r>
              <a:rPr lang="en-US" dirty="0"/>
              <a:t> API </a:t>
            </a:r>
          </a:p>
          <a:p>
            <a:r>
              <a:rPr lang="en-US" dirty="0"/>
              <a:t>[4] http://www.cambridgesemantics.com/semantic-university/introduction-semantic-web </a:t>
            </a:r>
          </a:p>
        </p:txBody>
      </p:sp>
    </p:spTree>
    <p:extLst>
      <p:ext uri="{BB962C8B-B14F-4D97-AF65-F5344CB8AC3E}">
        <p14:creationId xmlns:p14="http://schemas.microsoft.com/office/powerpoint/2010/main" val="26762452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lgn="ctr">
              <a:buNone/>
            </a:pPr>
            <a:endParaRPr lang="en-US" sz="8000" dirty="0"/>
          </a:p>
          <a:p>
            <a:pPr marL="0" indent="0" algn="ctr">
              <a:buNone/>
            </a:pPr>
            <a:r>
              <a:rPr lang="en-US" sz="8000" dirty="0"/>
              <a:t>Questions ???</a:t>
            </a:r>
          </a:p>
          <a:p>
            <a:pPr marL="0" indent="0" algn="ctr">
              <a:buNone/>
            </a:pPr>
            <a:endParaRPr lang="en-US" sz="8000" dirty="0"/>
          </a:p>
        </p:txBody>
      </p:sp>
    </p:spTree>
    <p:extLst>
      <p:ext uri="{BB962C8B-B14F-4D97-AF65-F5344CB8AC3E}">
        <p14:creationId xmlns:p14="http://schemas.microsoft.com/office/powerpoint/2010/main" val="3061069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The application developed helps people find Musical Artists by scrolling through google Maps</a:t>
            </a:r>
          </a:p>
          <a:p>
            <a:r>
              <a:rPr lang="en-US" dirty="0"/>
              <a:t>Users can scroll over a geographic area and get the following information about Musical Artists</a:t>
            </a:r>
          </a:p>
          <a:p>
            <a:r>
              <a:rPr lang="en-US" dirty="0"/>
              <a:t>Artist’s Name</a:t>
            </a:r>
          </a:p>
          <a:p>
            <a:r>
              <a:rPr lang="en-US" dirty="0"/>
              <a:t>Artist’s </a:t>
            </a:r>
            <a:r>
              <a:rPr lang="en-US" dirty="0" err="1"/>
              <a:t>DBpedia</a:t>
            </a:r>
            <a:r>
              <a:rPr lang="en-US" dirty="0"/>
              <a:t> page</a:t>
            </a:r>
          </a:p>
          <a:p>
            <a:r>
              <a:rPr lang="en-US" dirty="0"/>
              <a:t>Artist’s DOB</a:t>
            </a:r>
          </a:p>
          <a:p>
            <a:r>
              <a:rPr lang="en-US" dirty="0"/>
              <a:t>Users can visit the </a:t>
            </a:r>
            <a:r>
              <a:rPr lang="en-US" dirty="0" err="1"/>
              <a:t>Dbpedia</a:t>
            </a:r>
            <a:r>
              <a:rPr lang="en-US" dirty="0"/>
              <a:t> link given in the INFO box when users click on the pin icon on the maps. </a:t>
            </a:r>
          </a:p>
        </p:txBody>
      </p:sp>
    </p:spTree>
    <p:extLst>
      <p:ext uri="{BB962C8B-B14F-4D97-AF65-F5344CB8AC3E}">
        <p14:creationId xmlns:p14="http://schemas.microsoft.com/office/powerpoint/2010/main" val="19006832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545345"/>
          </a:xfrm>
        </p:spPr>
        <p:txBody>
          <a:bodyPr/>
          <a:lstStyle/>
          <a:p>
            <a:r>
              <a:rPr lang="en-US" dirty="0"/>
              <a:t>                               THANK YOU!</a:t>
            </a:r>
          </a:p>
        </p:txBody>
      </p:sp>
      <p:sp>
        <p:nvSpPr>
          <p:cNvPr id="3" name="Content Placeholder 2"/>
          <p:cNvSpPr>
            <a:spLocks noGrp="1"/>
          </p:cNvSpPr>
          <p:nvPr>
            <p:ph idx="1"/>
          </p:nvPr>
        </p:nvSpPr>
        <p:spPr>
          <a:xfrm>
            <a:off x="9687338" y="6069495"/>
            <a:ext cx="1666461" cy="107467"/>
          </a:xfrm>
        </p:spPr>
        <p:txBody>
          <a:bodyPr>
            <a:normAutofit fontScale="25000" lnSpcReduction="20000"/>
          </a:bodyPr>
          <a:lstStyle/>
          <a:p>
            <a:endParaRPr lang="en-US" dirty="0"/>
          </a:p>
        </p:txBody>
      </p:sp>
    </p:spTree>
    <p:extLst>
      <p:ext uri="{BB962C8B-B14F-4D97-AF65-F5344CB8AC3E}">
        <p14:creationId xmlns:p14="http://schemas.microsoft.com/office/powerpoint/2010/main" val="2611593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it looks ? Part 1 (European)</a:t>
            </a:r>
          </a:p>
        </p:txBody>
      </p:sp>
      <p:pic>
        <p:nvPicPr>
          <p:cNvPr id="4" name="Content Placeholder 3"/>
          <p:cNvPicPr>
            <a:picLocks noGrp="1" noChangeAspect="1"/>
          </p:cNvPicPr>
          <p:nvPr>
            <p:ph idx="1"/>
          </p:nvPr>
        </p:nvPicPr>
        <p:blipFill>
          <a:blip r:embed="rId2"/>
          <a:stretch>
            <a:fillRect/>
          </a:stretch>
        </p:blipFill>
        <p:spPr>
          <a:xfrm>
            <a:off x="697523" y="1509135"/>
            <a:ext cx="6074565" cy="4849461"/>
          </a:xfrm>
          <a:prstGeom prst="rect">
            <a:avLst/>
          </a:prstGeom>
        </p:spPr>
      </p:pic>
    </p:spTree>
    <p:extLst>
      <p:ext uri="{BB962C8B-B14F-4D97-AF65-F5344CB8AC3E}">
        <p14:creationId xmlns:p14="http://schemas.microsoft.com/office/powerpoint/2010/main" val="4199167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it looks ? Part 2 (JAPAN area)</a:t>
            </a:r>
          </a:p>
        </p:txBody>
      </p:sp>
      <p:pic>
        <p:nvPicPr>
          <p:cNvPr id="4" name="Content Placeholder 3"/>
          <p:cNvPicPr>
            <a:picLocks noGrp="1" noChangeAspect="1"/>
          </p:cNvPicPr>
          <p:nvPr>
            <p:ph idx="1"/>
          </p:nvPr>
        </p:nvPicPr>
        <p:blipFill>
          <a:blip r:embed="rId2"/>
          <a:stretch>
            <a:fillRect/>
          </a:stretch>
        </p:blipFill>
        <p:spPr>
          <a:xfrm>
            <a:off x="838200" y="1983544"/>
            <a:ext cx="10884375" cy="3784210"/>
          </a:xfrm>
          <a:prstGeom prst="rect">
            <a:avLst/>
          </a:prstGeom>
        </p:spPr>
      </p:pic>
    </p:spTree>
    <p:extLst>
      <p:ext uri="{BB962C8B-B14F-4D97-AF65-F5344CB8AC3E}">
        <p14:creationId xmlns:p14="http://schemas.microsoft.com/office/powerpoint/2010/main" val="3070238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it looks ? Part 3 (US region)</a:t>
            </a:r>
          </a:p>
        </p:txBody>
      </p:sp>
      <p:pic>
        <p:nvPicPr>
          <p:cNvPr id="4" name="Content Placeholder 3"/>
          <p:cNvPicPr>
            <a:picLocks noGrp="1" noChangeAspect="1"/>
          </p:cNvPicPr>
          <p:nvPr>
            <p:ph idx="1"/>
          </p:nvPr>
        </p:nvPicPr>
        <p:blipFill>
          <a:blip r:embed="rId2"/>
          <a:stretch>
            <a:fillRect/>
          </a:stretch>
        </p:blipFill>
        <p:spPr>
          <a:xfrm>
            <a:off x="838200" y="1956242"/>
            <a:ext cx="8052582" cy="3994392"/>
          </a:xfrm>
          <a:prstGeom prst="rect">
            <a:avLst/>
          </a:prstGeom>
        </p:spPr>
      </p:pic>
    </p:spTree>
    <p:extLst>
      <p:ext uri="{BB962C8B-B14F-4D97-AF65-F5344CB8AC3E}">
        <p14:creationId xmlns:p14="http://schemas.microsoft.com/office/powerpoint/2010/main" val="469595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a:lstStyle/>
          <a:p>
            <a:r>
              <a:rPr lang="en-US" dirty="0"/>
              <a:t>paper “</a:t>
            </a:r>
            <a:r>
              <a:rPr lang="en-US" dirty="0">
                <a:hlinkClick r:id="rId2"/>
              </a:rPr>
              <a:t>A network framework of cultural history</a:t>
            </a:r>
            <a:r>
              <a:rPr lang="en-US" dirty="0"/>
              <a:t>” in Network Science. </a:t>
            </a:r>
          </a:p>
          <a:p>
            <a:r>
              <a:rPr lang="en-US" dirty="0"/>
              <a:t>By Indiana University Professor Yong </a:t>
            </a:r>
            <a:r>
              <a:rPr lang="en-US" dirty="0" err="1"/>
              <a:t>Yeol</a:t>
            </a:r>
            <a:r>
              <a:rPr lang="en-US" dirty="0"/>
              <a:t> </a:t>
            </a:r>
            <a:r>
              <a:rPr lang="en-US" dirty="0" err="1"/>
              <a:t>Ahn</a:t>
            </a:r>
            <a:endParaRPr lang="en-US" dirty="0"/>
          </a:p>
          <a:p>
            <a:r>
              <a:rPr lang="en-US" dirty="0"/>
              <a:t>Video link : </a:t>
            </a:r>
            <a:r>
              <a:rPr lang="en-US" dirty="0">
                <a:hlinkClick r:id="rId3"/>
              </a:rPr>
              <a:t>https://youtu.be/4gIhRkCcD4U</a:t>
            </a:r>
            <a:endParaRPr lang="en-US" dirty="0"/>
          </a:p>
          <a:p>
            <a:endParaRPr lang="en-US" dirty="0"/>
          </a:p>
        </p:txBody>
      </p:sp>
    </p:spTree>
    <p:extLst>
      <p:ext uri="{BB962C8B-B14F-4D97-AF65-F5344CB8AC3E}">
        <p14:creationId xmlns:p14="http://schemas.microsoft.com/office/powerpoint/2010/main" val="636005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a:t>
            </a:r>
          </a:p>
        </p:txBody>
      </p:sp>
      <p:pic>
        <p:nvPicPr>
          <p:cNvPr id="4" name="Content Placeholder 3"/>
          <p:cNvPicPr>
            <a:picLocks noGrp="1" noChangeAspect="1"/>
          </p:cNvPicPr>
          <p:nvPr>
            <p:ph idx="1"/>
          </p:nvPr>
        </p:nvPicPr>
        <p:blipFill>
          <a:blip r:embed="rId2"/>
          <a:stretch>
            <a:fillRect/>
          </a:stretch>
        </p:blipFill>
        <p:spPr>
          <a:xfrm>
            <a:off x="838200" y="1690688"/>
            <a:ext cx="4380997" cy="4910800"/>
          </a:xfrm>
          <a:prstGeom prst="rect">
            <a:avLst/>
          </a:prstGeom>
        </p:spPr>
      </p:pic>
    </p:spTree>
    <p:extLst>
      <p:ext uri="{BB962C8B-B14F-4D97-AF65-F5344CB8AC3E}">
        <p14:creationId xmlns:p14="http://schemas.microsoft.com/office/powerpoint/2010/main" val="1797511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a:t>Dbpedia</a:t>
            </a:r>
            <a:r>
              <a:rPr lang="en-US" dirty="0"/>
              <a:t> KB ?</a:t>
            </a:r>
          </a:p>
        </p:txBody>
      </p:sp>
      <p:sp>
        <p:nvSpPr>
          <p:cNvPr id="3" name="Content Placeholder 2"/>
          <p:cNvSpPr>
            <a:spLocks noGrp="1"/>
          </p:cNvSpPr>
          <p:nvPr>
            <p:ph idx="1"/>
          </p:nvPr>
        </p:nvSpPr>
        <p:spPr/>
        <p:txBody>
          <a:bodyPr/>
          <a:lstStyle/>
          <a:p>
            <a:r>
              <a:rPr lang="en-US" dirty="0" err="1"/>
              <a:t>Dbpedia</a:t>
            </a:r>
            <a:r>
              <a:rPr lang="en-US" dirty="0"/>
              <a:t> makes information in Wikipedia available over the web</a:t>
            </a:r>
          </a:p>
          <a:p>
            <a:r>
              <a:rPr lang="en-US" dirty="0" err="1"/>
              <a:t>DBpedia</a:t>
            </a:r>
            <a:r>
              <a:rPr lang="en-US" dirty="0"/>
              <a:t> allows you to ask sophisticated queries against Wikipedia</a:t>
            </a:r>
          </a:p>
          <a:p>
            <a:r>
              <a:rPr lang="en-US" dirty="0"/>
              <a:t> link the different data sets on the Web to Wikipedia data</a:t>
            </a:r>
          </a:p>
          <a:p>
            <a:r>
              <a:rPr lang="en-US" dirty="0"/>
              <a:t>Queries like “Give me all cities in New Jersey with more than 10,000 inhabitants ”</a:t>
            </a:r>
          </a:p>
          <a:p>
            <a:r>
              <a:rPr lang="en-US" dirty="0" err="1">
                <a:hlinkClick r:id="rId2"/>
              </a:rPr>
              <a:t>Mapings</a:t>
            </a:r>
            <a:r>
              <a:rPr lang="en-US" dirty="0">
                <a:hlinkClick r:id="rId2"/>
              </a:rPr>
              <a:t> page http://mappings.dbpedia.org/index.php/Main_Page</a:t>
            </a:r>
            <a:endParaRPr lang="en-US" dirty="0"/>
          </a:p>
          <a:p>
            <a:endParaRPr lang="en-US" dirty="0"/>
          </a:p>
        </p:txBody>
      </p:sp>
    </p:spTree>
    <p:extLst>
      <p:ext uri="{BB962C8B-B14F-4D97-AF65-F5344CB8AC3E}">
        <p14:creationId xmlns:p14="http://schemas.microsoft.com/office/powerpoint/2010/main" val="3529681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Dbpedia</a:t>
            </a:r>
            <a:r>
              <a:rPr lang="en-US" dirty="0"/>
              <a:t> </a:t>
            </a:r>
            <a:r>
              <a:rPr lang="en-US" dirty="0" err="1"/>
              <a:t>Sparql</a:t>
            </a:r>
            <a:r>
              <a:rPr lang="en-US" dirty="0"/>
              <a:t> Endpoint</a:t>
            </a:r>
          </a:p>
        </p:txBody>
      </p:sp>
      <p:sp>
        <p:nvSpPr>
          <p:cNvPr id="3" name="Content Placeholder 2"/>
          <p:cNvSpPr>
            <a:spLocks noGrp="1"/>
          </p:cNvSpPr>
          <p:nvPr>
            <p:ph idx="1"/>
          </p:nvPr>
        </p:nvSpPr>
        <p:spPr/>
        <p:txBody>
          <a:bodyPr>
            <a:normAutofit/>
          </a:bodyPr>
          <a:lstStyle/>
          <a:p>
            <a:r>
              <a:rPr lang="en-US" sz="2000" dirty="0"/>
              <a:t>How to access data in </a:t>
            </a:r>
            <a:r>
              <a:rPr lang="en-US" sz="2000" dirty="0" err="1"/>
              <a:t>DBpedia</a:t>
            </a:r>
            <a:r>
              <a:rPr lang="en-US" sz="2000" dirty="0"/>
              <a:t> ?</a:t>
            </a:r>
          </a:p>
          <a:p>
            <a:pPr marL="0" indent="0">
              <a:buNone/>
            </a:pPr>
            <a:r>
              <a:rPr lang="en-US" sz="2000" dirty="0"/>
              <a:t>     Answer : Public </a:t>
            </a:r>
            <a:r>
              <a:rPr lang="en-US" sz="2000" dirty="0" err="1"/>
              <a:t>sparql</a:t>
            </a:r>
            <a:r>
              <a:rPr lang="en-US" sz="2000" dirty="0"/>
              <a:t> endpoints</a:t>
            </a:r>
          </a:p>
          <a:p>
            <a:r>
              <a:rPr lang="en-US" sz="2000" dirty="0"/>
              <a:t>The endpoint is provided using </a:t>
            </a:r>
            <a:r>
              <a:rPr lang="en-US" sz="2000" dirty="0" err="1">
                <a:hlinkClick r:id="rId2"/>
              </a:rPr>
              <a:t>OpenLink</a:t>
            </a:r>
            <a:r>
              <a:rPr lang="en-US" sz="2000" dirty="0">
                <a:hlinkClick r:id="rId2"/>
              </a:rPr>
              <a:t> Virtuoso</a:t>
            </a:r>
            <a:r>
              <a:rPr lang="en-US" sz="2000" dirty="0"/>
              <a:t> as both the back-end database engine and the</a:t>
            </a:r>
            <a:r>
              <a:rPr lang="en-US" sz="2000" b="0" i="0" dirty="0">
                <a:solidFill>
                  <a:srgbClr val="333333"/>
                </a:solidFill>
                <a:effectLst/>
                <a:latin typeface="Open Sans"/>
              </a:rPr>
              <a:t> </a:t>
            </a:r>
            <a:r>
              <a:rPr lang="en-US" sz="2000" b="0" i="0" dirty="0" err="1">
                <a:solidFill>
                  <a:srgbClr val="333333"/>
                </a:solidFill>
                <a:effectLst/>
                <a:latin typeface="Open Sans"/>
              </a:rPr>
              <a:t>the</a:t>
            </a:r>
            <a:r>
              <a:rPr lang="en-US" sz="2000" b="0" i="0" dirty="0">
                <a:solidFill>
                  <a:srgbClr val="333333"/>
                </a:solidFill>
                <a:effectLst/>
                <a:latin typeface="Open Sans"/>
              </a:rPr>
              <a:t> </a:t>
            </a:r>
            <a:r>
              <a:rPr lang="en-US" sz="2000" dirty="0"/>
              <a:t>HTTP/SPARQL server.</a:t>
            </a:r>
          </a:p>
          <a:p>
            <a:r>
              <a:rPr lang="en-US" sz="2000" dirty="0"/>
              <a:t>You can ask queries against </a:t>
            </a:r>
            <a:r>
              <a:rPr lang="en-US" sz="2000" dirty="0" err="1"/>
              <a:t>DBpedia</a:t>
            </a:r>
            <a:r>
              <a:rPr lang="en-US" sz="2000" dirty="0"/>
              <a:t> using:</a:t>
            </a:r>
          </a:p>
          <a:p>
            <a:r>
              <a:rPr lang="en-US" sz="2000" dirty="0"/>
              <a:t>the Leipzig query builder at </a:t>
            </a:r>
            <a:r>
              <a:rPr lang="en-US" sz="2000" dirty="0">
                <a:hlinkClick r:id="rId3" tooltip="externer Verweis"/>
              </a:rPr>
              <a:t>http://querybuilder.dbpedia.org</a:t>
            </a:r>
            <a:r>
              <a:rPr lang="en-US" sz="2000" dirty="0"/>
              <a:t>;</a:t>
            </a:r>
          </a:p>
          <a:p>
            <a:r>
              <a:rPr lang="en-US" sz="2000" dirty="0"/>
              <a:t>the </a:t>
            </a:r>
            <a:r>
              <a:rPr lang="en-US" sz="2000" dirty="0" err="1"/>
              <a:t>OpenLink</a:t>
            </a:r>
            <a:r>
              <a:rPr lang="en-US" sz="2000" dirty="0"/>
              <a:t> Interactive SPARQL Query Builder (</a:t>
            </a:r>
            <a:r>
              <a:rPr lang="en-US" sz="2000" dirty="0" err="1"/>
              <a:t>iSPARQL</a:t>
            </a:r>
            <a:r>
              <a:rPr lang="en-US" sz="2000" dirty="0"/>
              <a:t>) at </a:t>
            </a:r>
            <a:r>
              <a:rPr lang="en-US" sz="2000" dirty="0">
                <a:hlinkClick r:id="rId4" tooltip="externer Verweis"/>
              </a:rPr>
              <a:t>http://dbpedia.org/isparql</a:t>
            </a:r>
            <a:r>
              <a:rPr lang="en-US" sz="2000" dirty="0"/>
              <a:t>;</a:t>
            </a:r>
          </a:p>
          <a:p>
            <a:r>
              <a:rPr lang="en-US" sz="2000" dirty="0"/>
              <a:t>the SNORQL query explorer at </a:t>
            </a:r>
            <a:r>
              <a:rPr lang="en-US" sz="2000" dirty="0">
                <a:hlinkClick r:id="rId5" tooltip="externer Verweis"/>
              </a:rPr>
              <a:t>http://dbpedia.org/snorql</a:t>
            </a:r>
            <a:r>
              <a:rPr lang="en-US" sz="2000" dirty="0"/>
              <a:t> (does not work with Internet Explorer); or </a:t>
            </a:r>
          </a:p>
          <a:p>
            <a:r>
              <a:rPr lang="en-US" sz="2000" dirty="0"/>
              <a:t>any other SPARQL-aware client(s).</a:t>
            </a:r>
          </a:p>
          <a:p>
            <a:r>
              <a:rPr lang="en-US" sz="2000" dirty="0"/>
              <a:t> HTTP/SPARQL server.</a:t>
            </a:r>
          </a:p>
        </p:txBody>
      </p:sp>
    </p:spTree>
    <p:extLst>
      <p:ext uri="{BB962C8B-B14F-4D97-AF65-F5344CB8AC3E}">
        <p14:creationId xmlns:p14="http://schemas.microsoft.com/office/powerpoint/2010/main" val="12684335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89</TotalTime>
  <Words>411</Words>
  <Application>Microsoft Office PowerPoint</Application>
  <PresentationFormat>Widescreen</PresentationFormat>
  <Paragraphs>77</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Open Sans</vt:lpstr>
      <vt:lpstr>Office Theme</vt:lpstr>
      <vt:lpstr>Semantic Music Genre Data from DBpedia:Geo-plotting in Google Maps </vt:lpstr>
      <vt:lpstr>Introduction</vt:lpstr>
      <vt:lpstr>How it looks ? Part 1 (European)</vt:lpstr>
      <vt:lpstr>How it looks ? Part 2 (JAPAN area)</vt:lpstr>
      <vt:lpstr>How it looks ? Part 3 (US region)</vt:lpstr>
      <vt:lpstr>Motivation</vt:lpstr>
      <vt:lpstr>Data Flow</vt:lpstr>
      <vt:lpstr>What is Dbpedia KB ?</vt:lpstr>
      <vt:lpstr>Dbpedia Sparql Endpoint</vt:lpstr>
      <vt:lpstr>DBpedia.org/snorql</vt:lpstr>
      <vt:lpstr>Sparql Query for Genre “Trance”</vt:lpstr>
      <vt:lpstr>Output</vt:lpstr>
      <vt:lpstr>Visualization In Google Maps</vt:lpstr>
      <vt:lpstr>arrayToDataTable</vt:lpstr>
      <vt:lpstr> Publishing the results  </vt:lpstr>
      <vt:lpstr>Further Work</vt:lpstr>
      <vt:lpstr>Conclusions</vt:lpstr>
      <vt:lpstr>REFERENCES</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Semantic Music Genre Data from DBpedia:Geo-plotting in Google Maps</dc:title>
  <dc:creator>kushal kokje</dc:creator>
  <cp:lastModifiedBy>kushal kokje</cp:lastModifiedBy>
  <cp:revision>8</cp:revision>
  <dcterms:created xsi:type="dcterms:W3CDTF">2016-12-16T16:22:26Z</dcterms:created>
  <dcterms:modified xsi:type="dcterms:W3CDTF">2016-12-16T17:51:41Z</dcterms:modified>
</cp:coreProperties>
</file>