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58" r:id="rId5"/>
    <p:sldId id="291" r:id="rId6"/>
    <p:sldId id="292" r:id="rId7"/>
    <p:sldId id="293" r:id="rId8"/>
    <p:sldId id="294" r:id="rId9"/>
    <p:sldId id="296" r:id="rId10"/>
    <p:sldId id="282" r:id="rId11"/>
    <p:sldId id="283" r:id="rId12"/>
    <p:sldId id="287" r:id="rId13"/>
    <p:sldId id="269" r:id="rId14"/>
    <p:sldId id="284" r:id="rId15"/>
    <p:sldId id="285" r:id="rId16"/>
    <p:sldId id="279" r:id="rId17"/>
    <p:sldId id="259" r:id="rId18"/>
    <p:sldId id="262" r:id="rId19"/>
    <p:sldId id="265" r:id="rId20"/>
    <p:sldId id="264" r:id="rId21"/>
    <p:sldId id="267" r:id="rId22"/>
    <p:sldId id="268" r:id="rId23"/>
    <p:sldId id="280" r:id="rId24"/>
    <p:sldId id="271" r:id="rId25"/>
    <p:sldId id="277" r:id="rId26"/>
    <p:sldId id="281" r:id="rId27"/>
    <p:sldId id="286" r:id="rId28"/>
    <p:sldId id="295" r:id="rId29"/>
    <p:sldId id="288" r:id="rId30"/>
    <p:sldId id="289"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59" autoAdjust="0"/>
    <p:restoredTop sz="94660"/>
  </p:normalViewPr>
  <p:slideViewPr>
    <p:cSldViewPr snapToGrid="0">
      <p:cViewPr varScale="1">
        <p:scale>
          <a:sx n="73" d="100"/>
          <a:sy n="73" d="100"/>
        </p:scale>
        <p:origin x="-64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9389E-F874-4EF1-96B7-05A6C1E4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10145D-0E70-4248-AF7E-548155B62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2FF6CD2-7251-4F37-945F-4C1F3304D7BA}"/>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5" name="Footer Placeholder 4">
            <a:extLst>
              <a:ext uri="{FF2B5EF4-FFF2-40B4-BE49-F238E27FC236}">
                <a16:creationId xmlns="" xmlns:a16="http://schemas.microsoft.com/office/drawing/2014/main" id="{53DF84E4-9DAC-47F2-8D66-160EF92F2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CB9B1F2-68AE-42AA-A0F8-188F13DB4C88}"/>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129684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72CE7E-5AA2-4D98-87EF-B143A698D2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F5789B9-53B7-4CC1-AE30-9FC0B0524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D8C3B67-72B0-4642-BB2D-D15D7A36AFA1}"/>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5" name="Footer Placeholder 4">
            <a:extLst>
              <a:ext uri="{FF2B5EF4-FFF2-40B4-BE49-F238E27FC236}">
                <a16:creationId xmlns="" xmlns:a16="http://schemas.microsoft.com/office/drawing/2014/main" id="{323BFBE1-549D-4764-AE57-26744E6E3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F8FDA5F-F934-4EE3-936F-6F44D0562B7D}"/>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281909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ACCC4AD-6761-46E5-8FD5-2E84B4737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205C12-4935-4420-8066-EEFC89B95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6C34F01-326C-4B04-B68C-16DA08B912C7}"/>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5" name="Footer Placeholder 4">
            <a:extLst>
              <a:ext uri="{FF2B5EF4-FFF2-40B4-BE49-F238E27FC236}">
                <a16:creationId xmlns="" xmlns:a16="http://schemas.microsoft.com/office/drawing/2014/main" id="{491705A0-2CCB-49DD-AB46-04E95B145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FD4562-2C78-435B-BD26-9CE1C30C0C8B}"/>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286712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13F6D-561E-453E-A50D-E4AD3C8289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ADC32AE-E222-40F7-AEC6-B1C776082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52A3CD8-B15E-4A12-A51B-9683D500F95E}"/>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5" name="Footer Placeholder 4">
            <a:extLst>
              <a:ext uri="{FF2B5EF4-FFF2-40B4-BE49-F238E27FC236}">
                <a16:creationId xmlns="" xmlns:a16="http://schemas.microsoft.com/office/drawing/2014/main" id="{22C68787-281B-4723-939B-B848F0751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033DDD5-C670-4DD4-840F-616EC765F4E6}"/>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5467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AF7482-363C-4A74-97E4-86D93EEA9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76C84B6-F6CE-4B46-8F96-A1FD1B0E7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334AA73-9111-46E9-A253-DFDFC2E2B513}"/>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5" name="Footer Placeholder 4">
            <a:extLst>
              <a:ext uri="{FF2B5EF4-FFF2-40B4-BE49-F238E27FC236}">
                <a16:creationId xmlns="" xmlns:a16="http://schemas.microsoft.com/office/drawing/2014/main" id="{FA229899-FA80-4530-A1AC-0550ECDE4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78CCE91-EC24-466C-AB33-CD14D7DDB1B9}"/>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34385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4FB50-9A39-448B-822D-F544D244BD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82E00F4-BDDC-49CB-B266-FFA71C423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0E89077-CACA-4E49-858C-3A3D80308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F61C2BC-1431-49D8-A733-B46B3345AB84}"/>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6" name="Footer Placeholder 5">
            <a:extLst>
              <a:ext uri="{FF2B5EF4-FFF2-40B4-BE49-F238E27FC236}">
                <a16:creationId xmlns="" xmlns:a16="http://schemas.microsoft.com/office/drawing/2014/main" id="{DE96981B-CF80-472A-AF12-C7C4FCB1B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26E6977-D095-4273-9BDE-31AE9C180C87}"/>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307342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026D5-49C3-4501-8C58-63DE8FA35E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8C238E9-D68E-4AF2-8281-3545C3CB5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2E13F87-F8A2-4C23-A595-57A225D63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7F706D9-410C-4E85-90E2-CED84A01B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61C6EA2-4A45-42AE-B41D-8F7C593E3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9119568-16B1-4E7C-802C-9941577C0278}"/>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8" name="Footer Placeholder 7">
            <a:extLst>
              <a:ext uri="{FF2B5EF4-FFF2-40B4-BE49-F238E27FC236}">
                <a16:creationId xmlns="" xmlns:a16="http://schemas.microsoft.com/office/drawing/2014/main" id="{B40A9AF5-1C29-4E47-A64A-E1B982B3C6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365DA4-10EC-4F66-9112-4DB276C4FA57}"/>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100977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DD6C3-8AAC-41EC-8701-0A4FB2215D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7876268-73C4-4A3E-A827-FCD378241AD6}"/>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4" name="Footer Placeholder 3">
            <a:extLst>
              <a:ext uri="{FF2B5EF4-FFF2-40B4-BE49-F238E27FC236}">
                <a16:creationId xmlns="" xmlns:a16="http://schemas.microsoft.com/office/drawing/2014/main" id="{E41C3BE8-24A4-4170-9D8E-CAD4BBD2E2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69414FA-973E-44A3-9D30-FCB5317C48B9}"/>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105479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2EC27EF-6057-4354-8743-5F709ED6A210}"/>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3" name="Footer Placeholder 2">
            <a:extLst>
              <a:ext uri="{FF2B5EF4-FFF2-40B4-BE49-F238E27FC236}">
                <a16:creationId xmlns="" xmlns:a16="http://schemas.microsoft.com/office/drawing/2014/main" id="{EF47E105-41A3-440A-95B7-77D8F8B15D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7CCA04CD-C8F3-404F-B595-44A33801A377}"/>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13542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6FCA09-0645-420C-AE43-05446A84F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4EAA8F0-0587-47BD-BC1C-CBF9D59C1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5972FF2-B74F-4633-BD07-D586134B7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D36A6FC-3C54-409B-AFCD-77CC0389175C}"/>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6" name="Footer Placeholder 5">
            <a:extLst>
              <a:ext uri="{FF2B5EF4-FFF2-40B4-BE49-F238E27FC236}">
                <a16:creationId xmlns="" xmlns:a16="http://schemas.microsoft.com/office/drawing/2014/main" id="{26D9F42A-E766-4020-A7DE-0ADED4F7E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02DC872-3B85-4F4B-B613-3A4931BCD58C}"/>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7598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947AAB-13A9-48A8-A581-E5D7E7E40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2962CC9-6E0D-4268-B3DD-C78CEC2A3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66CF5FC-1B7C-4A2E-8E6A-E29CA68C1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479B59F-6932-4671-A19C-E073E3114FFA}"/>
              </a:ext>
            </a:extLst>
          </p:cNvPr>
          <p:cNvSpPr>
            <a:spLocks noGrp="1"/>
          </p:cNvSpPr>
          <p:nvPr>
            <p:ph type="dt" sz="half" idx="10"/>
          </p:nvPr>
        </p:nvSpPr>
        <p:spPr/>
        <p:txBody>
          <a:bodyPr/>
          <a:lstStyle/>
          <a:p>
            <a:fld id="{CBE12CA8-2FC4-4B30-8192-DD5BBA3970EB}" type="datetimeFigureOut">
              <a:rPr lang="en-IN" smtClean="0"/>
              <a:pPr/>
              <a:t>13-01-2020</a:t>
            </a:fld>
            <a:endParaRPr lang="en-IN"/>
          </a:p>
        </p:txBody>
      </p:sp>
      <p:sp>
        <p:nvSpPr>
          <p:cNvPr id="6" name="Footer Placeholder 5">
            <a:extLst>
              <a:ext uri="{FF2B5EF4-FFF2-40B4-BE49-F238E27FC236}">
                <a16:creationId xmlns="" xmlns:a16="http://schemas.microsoft.com/office/drawing/2014/main" id="{D06C776C-B8CC-4C18-A2C9-B2E9BF444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C29F79F-7642-4011-91F8-0A16FEBE5A0D}"/>
              </a:ext>
            </a:extLst>
          </p:cNvPr>
          <p:cNvSpPr>
            <a:spLocks noGrp="1"/>
          </p:cNvSpPr>
          <p:nvPr>
            <p:ph type="sldNum" sz="quarter" idx="12"/>
          </p:nvPr>
        </p:nvSpPr>
        <p:spPr/>
        <p:txBody>
          <a:body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131921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4A5CC8-E16C-4DE7-937D-2E874E19B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6432495-83F1-4697-A03C-30A777501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FD8C2C1-BF70-4DE1-B3D0-D169EF626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12CA8-2FC4-4B30-8192-DD5BBA3970EB}" type="datetimeFigureOut">
              <a:rPr lang="en-IN" smtClean="0"/>
              <a:pPr/>
              <a:t>13-01-2020</a:t>
            </a:fld>
            <a:endParaRPr lang="en-IN"/>
          </a:p>
        </p:txBody>
      </p:sp>
      <p:sp>
        <p:nvSpPr>
          <p:cNvPr id="5" name="Footer Placeholder 4">
            <a:extLst>
              <a:ext uri="{FF2B5EF4-FFF2-40B4-BE49-F238E27FC236}">
                <a16:creationId xmlns="" xmlns:a16="http://schemas.microsoft.com/office/drawing/2014/main" id="{885461D6-376A-4F01-B2AA-2E4D1A3A4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7B938E5-DF3A-41B7-BF95-854ED836F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EBD8A-3E2C-432D-9BA0-9B2FA6BA9CF8}" type="slidenum">
              <a:rPr lang="en-IN" smtClean="0"/>
              <a:pPr/>
              <a:t>‹#›</a:t>
            </a:fld>
            <a:endParaRPr lang="en-IN"/>
          </a:p>
        </p:txBody>
      </p:sp>
    </p:spTree>
    <p:extLst>
      <p:ext uri="{BB962C8B-B14F-4D97-AF65-F5344CB8AC3E}">
        <p14:creationId xmlns="" xmlns:p14="http://schemas.microsoft.com/office/powerpoint/2010/main" val="747922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fKVOtx7Blfk"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Ww8wX7kAtcI"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gn4nRCC9TwQ"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4A589CF-698C-4BB1-9550-C78A795D4EE7}"/>
              </a:ext>
            </a:extLst>
          </p:cNvPr>
          <p:cNvSpPr/>
          <p:nvPr/>
        </p:nvSpPr>
        <p:spPr>
          <a:xfrm>
            <a:off x="132522" y="530087"/>
            <a:ext cx="11873948" cy="605624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 name="Title 1">
            <a:extLst>
              <a:ext uri="{FF2B5EF4-FFF2-40B4-BE49-F238E27FC236}">
                <a16:creationId xmlns="" xmlns:a16="http://schemas.microsoft.com/office/drawing/2014/main" id="{F6FF69AA-97AF-480B-AA0A-A55796DAB49A}"/>
              </a:ext>
            </a:extLst>
          </p:cNvPr>
          <p:cNvSpPr>
            <a:spLocks noGrp="1"/>
          </p:cNvSpPr>
          <p:nvPr>
            <p:ph type="ctrTitle"/>
          </p:nvPr>
        </p:nvSpPr>
        <p:spPr>
          <a:xfrm>
            <a:off x="530087" y="821635"/>
            <a:ext cx="10840278" cy="1994902"/>
          </a:xfrm>
        </p:spPr>
        <p:txBody>
          <a:bodyPr>
            <a:normAutofit/>
          </a:bodyPr>
          <a:lstStyle/>
          <a:p>
            <a:r>
              <a:rPr lang="en-IN" sz="7200" b="1" dirty="0" smtClean="0">
                <a:solidFill>
                  <a:srgbClr val="002060"/>
                </a:solidFill>
              </a:rPr>
              <a:t>All About Data Science</a:t>
            </a:r>
            <a:endParaRPr lang="en-IN" sz="7200" b="1" dirty="0">
              <a:solidFill>
                <a:srgbClr val="002060"/>
              </a:solidFill>
            </a:endParaRPr>
          </a:p>
        </p:txBody>
      </p:sp>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1616767" y="3792884"/>
            <a:ext cx="9144000" cy="1655762"/>
          </a:xfrm>
        </p:spPr>
        <p:txBody>
          <a:bodyPr>
            <a:normAutofit/>
          </a:bodyPr>
          <a:lstStyle/>
          <a:p>
            <a:pPr algn="r"/>
            <a:endParaRPr lang="en-IN" sz="3600" b="1" i="1" u="sng" dirty="0">
              <a:solidFill>
                <a:srgbClr val="002060"/>
              </a:solidFill>
            </a:endParaRPr>
          </a:p>
        </p:txBody>
      </p:sp>
    </p:spTree>
    <p:extLst>
      <p:ext uri="{BB962C8B-B14F-4D97-AF65-F5344CB8AC3E}">
        <p14:creationId xmlns="" xmlns:p14="http://schemas.microsoft.com/office/powerpoint/2010/main" val="150673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F69AA-97AF-480B-AA0A-A55796DAB49A}"/>
              </a:ext>
            </a:extLst>
          </p:cNvPr>
          <p:cNvSpPr>
            <a:spLocks noGrp="1"/>
          </p:cNvSpPr>
          <p:nvPr>
            <p:ph type="ctrTitle"/>
          </p:nvPr>
        </p:nvSpPr>
        <p:spPr/>
        <p:txBody>
          <a:bodyPr>
            <a:normAutofit/>
          </a:bodyPr>
          <a:lstStyle/>
          <a:p>
            <a:r>
              <a:rPr lang="en-IN" dirty="0">
                <a:hlinkClick r:id="rId2"/>
              </a:rPr>
              <a:t>https://www.youtube.com/watch?v=fKVOtx7Blfk</a:t>
            </a:r>
            <a:r>
              <a:rPr lang="en-IN" dirty="0"/>
              <a:t> </a:t>
            </a:r>
          </a:p>
        </p:txBody>
      </p:sp>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1524000" y="4238142"/>
            <a:ext cx="9144000" cy="1142241"/>
          </a:xfrm>
        </p:spPr>
        <p:txBody>
          <a:bodyPr>
            <a:normAutofit/>
          </a:bodyPr>
          <a:lstStyle/>
          <a:p>
            <a:r>
              <a:rPr lang="en-IN" b="1" dirty="0">
                <a:latin typeface="Algerian" panose="04020705040A02060702" pitchFamily="82" charset="0"/>
              </a:rPr>
              <a:t>This is not reality but may happen in future for sure </a:t>
            </a:r>
          </a:p>
        </p:txBody>
      </p:sp>
      <p:cxnSp>
        <p:nvCxnSpPr>
          <p:cNvPr id="4" name="Straight Connector 3">
            <a:extLst>
              <a:ext uri="{FF2B5EF4-FFF2-40B4-BE49-F238E27FC236}">
                <a16:creationId xmlns="" xmlns:a16="http://schemas.microsoft.com/office/drawing/2014/main" id="{3ED11DBB-85F9-4371-9B3B-C420A3ABF163}"/>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6310F7F9-DF17-455F-BA5E-452C9FC1EC95}"/>
              </a:ext>
            </a:extLst>
          </p:cNvPr>
          <p:cNvSpPr/>
          <p:nvPr/>
        </p:nvSpPr>
        <p:spPr>
          <a:xfrm>
            <a:off x="1954962" y="173498"/>
            <a:ext cx="8282075" cy="584775"/>
          </a:xfrm>
          <a:prstGeom prst="rect">
            <a:avLst/>
          </a:prstGeom>
        </p:spPr>
        <p:txBody>
          <a:bodyPr wrap="none">
            <a:spAutoFit/>
          </a:bodyPr>
          <a:lstStyle/>
          <a:p>
            <a:r>
              <a:rPr lang="en-IN" sz="3200" b="1" dirty="0"/>
              <a:t>Chatty Gargoyle at Denver International Airport</a:t>
            </a:r>
          </a:p>
        </p:txBody>
      </p:sp>
      <p:sp>
        <p:nvSpPr>
          <p:cNvPr id="6" name="Rectangle 5">
            <a:extLst>
              <a:ext uri="{FF2B5EF4-FFF2-40B4-BE49-F238E27FC236}">
                <a16:creationId xmlns="" xmlns:a16="http://schemas.microsoft.com/office/drawing/2014/main" id="{CB1113BC-3E3E-479B-8B27-DEB53407FDD9}"/>
              </a:ext>
            </a:extLst>
          </p:cNvPr>
          <p:cNvSpPr/>
          <p:nvPr/>
        </p:nvSpPr>
        <p:spPr>
          <a:xfrm>
            <a:off x="132522" y="173499"/>
            <a:ext cx="11873948" cy="641283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88133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F69AA-97AF-480B-AA0A-A55796DAB49A}"/>
              </a:ext>
            </a:extLst>
          </p:cNvPr>
          <p:cNvSpPr>
            <a:spLocks noGrp="1"/>
          </p:cNvSpPr>
          <p:nvPr>
            <p:ph type="ctrTitle"/>
          </p:nvPr>
        </p:nvSpPr>
        <p:spPr>
          <a:xfrm>
            <a:off x="1789044" y="1426058"/>
            <a:ext cx="9144000" cy="2387600"/>
          </a:xfrm>
        </p:spPr>
        <p:txBody>
          <a:bodyPr/>
          <a:lstStyle/>
          <a:p>
            <a:r>
              <a:rPr lang="en-IN" dirty="0">
                <a:hlinkClick r:id="rId2"/>
              </a:rPr>
              <a:t>https://www.youtube.com/watch?v=Ww8wX7kAtcI</a:t>
            </a:r>
            <a:r>
              <a:rPr lang="en-IN" dirty="0"/>
              <a:t> </a:t>
            </a:r>
          </a:p>
        </p:txBody>
      </p:sp>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1524000" y="4238142"/>
            <a:ext cx="9144000" cy="559145"/>
          </a:xfrm>
        </p:spPr>
        <p:txBody>
          <a:bodyPr/>
          <a:lstStyle/>
          <a:p>
            <a:r>
              <a:rPr lang="en-IN" b="1" dirty="0">
                <a:latin typeface="Algerian" panose="04020705040A02060702" pitchFamily="82" charset="0"/>
              </a:rPr>
              <a:t>This is reality</a:t>
            </a:r>
          </a:p>
        </p:txBody>
      </p:sp>
      <p:cxnSp>
        <p:nvCxnSpPr>
          <p:cNvPr id="4" name="Straight Connector 3">
            <a:extLst>
              <a:ext uri="{FF2B5EF4-FFF2-40B4-BE49-F238E27FC236}">
                <a16:creationId xmlns="" xmlns:a16="http://schemas.microsoft.com/office/drawing/2014/main" id="{D7C1B4E4-50F0-4E8C-AEC6-5272EE3DB840}"/>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FDD0E044-6FEF-447A-8397-48127C94EAC7}"/>
              </a:ext>
            </a:extLst>
          </p:cNvPr>
          <p:cNvSpPr/>
          <p:nvPr/>
        </p:nvSpPr>
        <p:spPr>
          <a:xfrm>
            <a:off x="3465443" y="174960"/>
            <a:ext cx="5314122" cy="584775"/>
          </a:xfrm>
          <a:prstGeom prst="rect">
            <a:avLst/>
          </a:prstGeom>
        </p:spPr>
        <p:txBody>
          <a:bodyPr wrap="square">
            <a:spAutoFit/>
          </a:bodyPr>
          <a:lstStyle/>
          <a:p>
            <a:r>
              <a:rPr lang="en-IN" sz="3200" b="1" dirty="0"/>
              <a:t>Audi A7 Driverless Car Parking</a:t>
            </a:r>
          </a:p>
        </p:txBody>
      </p:sp>
      <p:sp>
        <p:nvSpPr>
          <p:cNvPr id="6" name="Rectangle 5">
            <a:extLst>
              <a:ext uri="{FF2B5EF4-FFF2-40B4-BE49-F238E27FC236}">
                <a16:creationId xmlns="" xmlns:a16="http://schemas.microsoft.com/office/drawing/2014/main" id="{7F7E3F9F-B3F8-4501-BC76-33EE6A5711A9}"/>
              </a:ext>
            </a:extLst>
          </p:cNvPr>
          <p:cNvSpPr/>
          <p:nvPr/>
        </p:nvSpPr>
        <p:spPr>
          <a:xfrm>
            <a:off x="132522" y="174961"/>
            <a:ext cx="11873948" cy="64113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25456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F69AA-97AF-480B-AA0A-A55796DAB49A}"/>
              </a:ext>
            </a:extLst>
          </p:cNvPr>
          <p:cNvSpPr>
            <a:spLocks noGrp="1"/>
          </p:cNvSpPr>
          <p:nvPr>
            <p:ph type="ctrTitle"/>
          </p:nvPr>
        </p:nvSpPr>
        <p:spPr>
          <a:xfrm>
            <a:off x="1524000" y="1135616"/>
            <a:ext cx="9144000" cy="2387600"/>
          </a:xfrm>
        </p:spPr>
        <p:txBody>
          <a:bodyPr/>
          <a:lstStyle/>
          <a:p>
            <a:r>
              <a:rPr lang="en-IN" dirty="0">
                <a:hlinkClick r:id="rId2"/>
              </a:rPr>
              <a:t>https://www.youtube.com/watch?v=gn4nRCC9TwQ</a:t>
            </a:r>
            <a:r>
              <a:rPr lang="en-IN" dirty="0"/>
              <a:t> </a:t>
            </a:r>
          </a:p>
        </p:txBody>
      </p:sp>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1524000" y="4238142"/>
            <a:ext cx="9144000" cy="559145"/>
          </a:xfrm>
        </p:spPr>
        <p:txBody>
          <a:bodyPr/>
          <a:lstStyle/>
          <a:p>
            <a:r>
              <a:rPr lang="en-IN" b="1" dirty="0">
                <a:latin typeface="Algerian" panose="04020705040A02060702" pitchFamily="82" charset="0"/>
              </a:rPr>
              <a:t>This is reality</a:t>
            </a:r>
          </a:p>
        </p:txBody>
      </p:sp>
      <p:cxnSp>
        <p:nvCxnSpPr>
          <p:cNvPr id="4" name="Straight Connector 3">
            <a:extLst>
              <a:ext uri="{FF2B5EF4-FFF2-40B4-BE49-F238E27FC236}">
                <a16:creationId xmlns="" xmlns:a16="http://schemas.microsoft.com/office/drawing/2014/main" id="{D60BCAE6-B67E-4744-AFF5-FFA2021241B1}"/>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C6E9EEEB-BAF1-4CDC-875A-CF8072CBF7F5}"/>
              </a:ext>
            </a:extLst>
          </p:cNvPr>
          <p:cNvSpPr/>
          <p:nvPr/>
        </p:nvSpPr>
        <p:spPr>
          <a:xfrm>
            <a:off x="2315970" y="136562"/>
            <a:ext cx="8352030" cy="584775"/>
          </a:xfrm>
          <a:prstGeom prst="rect">
            <a:avLst/>
          </a:prstGeom>
        </p:spPr>
        <p:txBody>
          <a:bodyPr wrap="none">
            <a:spAutoFit/>
          </a:bodyPr>
          <a:lstStyle/>
          <a:p>
            <a:r>
              <a:rPr lang="en-IN" sz="3200" b="1" dirty="0"/>
              <a:t>Google's DeepMind AI Just Taught Itself To Walk</a:t>
            </a:r>
          </a:p>
        </p:txBody>
      </p:sp>
      <p:sp>
        <p:nvSpPr>
          <p:cNvPr id="6" name="Rectangle 5">
            <a:extLst>
              <a:ext uri="{FF2B5EF4-FFF2-40B4-BE49-F238E27FC236}">
                <a16:creationId xmlns="" xmlns:a16="http://schemas.microsoft.com/office/drawing/2014/main" id="{11CE66AF-B056-455B-8832-97AE3C1BEC6E}"/>
              </a:ext>
            </a:extLst>
          </p:cNvPr>
          <p:cNvSpPr/>
          <p:nvPr/>
        </p:nvSpPr>
        <p:spPr>
          <a:xfrm>
            <a:off x="132522" y="136563"/>
            <a:ext cx="11873948" cy="64497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18070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172278" y="905085"/>
            <a:ext cx="6440557" cy="5473145"/>
          </a:xfrm>
        </p:spPr>
        <p:txBody>
          <a:bodyPr>
            <a:noAutofit/>
          </a:bodyPr>
          <a:lstStyle/>
          <a:p>
            <a:pPr marL="342900" indent="-342900" algn="l">
              <a:lnSpc>
                <a:spcPct val="150000"/>
              </a:lnSpc>
              <a:buFont typeface="Wingdings" panose="05000000000000000000" pitchFamily="2" charset="2"/>
              <a:buChar char="ü"/>
            </a:pPr>
            <a:r>
              <a:rPr lang="en-IN" sz="1800" dirty="0"/>
              <a:t>Amazon Purchase – Recommendation Engine</a:t>
            </a:r>
          </a:p>
          <a:p>
            <a:pPr marL="342900" indent="-342900" algn="l">
              <a:lnSpc>
                <a:spcPct val="150000"/>
              </a:lnSpc>
              <a:buFont typeface="Wingdings" panose="05000000000000000000" pitchFamily="2" charset="2"/>
              <a:buChar char="ü"/>
            </a:pPr>
            <a:r>
              <a:rPr lang="en-IN" sz="1800" dirty="0"/>
              <a:t>Netflix recommendation engine</a:t>
            </a:r>
          </a:p>
          <a:p>
            <a:pPr marL="342900" indent="-342900" algn="l">
              <a:lnSpc>
                <a:spcPct val="150000"/>
              </a:lnSpc>
              <a:buFont typeface="Wingdings" panose="05000000000000000000" pitchFamily="2" charset="2"/>
              <a:buChar char="ü"/>
            </a:pPr>
            <a:r>
              <a:rPr lang="en-IN" sz="1800" dirty="0"/>
              <a:t>Future </a:t>
            </a:r>
            <a:r>
              <a:rPr lang="en-IN" sz="1800" dirty="0" err="1"/>
              <a:t>dieases</a:t>
            </a:r>
            <a:r>
              <a:rPr lang="en-IN" sz="1800" dirty="0"/>
              <a:t> based on symptoms , Heart Attack detection</a:t>
            </a:r>
          </a:p>
          <a:p>
            <a:pPr marL="342900" indent="-342900" algn="l">
              <a:lnSpc>
                <a:spcPct val="150000"/>
              </a:lnSpc>
              <a:buFont typeface="Wingdings" panose="05000000000000000000" pitchFamily="2" charset="2"/>
              <a:buChar char="ü"/>
            </a:pPr>
            <a:r>
              <a:rPr lang="en-IN" sz="1800" dirty="0"/>
              <a:t>Diagnose the disease – Cancer, Tumour</a:t>
            </a:r>
          </a:p>
          <a:p>
            <a:pPr marL="342900" indent="-342900" algn="l">
              <a:lnSpc>
                <a:spcPct val="150000"/>
              </a:lnSpc>
              <a:buFont typeface="Wingdings" panose="05000000000000000000" pitchFamily="2" charset="2"/>
              <a:buChar char="ü"/>
            </a:pPr>
            <a:r>
              <a:rPr lang="en-IN" sz="1800" dirty="0"/>
              <a:t>OLA/UBER Pricing based on demand and supply/Peak hour</a:t>
            </a:r>
          </a:p>
          <a:p>
            <a:pPr marL="342900" indent="-342900" algn="l">
              <a:lnSpc>
                <a:spcPct val="150000"/>
              </a:lnSpc>
              <a:buFont typeface="Wingdings" panose="05000000000000000000" pitchFamily="2" charset="2"/>
              <a:buChar char="ü"/>
            </a:pPr>
            <a:r>
              <a:rPr lang="en-IN" sz="1800" dirty="0"/>
              <a:t>Loan Approval decision</a:t>
            </a:r>
          </a:p>
          <a:p>
            <a:pPr marL="342900" indent="-342900" algn="l">
              <a:lnSpc>
                <a:spcPct val="150000"/>
              </a:lnSpc>
              <a:buFont typeface="Wingdings" panose="05000000000000000000" pitchFamily="2" charset="2"/>
              <a:buChar char="ü"/>
            </a:pPr>
            <a:r>
              <a:rPr lang="en-IN" sz="1800" dirty="0"/>
              <a:t>Fake Currency identification</a:t>
            </a:r>
          </a:p>
          <a:p>
            <a:pPr marL="342900" indent="-342900" algn="l">
              <a:lnSpc>
                <a:spcPct val="150000"/>
              </a:lnSpc>
              <a:buFont typeface="Wingdings" panose="05000000000000000000" pitchFamily="2" charset="2"/>
              <a:buChar char="ü"/>
            </a:pPr>
            <a:r>
              <a:rPr lang="en-IN" sz="1800" dirty="0"/>
              <a:t>Credit Card Fraud Transaction</a:t>
            </a:r>
          </a:p>
          <a:p>
            <a:pPr marL="342900" indent="-342900" algn="l">
              <a:lnSpc>
                <a:spcPct val="150000"/>
              </a:lnSpc>
              <a:buFont typeface="Wingdings" panose="05000000000000000000" pitchFamily="2" charset="2"/>
              <a:buChar char="ü"/>
            </a:pPr>
            <a:r>
              <a:rPr lang="en-IN" sz="1800" dirty="0"/>
              <a:t>Driverless Car by Google, Tesla (Computer Vision)</a:t>
            </a:r>
          </a:p>
          <a:p>
            <a:pPr marL="342900" indent="-342900" algn="l">
              <a:lnSpc>
                <a:spcPct val="150000"/>
              </a:lnSpc>
              <a:buFont typeface="Wingdings" panose="05000000000000000000" pitchFamily="2" charset="2"/>
              <a:buChar char="ü"/>
            </a:pPr>
            <a:r>
              <a:rPr lang="en-IN" sz="1800" dirty="0"/>
              <a:t>Sentiment analysis using social media</a:t>
            </a:r>
          </a:p>
        </p:txBody>
      </p:sp>
      <p:sp>
        <p:nvSpPr>
          <p:cNvPr id="2" name="Rectangle 1">
            <a:extLst>
              <a:ext uri="{FF2B5EF4-FFF2-40B4-BE49-F238E27FC236}">
                <a16:creationId xmlns="" xmlns:a16="http://schemas.microsoft.com/office/drawing/2014/main" id="{0BFD79FE-E45B-4C75-803B-2D8E7D168527}"/>
              </a:ext>
            </a:extLst>
          </p:cNvPr>
          <p:cNvSpPr/>
          <p:nvPr/>
        </p:nvSpPr>
        <p:spPr>
          <a:xfrm>
            <a:off x="6904382" y="891832"/>
            <a:ext cx="5009322" cy="5866350"/>
          </a:xfrm>
          <a:prstGeom prst="rect">
            <a:avLst/>
          </a:prstGeom>
        </p:spPr>
        <p:txBody>
          <a:bodyPr wrap="square">
            <a:spAutoFit/>
          </a:bodyPr>
          <a:lstStyle/>
          <a:p>
            <a:pPr marL="342900" indent="-342900">
              <a:lnSpc>
                <a:spcPct val="150000"/>
              </a:lnSpc>
              <a:buFont typeface="Wingdings" panose="05000000000000000000" pitchFamily="2" charset="2"/>
              <a:buChar char="ü"/>
            </a:pPr>
            <a:r>
              <a:rPr lang="en-IN" dirty="0"/>
              <a:t>Face Recognition – Facebook</a:t>
            </a:r>
          </a:p>
          <a:p>
            <a:pPr marL="342900" indent="-342900">
              <a:lnSpc>
                <a:spcPct val="150000"/>
              </a:lnSpc>
              <a:buFont typeface="Wingdings" panose="05000000000000000000" pitchFamily="2" charset="2"/>
              <a:buChar char="ü"/>
            </a:pPr>
            <a:r>
              <a:rPr lang="en-IN" dirty="0"/>
              <a:t>Tagging a friend to other friends</a:t>
            </a:r>
          </a:p>
          <a:p>
            <a:pPr marL="342900" indent="-342900">
              <a:lnSpc>
                <a:spcPct val="150000"/>
              </a:lnSpc>
              <a:buFont typeface="Wingdings" panose="05000000000000000000" pitchFamily="2" charset="2"/>
              <a:buChar char="ü"/>
            </a:pPr>
            <a:r>
              <a:rPr lang="en-IN" dirty="0"/>
              <a:t>Chatbots – Alexa, Siri, Google Assistant </a:t>
            </a:r>
          </a:p>
          <a:p>
            <a:pPr marL="342900" indent="-342900">
              <a:lnSpc>
                <a:spcPct val="150000"/>
              </a:lnSpc>
              <a:buFont typeface="Wingdings" panose="05000000000000000000" pitchFamily="2" charset="2"/>
              <a:buChar char="ü"/>
            </a:pPr>
            <a:r>
              <a:rPr lang="en-IN" dirty="0"/>
              <a:t>Google Search autosuggestion</a:t>
            </a:r>
          </a:p>
          <a:p>
            <a:pPr marL="342900" indent="-342900">
              <a:lnSpc>
                <a:spcPct val="150000"/>
              </a:lnSpc>
              <a:buFont typeface="Wingdings" panose="05000000000000000000" pitchFamily="2" charset="2"/>
              <a:buChar char="ü"/>
            </a:pPr>
            <a:r>
              <a:rPr lang="en-IN" dirty="0"/>
              <a:t>Gmail auto complete sentence feature</a:t>
            </a:r>
          </a:p>
          <a:p>
            <a:pPr marL="342900" indent="-342900">
              <a:lnSpc>
                <a:spcPct val="150000"/>
              </a:lnSpc>
              <a:buFont typeface="Wingdings" panose="05000000000000000000" pitchFamily="2" charset="2"/>
              <a:buChar char="ü"/>
            </a:pPr>
            <a:r>
              <a:rPr lang="en-IN" dirty="0"/>
              <a:t>Predictive maintenance of a machine</a:t>
            </a:r>
          </a:p>
          <a:p>
            <a:pPr marL="342900" indent="-342900">
              <a:lnSpc>
                <a:spcPct val="150000"/>
              </a:lnSpc>
              <a:buFont typeface="Wingdings" panose="05000000000000000000" pitchFamily="2" charset="2"/>
              <a:buChar char="ü"/>
            </a:pPr>
            <a:r>
              <a:rPr lang="en-IN" dirty="0"/>
              <a:t>Probability of delay in taking of a flight</a:t>
            </a:r>
          </a:p>
          <a:p>
            <a:pPr marL="342900" indent="-342900">
              <a:lnSpc>
                <a:spcPct val="150000"/>
              </a:lnSpc>
              <a:buFont typeface="Wingdings" panose="05000000000000000000" pitchFamily="2" charset="2"/>
              <a:buChar char="ü"/>
            </a:pPr>
            <a:r>
              <a:rPr lang="en-IN" dirty="0"/>
              <a:t>Suggestion of a word typing WhatsApp</a:t>
            </a:r>
          </a:p>
          <a:p>
            <a:pPr marL="342900" indent="-342900">
              <a:lnSpc>
                <a:spcPct val="150000"/>
              </a:lnSpc>
              <a:buFont typeface="Wingdings" panose="05000000000000000000" pitchFamily="2" charset="2"/>
              <a:buChar char="ü"/>
            </a:pPr>
            <a:r>
              <a:rPr lang="en-IN" dirty="0"/>
              <a:t>Convert image into speech to guide travellers</a:t>
            </a:r>
          </a:p>
          <a:p>
            <a:pPr marL="342900" indent="-342900">
              <a:lnSpc>
                <a:spcPct val="150000"/>
              </a:lnSpc>
              <a:buFont typeface="Wingdings" panose="05000000000000000000" pitchFamily="2" charset="2"/>
              <a:buChar char="ü"/>
            </a:pPr>
            <a:r>
              <a:rPr lang="en-IN" dirty="0"/>
              <a:t>Weather forecasting</a:t>
            </a:r>
          </a:p>
          <a:p>
            <a:pPr marL="342900" indent="-342900">
              <a:lnSpc>
                <a:spcPct val="150000"/>
              </a:lnSpc>
              <a:buFont typeface="Wingdings" panose="05000000000000000000" pitchFamily="2" charset="2"/>
              <a:buChar char="ü"/>
            </a:pPr>
            <a:r>
              <a:rPr lang="en-IN" dirty="0"/>
              <a:t>Determining discount and product pricing </a:t>
            </a:r>
          </a:p>
          <a:p>
            <a:pPr marL="342900" indent="-342900">
              <a:lnSpc>
                <a:spcPct val="150000"/>
              </a:lnSpc>
              <a:buFont typeface="Wingdings" panose="05000000000000000000" pitchFamily="2" charset="2"/>
              <a:buChar char="ü"/>
            </a:pPr>
            <a:r>
              <a:rPr lang="en-IN" dirty="0"/>
              <a:t>Share Market </a:t>
            </a:r>
          </a:p>
          <a:p>
            <a:pPr marL="342900" indent="-342900">
              <a:lnSpc>
                <a:spcPct val="150000"/>
              </a:lnSpc>
              <a:buFont typeface="Wingdings" panose="05000000000000000000" pitchFamily="2" charset="2"/>
              <a:buChar char="ü"/>
            </a:pPr>
            <a:r>
              <a:rPr lang="en-IN" dirty="0"/>
              <a:t>Insurance – Risk evaluation</a:t>
            </a:r>
          </a:p>
          <a:p>
            <a:pPr marL="342900" indent="-342900">
              <a:lnSpc>
                <a:spcPct val="150000"/>
              </a:lnSpc>
              <a:buFont typeface="Wingdings" panose="05000000000000000000" pitchFamily="2" charset="2"/>
              <a:buChar char="ü"/>
            </a:pPr>
            <a:r>
              <a:rPr lang="en-IN" dirty="0"/>
              <a:t>Games – Chess, Cricket, all sports</a:t>
            </a:r>
          </a:p>
        </p:txBody>
      </p:sp>
      <p:cxnSp>
        <p:nvCxnSpPr>
          <p:cNvPr id="4" name="Straight Connector 3">
            <a:extLst>
              <a:ext uri="{FF2B5EF4-FFF2-40B4-BE49-F238E27FC236}">
                <a16:creationId xmlns="" xmlns:a16="http://schemas.microsoft.com/office/drawing/2014/main" id="{2923CCA8-946B-4944-A847-4E5408D4C60C}"/>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53F7B013-6DA1-461C-A6FA-A6107BFD8232}"/>
              </a:ext>
            </a:extLst>
          </p:cNvPr>
          <p:cNvSpPr/>
          <p:nvPr/>
        </p:nvSpPr>
        <p:spPr>
          <a:xfrm>
            <a:off x="4502579" y="99818"/>
            <a:ext cx="2740045" cy="584775"/>
          </a:xfrm>
          <a:prstGeom prst="rect">
            <a:avLst/>
          </a:prstGeom>
        </p:spPr>
        <p:txBody>
          <a:bodyPr wrap="none">
            <a:spAutoFit/>
          </a:bodyPr>
          <a:lstStyle/>
          <a:p>
            <a:r>
              <a:rPr lang="en-IN" sz="3200" b="1" dirty="0"/>
              <a:t>AI Applications</a:t>
            </a:r>
          </a:p>
        </p:txBody>
      </p:sp>
      <p:sp>
        <p:nvSpPr>
          <p:cNvPr id="6" name="Rectangle 5">
            <a:extLst>
              <a:ext uri="{FF2B5EF4-FFF2-40B4-BE49-F238E27FC236}">
                <a16:creationId xmlns="" xmlns:a16="http://schemas.microsoft.com/office/drawing/2014/main" id="{1CB2838C-F17E-4453-8109-1987919BF59F}"/>
              </a:ext>
            </a:extLst>
          </p:cNvPr>
          <p:cNvSpPr/>
          <p:nvPr/>
        </p:nvSpPr>
        <p:spPr>
          <a:xfrm>
            <a:off x="132522" y="99817"/>
            <a:ext cx="11873948" cy="64865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2505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
                                            <p:txEl>
                                              <p:pRg st="0" end="0"/>
                                            </p:txEl>
                                          </p:spTgt>
                                        </p:tgtEl>
                                        <p:attrNameLst>
                                          <p:attrName>style.visibility</p:attrName>
                                        </p:attrNameLst>
                                      </p:cBhvr>
                                      <p:to>
                                        <p:strVal val="visible"/>
                                      </p:to>
                                    </p:set>
                                    <p:anim calcmode="lin" valueType="num">
                                      <p:cBhvr additive="base">
                                        <p:cTn id="6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
                                            <p:txEl>
                                              <p:pRg st="1" end="1"/>
                                            </p:txEl>
                                          </p:spTgt>
                                        </p:tgtEl>
                                        <p:attrNameLst>
                                          <p:attrName>style.visibility</p:attrName>
                                        </p:attrNameLst>
                                      </p:cBhvr>
                                      <p:to>
                                        <p:strVal val="visible"/>
                                      </p:to>
                                    </p:set>
                                    <p:anim calcmode="lin" valueType="num">
                                      <p:cBhvr additive="base">
                                        <p:cTn id="7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anim calcmode="lin" valueType="num">
                                      <p:cBhvr additive="base">
                                        <p:cTn id="7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
                                            <p:txEl>
                                              <p:pRg st="3" end="3"/>
                                            </p:txEl>
                                          </p:spTgt>
                                        </p:tgtEl>
                                        <p:attrNameLst>
                                          <p:attrName>style.visibility</p:attrName>
                                        </p:attrNameLst>
                                      </p:cBhvr>
                                      <p:to>
                                        <p:strVal val="visible"/>
                                      </p:to>
                                    </p:set>
                                    <p:anim calcmode="lin" valueType="num">
                                      <p:cBhvr additive="base">
                                        <p:cTn id="8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
                                            <p:txEl>
                                              <p:pRg st="4" end="4"/>
                                            </p:txEl>
                                          </p:spTgt>
                                        </p:tgtEl>
                                        <p:attrNameLst>
                                          <p:attrName>style.visibility</p:attrName>
                                        </p:attrNameLst>
                                      </p:cBhvr>
                                      <p:to>
                                        <p:strVal val="visible"/>
                                      </p:to>
                                    </p:set>
                                    <p:anim calcmode="lin" valueType="num">
                                      <p:cBhvr additive="base">
                                        <p:cTn id="9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
                                            <p:txEl>
                                              <p:pRg st="5" end="5"/>
                                            </p:txEl>
                                          </p:spTgt>
                                        </p:tgtEl>
                                        <p:attrNameLst>
                                          <p:attrName>style.visibility</p:attrName>
                                        </p:attrNameLst>
                                      </p:cBhvr>
                                      <p:to>
                                        <p:strVal val="visible"/>
                                      </p:to>
                                    </p:set>
                                    <p:anim calcmode="lin" valueType="num">
                                      <p:cBhvr additive="base">
                                        <p:cTn id="9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
                                            <p:txEl>
                                              <p:pRg st="6" end="6"/>
                                            </p:txEl>
                                          </p:spTgt>
                                        </p:tgtEl>
                                        <p:attrNameLst>
                                          <p:attrName>style.visibility</p:attrName>
                                        </p:attrNameLst>
                                      </p:cBhvr>
                                      <p:to>
                                        <p:strVal val="visible"/>
                                      </p:to>
                                    </p:set>
                                    <p:anim calcmode="lin" valueType="num">
                                      <p:cBhvr additive="base">
                                        <p:cTn id="10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
                                            <p:txEl>
                                              <p:pRg st="7" end="7"/>
                                            </p:txEl>
                                          </p:spTgt>
                                        </p:tgtEl>
                                        <p:attrNameLst>
                                          <p:attrName>style.visibility</p:attrName>
                                        </p:attrNameLst>
                                      </p:cBhvr>
                                      <p:to>
                                        <p:strVal val="visible"/>
                                      </p:to>
                                    </p:set>
                                    <p:anim calcmode="lin" valueType="num">
                                      <p:cBhvr additive="base">
                                        <p:cTn id="10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
                                            <p:txEl>
                                              <p:pRg st="8" end="8"/>
                                            </p:txEl>
                                          </p:spTgt>
                                        </p:tgtEl>
                                        <p:attrNameLst>
                                          <p:attrName>style.visibility</p:attrName>
                                        </p:attrNameLst>
                                      </p:cBhvr>
                                      <p:to>
                                        <p:strVal val="visible"/>
                                      </p:to>
                                    </p:set>
                                    <p:anim calcmode="lin" valueType="num">
                                      <p:cBhvr additive="base">
                                        <p:cTn id="11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
                                            <p:txEl>
                                              <p:pRg st="9" end="9"/>
                                            </p:txEl>
                                          </p:spTgt>
                                        </p:tgtEl>
                                        <p:attrNameLst>
                                          <p:attrName>style.visibility</p:attrName>
                                        </p:attrNameLst>
                                      </p:cBhvr>
                                      <p:to>
                                        <p:strVal val="visible"/>
                                      </p:to>
                                    </p:set>
                                    <p:anim calcmode="lin" valueType="num">
                                      <p:cBhvr additive="base">
                                        <p:cTn id="12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
                                            <p:txEl>
                                              <p:pRg st="10" end="10"/>
                                            </p:txEl>
                                          </p:spTgt>
                                        </p:tgtEl>
                                        <p:attrNameLst>
                                          <p:attrName>style.visibility</p:attrName>
                                        </p:attrNameLst>
                                      </p:cBhvr>
                                      <p:to>
                                        <p:strVal val="visible"/>
                                      </p:to>
                                    </p:set>
                                    <p:anim calcmode="lin" valueType="num">
                                      <p:cBhvr additive="base">
                                        <p:cTn id="1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
                                            <p:txEl>
                                              <p:pRg st="11" end="11"/>
                                            </p:txEl>
                                          </p:spTgt>
                                        </p:tgtEl>
                                        <p:attrNameLst>
                                          <p:attrName>style.visibility</p:attrName>
                                        </p:attrNameLst>
                                      </p:cBhvr>
                                      <p:to>
                                        <p:strVal val="visible"/>
                                      </p:to>
                                    </p:set>
                                    <p:anim calcmode="lin" valueType="num">
                                      <p:cBhvr additive="base">
                                        <p:cTn id="13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
                                            <p:txEl>
                                              <p:pRg st="12" end="12"/>
                                            </p:txEl>
                                          </p:spTgt>
                                        </p:tgtEl>
                                        <p:attrNameLst>
                                          <p:attrName>style.visibility</p:attrName>
                                        </p:attrNameLst>
                                      </p:cBhvr>
                                      <p:to>
                                        <p:strVal val="visible"/>
                                      </p:to>
                                    </p:set>
                                    <p:anim calcmode="lin" valueType="num">
                                      <p:cBhvr additive="base">
                                        <p:cTn id="13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2">
                                            <p:txEl>
                                              <p:pRg st="13" end="13"/>
                                            </p:txEl>
                                          </p:spTgt>
                                        </p:tgtEl>
                                        <p:attrNameLst>
                                          <p:attrName>style.visibility</p:attrName>
                                        </p:attrNameLst>
                                      </p:cBhvr>
                                      <p:to>
                                        <p:strVal val="visible"/>
                                      </p:to>
                                    </p:set>
                                    <p:anim calcmode="lin" valueType="num">
                                      <p:cBhvr additive="base">
                                        <p:cTn id="14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26878998-E226-419A-A723-6A7A9ED545EA}"/>
              </a:ext>
            </a:extLst>
          </p:cNvPr>
          <p:cNvSpPr>
            <a:spLocks noGrp="1"/>
          </p:cNvSpPr>
          <p:nvPr>
            <p:ph type="subTitle" idx="1"/>
          </p:nvPr>
        </p:nvSpPr>
        <p:spPr/>
        <p:txBody>
          <a:bodyPr/>
          <a:lstStyle/>
          <a:p>
            <a:endParaRPr lang="en-IN"/>
          </a:p>
        </p:txBody>
      </p:sp>
      <p:sp>
        <p:nvSpPr>
          <p:cNvPr id="7" name="Title 6">
            <a:extLst>
              <a:ext uri="{FF2B5EF4-FFF2-40B4-BE49-F238E27FC236}">
                <a16:creationId xmlns="" xmlns:a16="http://schemas.microsoft.com/office/drawing/2014/main" id="{AD1FFC1B-BC72-41A6-A197-27662A9BCFE4}"/>
              </a:ext>
            </a:extLst>
          </p:cNvPr>
          <p:cNvSpPr>
            <a:spLocks noGrp="1"/>
          </p:cNvSpPr>
          <p:nvPr>
            <p:ph type="ctrTitle"/>
          </p:nvPr>
        </p:nvSpPr>
        <p:spPr/>
        <p:txBody>
          <a:bodyPr>
            <a:normAutofit/>
          </a:bodyPr>
          <a:lstStyle/>
          <a:p>
            <a:r>
              <a:rPr lang="en-IN" sz="5400" b="1" u="sng" dirty="0"/>
              <a:t>Data Generation in 1 Minute around the world</a:t>
            </a:r>
          </a:p>
        </p:txBody>
      </p:sp>
      <p:pic>
        <p:nvPicPr>
          <p:cNvPr id="8" name="Picture 7">
            <a:extLst>
              <a:ext uri="{FF2B5EF4-FFF2-40B4-BE49-F238E27FC236}">
                <a16:creationId xmlns="" xmlns:a16="http://schemas.microsoft.com/office/drawing/2014/main" id="{C9CDE871-97D5-43F9-A75D-0935418CDBA5}"/>
              </a:ext>
            </a:extLst>
          </p:cNvPr>
          <p:cNvPicPr>
            <a:picLocks noChangeAspect="1"/>
          </p:cNvPicPr>
          <p:nvPr/>
        </p:nvPicPr>
        <p:blipFill>
          <a:blip r:embed="rId2"/>
          <a:stretch>
            <a:fillRect/>
          </a:stretch>
        </p:blipFill>
        <p:spPr>
          <a:xfrm>
            <a:off x="2014943" y="463826"/>
            <a:ext cx="8162114" cy="5912309"/>
          </a:xfrm>
          <a:prstGeom prst="rect">
            <a:avLst/>
          </a:prstGeom>
        </p:spPr>
      </p:pic>
      <p:sp>
        <p:nvSpPr>
          <p:cNvPr id="6" name="Rectangle 5">
            <a:extLst>
              <a:ext uri="{FF2B5EF4-FFF2-40B4-BE49-F238E27FC236}">
                <a16:creationId xmlns="" xmlns:a16="http://schemas.microsoft.com/office/drawing/2014/main" id="{1DBDC454-F3C6-4B3F-A587-E3B92F9BC15B}"/>
              </a:ext>
            </a:extLst>
          </p:cNvPr>
          <p:cNvSpPr/>
          <p:nvPr/>
        </p:nvSpPr>
        <p:spPr>
          <a:xfrm>
            <a:off x="132522" y="225287"/>
            <a:ext cx="11873948" cy="636104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00512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26878998-E226-419A-A723-6A7A9ED545EA}"/>
              </a:ext>
            </a:extLst>
          </p:cNvPr>
          <p:cNvSpPr>
            <a:spLocks noGrp="1"/>
          </p:cNvSpPr>
          <p:nvPr>
            <p:ph type="subTitle" idx="1"/>
          </p:nvPr>
        </p:nvSpPr>
        <p:spPr>
          <a:xfrm>
            <a:off x="520634" y="1187786"/>
            <a:ext cx="9144000" cy="1655762"/>
          </a:xfrm>
        </p:spPr>
        <p:txBody>
          <a:bodyPr/>
          <a:lstStyle/>
          <a:p>
            <a:pPr marL="342900" indent="-342900" algn="l">
              <a:buFont typeface="Arial" panose="020B0604020202020204" pitchFamily="34" charset="0"/>
              <a:buChar char="•"/>
            </a:pPr>
            <a:r>
              <a:rPr lang="en-IN" dirty="0"/>
              <a:t>Huge amount of data generation </a:t>
            </a:r>
          </a:p>
          <a:p>
            <a:pPr marL="342900" indent="-342900" algn="l">
              <a:buFont typeface="Arial" panose="020B0604020202020204" pitchFamily="34" charset="0"/>
              <a:buChar char="•"/>
            </a:pPr>
            <a:r>
              <a:rPr lang="en-IN" dirty="0"/>
              <a:t>Computing Power</a:t>
            </a:r>
          </a:p>
          <a:p>
            <a:pPr marL="342900" indent="-342900" algn="l">
              <a:buFont typeface="Arial" panose="020B0604020202020204" pitchFamily="34" charset="0"/>
              <a:buChar char="•"/>
            </a:pPr>
            <a:r>
              <a:rPr lang="en-IN" dirty="0"/>
              <a:t>Algorithm developed</a:t>
            </a:r>
          </a:p>
        </p:txBody>
      </p:sp>
      <p:sp>
        <p:nvSpPr>
          <p:cNvPr id="7" name="Title 6">
            <a:extLst>
              <a:ext uri="{FF2B5EF4-FFF2-40B4-BE49-F238E27FC236}">
                <a16:creationId xmlns="" xmlns:a16="http://schemas.microsoft.com/office/drawing/2014/main" id="{AD1FFC1B-BC72-41A6-A197-27662A9BCFE4}"/>
              </a:ext>
            </a:extLst>
          </p:cNvPr>
          <p:cNvSpPr>
            <a:spLocks noGrp="1"/>
          </p:cNvSpPr>
          <p:nvPr>
            <p:ph type="ctrTitle"/>
          </p:nvPr>
        </p:nvSpPr>
        <p:spPr>
          <a:xfrm>
            <a:off x="3246781" y="291564"/>
            <a:ext cx="6016489" cy="450574"/>
          </a:xfrm>
        </p:spPr>
        <p:txBody>
          <a:bodyPr>
            <a:normAutofit fontScale="90000"/>
          </a:bodyPr>
          <a:lstStyle/>
          <a:p>
            <a:pPr algn="l"/>
            <a:r>
              <a:rPr lang="en-IN" sz="3200" b="1" dirty="0">
                <a:latin typeface="+mn-lt"/>
              </a:rPr>
              <a:t>Why is there a hype for Data Science?</a:t>
            </a:r>
          </a:p>
        </p:txBody>
      </p:sp>
      <p:sp>
        <p:nvSpPr>
          <p:cNvPr id="2" name="Rectangle 1">
            <a:extLst>
              <a:ext uri="{FF2B5EF4-FFF2-40B4-BE49-F238E27FC236}">
                <a16:creationId xmlns="" xmlns:a16="http://schemas.microsoft.com/office/drawing/2014/main" id="{9872B5F5-67E4-4507-8FA2-C728FE690580}"/>
              </a:ext>
            </a:extLst>
          </p:cNvPr>
          <p:cNvSpPr/>
          <p:nvPr/>
        </p:nvSpPr>
        <p:spPr>
          <a:xfrm>
            <a:off x="520634" y="3716428"/>
            <a:ext cx="8488991" cy="1246495"/>
          </a:xfrm>
          <a:prstGeom prst="rect">
            <a:avLst/>
          </a:prstGeom>
        </p:spPr>
        <p:txBody>
          <a:bodyPr wrap="none">
            <a:spAutoFit/>
          </a:bodyPr>
          <a:lstStyle/>
          <a:p>
            <a:pPr marL="285750" indent="-285750">
              <a:buFont typeface="Arial" panose="020B0604020202020204" pitchFamily="34" charset="0"/>
              <a:buChar char="•"/>
            </a:pPr>
            <a:r>
              <a:rPr lang="en-IN" sz="2500" dirty="0"/>
              <a:t>85% Unstructured Data : Social Media, Log files </a:t>
            </a:r>
          </a:p>
          <a:p>
            <a:pPr marL="285750" indent="-285750">
              <a:buFont typeface="Arial" panose="020B0604020202020204" pitchFamily="34" charset="0"/>
              <a:buChar char="•"/>
            </a:pPr>
            <a:r>
              <a:rPr lang="en-IN" sz="2500" dirty="0"/>
              <a:t>Semi structured Data     :  JSON formatted data, NoSQL data</a:t>
            </a:r>
          </a:p>
          <a:p>
            <a:pPr marL="285750" indent="-285750">
              <a:buFont typeface="Arial" panose="020B0604020202020204" pitchFamily="34" charset="0"/>
              <a:buChar char="•"/>
            </a:pPr>
            <a:r>
              <a:rPr lang="en-IN" sz="2500" dirty="0"/>
              <a:t>15% Structured Data      : Table and Row format, CRM, RDBMS</a:t>
            </a:r>
          </a:p>
        </p:txBody>
      </p:sp>
      <p:cxnSp>
        <p:nvCxnSpPr>
          <p:cNvPr id="6" name="Straight Connector 5">
            <a:extLst>
              <a:ext uri="{FF2B5EF4-FFF2-40B4-BE49-F238E27FC236}">
                <a16:creationId xmlns="" xmlns:a16="http://schemas.microsoft.com/office/drawing/2014/main" id="{CBD76E2F-19F9-4038-813F-18A7DE9E1243}"/>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Rectangle 2">
            <a:extLst>
              <a:ext uri="{FF2B5EF4-FFF2-40B4-BE49-F238E27FC236}">
                <a16:creationId xmlns="" xmlns:a16="http://schemas.microsoft.com/office/drawing/2014/main" id="{BAA9D777-7797-4BEB-BA52-29B3B617BA27}"/>
              </a:ext>
            </a:extLst>
          </p:cNvPr>
          <p:cNvSpPr/>
          <p:nvPr/>
        </p:nvSpPr>
        <p:spPr>
          <a:xfrm>
            <a:off x="656174" y="3139501"/>
            <a:ext cx="1391343" cy="369332"/>
          </a:xfrm>
          <a:prstGeom prst="rect">
            <a:avLst/>
          </a:prstGeom>
        </p:spPr>
        <p:txBody>
          <a:bodyPr wrap="none">
            <a:spAutoFit/>
          </a:bodyPr>
          <a:lstStyle/>
          <a:p>
            <a:r>
              <a:rPr lang="en-IN" b="1" dirty="0"/>
              <a:t>Type of Data</a:t>
            </a:r>
          </a:p>
        </p:txBody>
      </p:sp>
      <p:sp>
        <p:nvSpPr>
          <p:cNvPr id="8" name="Rectangle 7">
            <a:extLst>
              <a:ext uri="{FF2B5EF4-FFF2-40B4-BE49-F238E27FC236}">
                <a16:creationId xmlns="" xmlns:a16="http://schemas.microsoft.com/office/drawing/2014/main" id="{A420B79D-58AF-4D6A-AFCC-9C7CBCEE159C}"/>
              </a:ext>
            </a:extLst>
          </p:cNvPr>
          <p:cNvSpPr/>
          <p:nvPr/>
        </p:nvSpPr>
        <p:spPr>
          <a:xfrm>
            <a:off x="132522" y="185531"/>
            <a:ext cx="11873948" cy="64008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79330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 calcmode="lin" valueType="num">
                                      <p:cBhvr additive="base">
                                        <p:cTn id="3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 calcmode="lin" valueType="num">
                                      <p:cBhvr additive="base">
                                        <p:cTn id="3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 calcmode="lin" valueType="num">
                                      <p:cBhvr additive="base">
                                        <p:cTn id="4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188079AD-7352-4206-BE4F-5F2745F26C72}"/>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 xmlns:a16="http://schemas.microsoft.com/office/drawing/2014/main" id="{21FB7178-1ED6-4E08-BF2F-BAEBB9AAFC0F}"/>
              </a:ext>
            </a:extLst>
          </p:cNvPr>
          <p:cNvPicPr>
            <a:picLocks noChangeAspect="1"/>
          </p:cNvPicPr>
          <p:nvPr/>
        </p:nvPicPr>
        <p:blipFill>
          <a:blip r:embed="rId2"/>
          <a:stretch>
            <a:fillRect/>
          </a:stretch>
        </p:blipFill>
        <p:spPr>
          <a:xfrm>
            <a:off x="232836" y="1014412"/>
            <a:ext cx="11508589" cy="5479148"/>
          </a:xfrm>
          <a:prstGeom prst="rect">
            <a:avLst/>
          </a:prstGeom>
        </p:spPr>
      </p:pic>
      <p:sp>
        <p:nvSpPr>
          <p:cNvPr id="5" name="Rectangle 4">
            <a:extLst>
              <a:ext uri="{FF2B5EF4-FFF2-40B4-BE49-F238E27FC236}">
                <a16:creationId xmlns="" xmlns:a16="http://schemas.microsoft.com/office/drawing/2014/main" id="{5C37DB18-5095-4C70-A117-BF476484B065}"/>
              </a:ext>
            </a:extLst>
          </p:cNvPr>
          <p:cNvSpPr/>
          <p:nvPr/>
        </p:nvSpPr>
        <p:spPr>
          <a:xfrm>
            <a:off x="3684105" y="170143"/>
            <a:ext cx="5035825" cy="584775"/>
          </a:xfrm>
          <a:prstGeom prst="rect">
            <a:avLst/>
          </a:prstGeom>
        </p:spPr>
        <p:txBody>
          <a:bodyPr wrap="square">
            <a:spAutoFit/>
          </a:bodyPr>
          <a:lstStyle/>
          <a:p>
            <a:r>
              <a:rPr lang="en-IN" sz="3200" b="1" dirty="0"/>
              <a:t>What Harvard Say about DS</a:t>
            </a:r>
          </a:p>
        </p:txBody>
      </p:sp>
      <p:sp>
        <p:nvSpPr>
          <p:cNvPr id="6" name="Rectangle 5">
            <a:extLst>
              <a:ext uri="{FF2B5EF4-FFF2-40B4-BE49-F238E27FC236}">
                <a16:creationId xmlns="" xmlns:a16="http://schemas.microsoft.com/office/drawing/2014/main" id="{DB3AB0CF-C88D-4F93-846A-447B8CF9816A}"/>
              </a:ext>
            </a:extLst>
          </p:cNvPr>
          <p:cNvSpPr/>
          <p:nvPr/>
        </p:nvSpPr>
        <p:spPr>
          <a:xfrm>
            <a:off x="132522" y="170143"/>
            <a:ext cx="11873948" cy="641618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55924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371060" y="861391"/>
            <a:ext cx="5433391" cy="5512905"/>
          </a:xfrm>
        </p:spPr>
        <p:txBody>
          <a:bodyPr>
            <a:normAutofit fontScale="92500" lnSpcReduction="10000"/>
          </a:bodyPr>
          <a:lstStyle/>
          <a:p>
            <a:pPr marL="342900" indent="-342900" algn="l">
              <a:lnSpc>
                <a:spcPct val="150000"/>
              </a:lnSpc>
              <a:buFont typeface="Wingdings" panose="05000000000000000000" pitchFamily="2" charset="2"/>
              <a:buChar char="ü"/>
            </a:pPr>
            <a:r>
              <a:rPr lang="en-IN" b="1" dirty="0"/>
              <a:t>Sports</a:t>
            </a:r>
          </a:p>
          <a:p>
            <a:pPr marL="342900" indent="-342900" algn="l">
              <a:lnSpc>
                <a:spcPct val="150000"/>
              </a:lnSpc>
              <a:buFont typeface="Wingdings" panose="05000000000000000000" pitchFamily="2" charset="2"/>
              <a:buChar char="ü"/>
            </a:pPr>
            <a:r>
              <a:rPr lang="en-IN" b="1" dirty="0"/>
              <a:t>Retail</a:t>
            </a:r>
          </a:p>
          <a:p>
            <a:pPr marL="342900" indent="-342900" algn="l">
              <a:lnSpc>
                <a:spcPct val="150000"/>
              </a:lnSpc>
              <a:buFont typeface="Wingdings" panose="05000000000000000000" pitchFamily="2" charset="2"/>
              <a:buChar char="ü"/>
            </a:pPr>
            <a:r>
              <a:rPr lang="en-IN" b="1" dirty="0"/>
              <a:t>Healthcare</a:t>
            </a:r>
          </a:p>
          <a:p>
            <a:pPr marL="342900" indent="-342900" algn="l">
              <a:lnSpc>
                <a:spcPct val="150000"/>
              </a:lnSpc>
              <a:buFont typeface="Wingdings" panose="05000000000000000000" pitchFamily="2" charset="2"/>
              <a:buChar char="ü"/>
            </a:pPr>
            <a:r>
              <a:rPr lang="en-IN" b="1" dirty="0"/>
              <a:t>Manufacturing</a:t>
            </a:r>
          </a:p>
          <a:p>
            <a:pPr marL="342900" indent="-342900" algn="l">
              <a:lnSpc>
                <a:spcPct val="150000"/>
              </a:lnSpc>
              <a:buFont typeface="Wingdings" panose="05000000000000000000" pitchFamily="2" charset="2"/>
              <a:buChar char="ü"/>
            </a:pPr>
            <a:r>
              <a:rPr lang="en-IN" b="1" dirty="0"/>
              <a:t>Transport</a:t>
            </a:r>
          </a:p>
          <a:p>
            <a:pPr marL="342900" indent="-342900" algn="l">
              <a:lnSpc>
                <a:spcPct val="150000"/>
              </a:lnSpc>
              <a:buFont typeface="Wingdings" panose="05000000000000000000" pitchFamily="2" charset="2"/>
              <a:buChar char="ü"/>
            </a:pPr>
            <a:r>
              <a:rPr lang="en-IN" b="1" dirty="0"/>
              <a:t>Banking</a:t>
            </a:r>
          </a:p>
          <a:p>
            <a:pPr marL="342900" indent="-342900" algn="l">
              <a:lnSpc>
                <a:spcPct val="150000"/>
              </a:lnSpc>
              <a:buFont typeface="Wingdings" panose="05000000000000000000" pitchFamily="2" charset="2"/>
              <a:buChar char="ü"/>
            </a:pPr>
            <a:r>
              <a:rPr lang="en-IN" b="1" dirty="0"/>
              <a:t>Airline</a:t>
            </a:r>
          </a:p>
          <a:p>
            <a:pPr marL="342900" indent="-342900" algn="l">
              <a:lnSpc>
                <a:spcPct val="150000"/>
              </a:lnSpc>
              <a:buFont typeface="Wingdings" panose="05000000000000000000" pitchFamily="2" charset="2"/>
              <a:buChar char="ü"/>
            </a:pPr>
            <a:r>
              <a:rPr lang="en-IN" b="1" dirty="0"/>
              <a:t>Finance</a:t>
            </a:r>
          </a:p>
          <a:p>
            <a:pPr marL="342900" indent="-342900" algn="l">
              <a:lnSpc>
                <a:spcPct val="150000"/>
              </a:lnSpc>
              <a:buFont typeface="Wingdings" panose="05000000000000000000" pitchFamily="2" charset="2"/>
              <a:buChar char="ü"/>
            </a:pPr>
            <a:r>
              <a:rPr lang="en-IN" b="1" dirty="0"/>
              <a:t>Pharmaceutical </a:t>
            </a:r>
          </a:p>
          <a:p>
            <a:pPr algn="l"/>
            <a:endParaRPr lang="en-IN" dirty="0"/>
          </a:p>
          <a:p>
            <a:pPr algn="l"/>
            <a:endParaRPr lang="en-IN" dirty="0"/>
          </a:p>
        </p:txBody>
      </p:sp>
      <p:sp>
        <p:nvSpPr>
          <p:cNvPr id="2" name="Rectangle 1">
            <a:extLst>
              <a:ext uri="{FF2B5EF4-FFF2-40B4-BE49-F238E27FC236}">
                <a16:creationId xmlns="" xmlns:a16="http://schemas.microsoft.com/office/drawing/2014/main" id="{2EA33549-05E3-4AEC-98A9-2D34FA9B1F59}"/>
              </a:ext>
            </a:extLst>
          </p:cNvPr>
          <p:cNvSpPr/>
          <p:nvPr/>
        </p:nvSpPr>
        <p:spPr>
          <a:xfrm>
            <a:off x="4731026" y="129761"/>
            <a:ext cx="1868557" cy="584775"/>
          </a:xfrm>
          <a:prstGeom prst="rect">
            <a:avLst/>
          </a:prstGeom>
        </p:spPr>
        <p:txBody>
          <a:bodyPr wrap="square">
            <a:spAutoFit/>
          </a:bodyPr>
          <a:lstStyle/>
          <a:p>
            <a:r>
              <a:rPr lang="en-IN" sz="3200" b="1" dirty="0"/>
              <a:t>Domains</a:t>
            </a:r>
          </a:p>
        </p:txBody>
      </p:sp>
      <p:cxnSp>
        <p:nvCxnSpPr>
          <p:cNvPr id="4" name="Straight Connector 3">
            <a:extLst>
              <a:ext uri="{FF2B5EF4-FFF2-40B4-BE49-F238E27FC236}">
                <a16:creationId xmlns="" xmlns:a16="http://schemas.microsoft.com/office/drawing/2014/main" id="{4BBA1E66-45BA-4C00-91DC-BE04C3603E1C}"/>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BC184D9C-60A1-4CEA-A114-44E186FA0C1C}"/>
              </a:ext>
            </a:extLst>
          </p:cNvPr>
          <p:cNvSpPr/>
          <p:nvPr/>
        </p:nvSpPr>
        <p:spPr>
          <a:xfrm>
            <a:off x="6268278" y="955581"/>
            <a:ext cx="4982818" cy="5418715"/>
          </a:xfrm>
          <a:prstGeom prst="rect">
            <a:avLst/>
          </a:prstGeom>
        </p:spPr>
        <p:txBody>
          <a:bodyPr vert="horz" lIns="91440" tIns="45720" rIns="91440" bIns="45720" rtlCol="0">
            <a:noAutofit/>
          </a:bodyPr>
          <a:lstStyle/>
          <a:p>
            <a:pPr marL="342900" indent="-342900">
              <a:lnSpc>
                <a:spcPct val="170000"/>
              </a:lnSpc>
              <a:spcBef>
                <a:spcPts val="1000"/>
              </a:spcBef>
              <a:buFont typeface="Wingdings" panose="05000000000000000000" pitchFamily="2" charset="2"/>
              <a:buChar char="ü"/>
            </a:pPr>
            <a:r>
              <a:rPr lang="en-IN" sz="2400" b="1" dirty="0"/>
              <a:t>Manufacturing</a:t>
            </a:r>
          </a:p>
          <a:p>
            <a:pPr marL="342900" indent="-342900">
              <a:lnSpc>
                <a:spcPct val="170000"/>
              </a:lnSpc>
              <a:spcBef>
                <a:spcPts val="1000"/>
              </a:spcBef>
              <a:buFont typeface="Wingdings" panose="05000000000000000000" pitchFamily="2" charset="2"/>
              <a:buChar char="ü"/>
            </a:pPr>
            <a:r>
              <a:rPr lang="en-IN" sz="2400" b="1" dirty="0"/>
              <a:t>Automobile</a:t>
            </a:r>
          </a:p>
          <a:p>
            <a:pPr marL="342900" indent="-342900">
              <a:lnSpc>
                <a:spcPct val="170000"/>
              </a:lnSpc>
              <a:spcBef>
                <a:spcPts val="1000"/>
              </a:spcBef>
              <a:buFont typeface="Wingdings" panose="05000000000000000000" pitchFamily="2" charset="2"/>
              <a:buChar char="ü"/>
            </a:pPr>
            <a:r>
              <a:rPr lang="en-IN" sz="2400" b="1" dirty="0"/>
              <a:t>Telecom</a:t>
            </a:r>
          </a:p>
          <a:p>
            <a:pPr marL="342900" indent="-342900">
              <a:lnSpc>
                <a:spcPct val="170000"/>
              </a:lnSpc>
              <a:spcBef>
                <a:spcPts val="1000"/>
              </a:spcBef>
              <a:buFont typeface="Wingdings" panose="05000000000000000000" pitchFamily="2" charset="2"/>
              <a:buChar char="ü"/>
            </a:pPr>
            <a:r>
              <a:rPr lang="en-IN" sz="2400" b="1" dirty="0"/>
              <a:t>Advertisement </a:t>
            </a:r>
          </a:p>
          <a:p>
            <a:pPr marL="342900" indent="-342900">
              <a:lnSpc>
                <a:spcPct val="170000"/>
              </a:lnSpc>
              <a:spcBef>
                <a:spcPts val="1000"/>
              </a:spcBef>
              <a:buFont typeface="Wingdings" panose="05000000000000000000" pitchFamily="2" charset="2"/>
              <a:buChar char="ü"/>
            </a:pPr>
            <a:r>
              <a:rPr lang="en-IN" sz="2400" b="1" dirty="0"/>
              <a:t>Education</a:t>
            </a:r>
          </a:p>
          <a:p>
            <a:pPr marL="342900" indent="-342900">
              <a:lnSpc>
                <a:spcPct val="170000"/>
              </a:lnSpc>
              <a:spcBef>
                <a:spcPts val="1000"/>
              </a:spcBef>
              <a:buFont typeface="Wingdings" panose="05000000000000000000" pitchFamily="2" charset="2"/>
              <a:buChar char="ü"/>
            </a:pPr>
            <a:r>
              <a:rPr lang="en-IN" sz="2400" b="1" dirty="0"/>
              <a:t>Insurance</a:t>
            </a:r>
          </a:p>
          <a:p>
            <a:pPr marL="342900" indent="-342900">
              <a:lnSpc>
                <a:spcPct val="170000"/>
              </a:lnSpc>
              <a:spcBef>
                <a:spcPts val="1000"/>
              </a:spcBef>
              <a:buFont typeface="Wingdings" panose="05000000000000000000" pitchFamily="2" charset="2"/>
              <a:buChar char="ü"/>
            </a:pPr>
            <a:r>
              <a:rPr lang="en-IN" sz="2400" b="1" dirty="0"/>
              <a:t>IT</a:t>
            </a:r>
          </a:p>
        </p:txBody>
      </p:sp>
      <p:sp>
        <p:nvSpPr>
          <p:cNvPr id="6" name="Rectangle 5">
            <a:extLst>
              <a:ext uri="{FF2B5EF4-FFF2-40B4-BE49-F238E27FC236}">
                <a16:creationId xmlns="" xmlns:a16="http://schemas.microsoft.com/office/drawing/2014/main" id="{520FE18A-210C-4414-9B68-8841BA0E6178}"/>
              </a:ext>
            </a:extLst>
          </p:cNvPr>
          <p:cNvSpPr/>
          <p:nvPr/>
        </p:nvSpPr>
        <p:spPr>
          <a:xfrm>
            <a:off x="132522" y="129761"/>
            <a:ext cx="11873948" cy="645656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8787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 calcmode="lin" valueType="num">
                                      <p:cBhvr additive="base">
                                        <p:cTn id="6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additive="base">
                                        <p:cTn id="7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 calcmode="lin" valueType="num">
                                      <p:cBhvr additive="base">
                                        <p:cTn id="9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 calcmode="lin" valueType="num">
                                      <p:cBhvr additive="base">
                                        <p:cTn id="9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371061" y="1643270"/>
            <a:ext cx="11264348" cy="4731026"/>
          </a:xfrm>
        </p:spPr>
        <p:txBody>
          <a:bodyPr/>
          <a:lstStyle/>
          <a:p>
            <a:pPr algn="l"/>
            <a:endParaRPr lang="en-IN" dirty="0"/>
          </a:p>
        </p:txBody>
      </p:sp>
      <p:cxnSp>
        <p:nvCxnSpPr>
          <p:cNvPr id="5" name="Straight Connector 4">
            <a:extLst>
              <a:ext uri="{FF2B5EF4-FFF2-40B4-BE49-F238E27FC236}">
                <a16:creationId xmlns="" xmlns:a16="http://schemas.microsoft.com/office/drawing/2014/main" id="{F62AA798-FE41-4370-82AD-7529E52925AE}"/>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 xmlns:a16="http://schemas.microsoft.com/office/drawing/2014/main" id="{A5E7BE12-6FB8-4599-9A9F-493ECC980359}"/>
              </a:ext>
            </a:extLst>
          </p:cNvPr>
          <p:cNvPicPr>
            <a:picLocks noChangeAspect="1"/>
          </p:cNvPicPr>
          <p:nvPr/>
        </p:nvPicPr>
        <p:blipFill>
          <a:blip r:embed="rId2"/>
          <a:stretch>
            <a:fillRect/>
          </a:stretch>
        </p:blipFill>
        <p:spPr>
          <a:xfrm>
            <a:off x="366712" y="1609725"/>
            <a:ext cx="11458575" cy="3638550"/>
          </a:xfrm>
          <a:prstGeom prst="rect">
            <a:avLst/>
          </a:prstGeom>
        </p:spPr>
      </p:pic>
      <p:sp>
        <p:nvSpPr>
          <p:cNvPr id="6" name="Rectangle 5">
            <a:extLst>
              <a:ext uri="{FF2B5EF4-FFF2-40B4-BE49-F238E27FC236}">
                <a16:creationId xmlns="" xmlns:a16="http://schemas.microsoft.com/office/drawing/2014/main" id="{A8A1E8BC-D1DA-4C3E-BDA4-1907120AC630}"/>
              </a:ext>
            </a:extLst>
          </p:cNvPr>
          <p:cNvSpPr/>
          <p:nvPr/>
        </p:nvSpPr>
        <p:spPr>
          <a:xfrm>
            <a:off x="3246782" y="205114"/>
            <a:ext cx="6533321" cy="584775"/>
          </a:xfrm>
          <a:prstGeom prst="rect">
            <a:avLst/>
          </a:prstGeom>
        </p:spPr>
        <p:txBody>
          <a:bodyPr wrap="square">
            <a:spAutoFit/>
          </a:bodyPr>
          <a:lstStyle/>
          <a:p>
            <a:r>
              <a:rPr lang="en-IN" sz="3200" b="1" dirty="0"/>
              <a:t>India’s Analytics Industry – Key Facts</a:t>
            </a:r>
          </a:p>
        </p:txBody>
      </p:sp>
      <p:sp>
        <p:nvSpPr>
          <p:cNvPr id="7" name="Rectangle 6">
            <a:extLst>
              <a:ext uri="{FF2B5EF4-FFF2-40B4-BE49-F238E27FC236}">
                <a16:creationId xmlns="" xmlns:a16="http://schemas.microsoft.com/office/drawing/2014/main" id="{FEAD40FF-A2AD-4150-B4FB-85193299667A}"/>
              </a:ext>
            </a:extLst>
          </p:cNvPr>
          <p:cNvSpPr/>
          <p:nvPr/>
        </p:nvSpPr>
        <p:spPr>
          <a:xfrm>
            <a:off x="132522" y="205115"/>
            <a:ext cx="11873948" cy="63812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54204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E1DDBC3-A60F-4D07-B0E8-37E0D0FAEBDE}"/>
              </a:ext>
            </a:extLst>
          </p:cNvPr>
          <p:cNvPicPr>
            <a:picLocks noChangeAspect="1"/>
          </p:cNvPicPr>
          <p:nvPr/>
        </p:nvPicPr>
        <p:blipFill>
          <a:blip r:embed="rId2"/>
          <a:stretch>
            <a:fillRect/>
          </a:stretch>
        </p:blipFill>
        <p:spPr>
          <a:xfrm>
            <a:off x="781877" y="1199580"/>
            <a:ext cx="10734261" cy="5053998"/>
          </a:xfrm>
          <a:prstGeom prst="rect">
            <a:avLst/>
          </a:prstGeom>
        </p:spPr>
      </p:pic>
      <p:cxnSp>
        <p:nvCxnSpPr>
          <p:cNvPr id="5" name="Straight Connector 4">
            <a:extLst>
              <a:ext uri="{FF2B5EF4-FFF2-40B4-BE49-F238E27FC236}">
                <a16:creationId xmlns="" xmlns:a16="http://schemas.microsoft.com/office/drawing/2014/main" id="{3029BD11-1DC6-4AF4-AE04-5D4B1223E0A5}"/>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 xmlns:a16="http://schemas.microsoft.com/office/drawing/2014/main" id="{B12DBA72-29AB-4EDC-8A48-723084A93B46}"/>
              </a:ext>
            </a:extLst>
          </p:cNvPr>
          <p:cNvSpPr/>
          <p:nvPr/>
        </p:nvSpPr>
        <p:spPr>
          <a:xfrm>
            <a:off x="3246783" y="205114"/>
            <a:ext cx="5698434" cy="584774"/>
          </a:xfrm>
          <a:prstGeom prst="rect">
            <a:avLst/>
          </a:prstGeom>
        </p:spPr>
        <p:txBody>
          <a:bodyPr wrap="square">
            <a:spAutoFit/>
          </a:bodyPr>
          <a:lstStyle/>
          <a:p>
            <a:r>
              <a:rPr lang="en-IN" sz="3200" b="1" dirty="0"/>
              <a:t>Data Scientist &amp; its Aspects</a:t>
            </a:r>
          </a:p>
        </p:txBody>
      </p:sp>
      <p:sp>
        <p:nvSpPr>
          <p:cNvPr id="7" name="Rectangle 6">
            <a:extLst>
              <a:ext uri="{FF2B5EF4-FFF2-40B4-BE49-F238E27FC236}">
                <a16:creationId xmlns="" xmlns:a16="http://schemas.microsoft.com/office/drawing/2014/main" id="{95946236-2F69-4892-89BC-D738B27A9360}"/>
              </a:ext>
            </a:extLst>
          </p:cNvPr>
          <p:cNvSpPr/>
          <p:nvPr/>
        </p:nvSpPr>
        <p:spPr>
          <a:xfrm>
            <a:off x="132522" y="205115"/>
            <a:ext cx="11873948" cy="63812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9737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408737F-544E-49A1-B32B-6BF4961A04F8}"/>
              </a:ext>
            </a:extLst>
          </p:cNvPr>
          <p:cNvSpPr>
            <a:spLocks noGrp="1"/>
          </p:cNvSpPr>
          <p:nvPr>
            <p:ph type="subTitle" idx="1"/>
          </p:nvPr>
        </p:nvSpPr>
        <p:spPr>
          <a:xfrm>
            <a:off x="334368" y="1058494"/>
            <a:ext cx="4873736" cy="5474821"/>
          </a:xfrm>
        </p:spPr>
        <p:txBody>
          <a:bodyPr>
            <a:normAutofit fontScale="47500" lnSpcReduction="20000"/>
          </a:bodyPr>
          <a:lstStyle/>
          <a:p>
            <a:pPr marL="342900" indent="-342900" algn="l">
              <a:buFont typeface="Wingdings" panose="05000000000000000000" pitchFamily="2" charset="2"/>
              <a:buChar char="Ø"/>
            </a:pPr>
            <a:endParaRPr lang="en-IN" b="1" dirty="0"/>
          </a:p>
          <a:p>
            <a:pPr marL="342900" indent="-342900" algn="l">
              <a:buFont typeface="Wingdings" panose="05000000000000000000" pitchFamily="2" charset="2"/>
              <a:buChar char="Ø"/>
            </a:pPr>
            <a:r>
              <a:rPr lang="en-IN" b="1" smtClean="0"/>
              <a:t>2019 Technology Trends</a:t>
            </a:r>
          </a:p>
          <a:p>
            <a:pPr marL="342900" indent="-342900" algn="l">
              <a:buFont typeface="Wingdings" panose="05000000000000000000" pitchFamily="2" charset="2"/>
              <a:buChar char="Ø"/>
            </a:pPr>
            <a:r>
              <a:rPr lang="en-IN" b="1" smtClean="0"/>
              <a:t>Quiz </a:t>
            </a:r>
            <a:r>
              <a:rPr lang="en-IN" b="1"/>
              <a:t>on </a:t>
            </a:r>
            <a:r>
              <a:rPr lang="en-IN" b="1" smtClean="0"/>
              <a:t>DS</a:t>
            </a:r>
            <a:endParaRPr lang="en-IN" b="1" dirty="0"/>
          </a:p>
          <a:p>
            <a:pPr marL="342900" indent="-342900" algn="l">
              <a:buFont typeface="Wingdings" panose="05000000000000000000" pitchFamily="2" charset="2"/>
              <a:buChar char="Ø"/>
            </a:pPr>
            <a:r>
              <a:rPr lang="en-IN" b="1" dirty="0"/>
              <a:t>AI – Future and Current Situation</a:t>
            </a:r>
          </a:p>
          <a:p>
            <a:pPr marL="342900" indent="-342900" algn="l">
              <a:buFont typeface="Wingdings" panose="05000000000000000000" pitchFamily="2" charset="2"/>
              <a:buChar char="Ø"/>
            </a:pPr>
            <a:r>
              <a:rPr lang="en-IN" b="1" dirty="0"/>
              <a:t>AI Applications</a:t>
            </a:r>
          </a:p>
          <a:p>
            <a:pPr marL="342900" indent="-342900" algn="l">
              <a:buFont typeface="Wingdings" panose="05000000000000000000" pitchFamily="2" charset="2"/>
              <a:buChar char="Ø"/>
            </a:pPr>
            <a:r>
              <a:rPr lang="en-IN" b="1" dirty="0"/>
              <a:t>Data Generation in a minute around the World</a:t>
            </a:r>
          </a:p>
          <a:p>
            <a:pPr marL="342900" indent="-342900" algn="l">
              <a:buFont typeface="Wingdings" panose="05000000000000000000" pitchFamily="2" charset="2"/>
              <a:buChar char="Ø"/>
            </a:pPr>
            <a:r>
              <a:rPr lang="en-IN" b="1" dirty="0"/>
              <a:t>Why is there a hype for Data Science?</a:t>
            </a:r>
          </a:p>
          <a:p>
            <a:pPr marL="342900" indent="-342900" algn="l">
              <a:buFont typeface="Wingdings" panose="05000000000000000000" pitchFamily="2" charset="2"/>
              <a:buChar char="Ø"/>
            </a:pPr>
            <a:r>
              <a:rPr lang="en-IN" b="1" dirty="0"/>
              <a:t>What Harvard Say about DS</a:t>
            </a:r>
          </a:p>
          <a:p>
            <a:pPr marL="342900" indent="-342900" algn="l">
              <a:buFont typeface="Wingdings" panose="05000000000000000000" pitchFamily="2" charset="2"/>
              <a:buChar char="Ø"/>
            </a:pPr>
            <a:r>
              <a:rPr lang="en-IN" b="1" dirty="0"/>
              <a:t>Domains Where AI is Used</a:t>
            </a:r>
          </a:p>
          <a:p>
            <a:pPr marL="342900" indent="-342900" algn="l">
              <a:buFont typeface="Wingdings" panose="05000000000000000000" pitchFamily="2" charset="2"/>
              <a:buChar char="Ø"/>
            </a:pPr>
            <a:r>
              <a:rPr lang="en-IN" b="1" dirty="0"/>
              <a:t>India’s Analytics Industry – Key Facts</a:t>
            </a:r>
          </a:p>
          <a:p>
            <a:pPr marL="342900" indent="-342900" algn="l">
              <a:buFont typeface="Wingdings" panose="05000000000000000000" pitchFamily="2" charset="2"/>
              <a:buChar char="Ø"/>
            </a:pPr>
            <a:r>
              <a:rPr lang="en-IN" b="1" dirty="0"/>
              <a:t>Data Scientist &amp; its Aspects</a:t>
            </a:r>
          </a:p>
          <a:p>
            <a:pPr marL="342900" indent="-342900" algn="l">
              <a:buFont typeface="Wingdings" panose="05000000000000000000" pitchFamily="2" charset="2"/>
              <a:buChar char="Ø"/>
            </a:pPr>
            <a:r>
              <a:rPr lang="en-IN" b="1" dirty="0"/>
              <a:t>Data Scientist Job Required Skills</a:t>
            </a:r>
          </a:p>
          <a:p>
            <a:pPr marL="342900" indent="-342900" algn="l">
              <a:buFont typeface="Wingdings" panose="05000000000000000000" pitchFamily="2" charset="2"/>
              <a:buChar char="Ø"/>
            </a:pPr>
            <a:r>
              <a:rPr lang="en-IN" b="1" dirty="0"/>
              <a:t>Analytics</a:t>
            </a:r>
          </a:p>
          <a:p>
            <a:pPr marL="342900" indent="-342900" algn="l">
              <a:buFont typeface="Wingdings" panose="05000000000000000000" pitchFamily="2" charset="2"/>
              <a:buChar char="Ø"/>
            </a:pPr>
            <a:r>
              <a:rPr lang="en-IN" b="1" dirty="0"/>
              <a:t>DS Life Cycle</a:t>
            </a:r>
          </a:p>
          <a:p>
            <a:pPr marL="342900" indent="-342900" algn="l">
              <a:buFont typeface="Wingdings" panose="05000000000000000000" pitchFamily="2" charset="2"/>
              <a:buChar char="Ø"/>
            </a:pPr>
            <a:r>
              <a:rPr lang="en-IN" b="1" dirty="0"/>
              <a:t>Traditional Vs Machine Learning Programming</a:t>
            </a:r>
          </a:p>
          <a:p>
            <a:pPr marL="342900" indent="-342900" algn="l">
              <a:buFont typeface="Wingdings" panose="05000000000000000000" pitchFamily="2" charset="2"/>
              <a:buChar char="Ø"/>
            </a:pPr>
            <a:r>
              <a:rPr lang="en-IN" b="1" dirty="0"/>
              <a:t>DS/AI/ML Contents</a:t>
            </a:r>
          </a:p>
          <a:p>
            <a:pPr marL="342900" indent="-342900" algn="l">
              <a:buFont typeface="Wingdings" panose="05000000000000000000" pitchFamily="2" charset="2"/>
              <a:buChar char="Ø"/>
            </a:pPr>
            <a:r>
              <a:rPr lang="en-IN" b="1" dirty="0"/>
              <a:t>Languages &amp; Machine Learning Programming</a:t>
            </a:r>
          </a:p>
          <a:p>
            <a:pPr marL="342900" indent="-342900" algn="l">
              <a:buFont typeface="Wingdings" panose="05000000000000000000" pitchFamily="2" charset="2"/>
              <a:buChar char="Ø"/>
            </a:pPr>
            <a:r>
              <a:rPr lang="en-IN" b="1" dirty="0"/>
              <a:t>Machine learning Type/Packages</a:t>
            </a:r>
          </a:p>
          <a:p>
            <a:pPr marL="342900" indent="-342900" algn="l">
              <a:buFont typeface="Wingdings" panose="05000000000000000000" pitchFamily="2" charset="2"/>
              <a:buChar char="Ø"/>
            </a:pPr>
            <a:r>
              <a:rPr lang="en-IN" b="1" dirty="0"/>
              <a:t>Linear Regression Example</a:t>
            </a:r>
          </a:p>
          <a:p>
            <a:pPr marL="342900" indent="-342900" algn="l">
              <a:buFont typeface="Wingdings" panose="05000000000000000000" pitchFamily="2" charset="2"/>
              <a:buChar char="Ø"/>
            </a:pPr>
            <a:r>
              <a:rPr lang="en-IN" b="1" dirty="0"/>
              <a:t>Applications &amp; Machine Learning Type</a:t>
            </a:r>
          </a:p>
          <a:p>
            <a:pPr marL="342900" indent="-342900" algn="l">
              <a:buFont typeface="Wingdings" panose="05000000000000000000" pitchFamily="2" charset="2"/>
              <a:buChar char="Ø"/>
            </a:pPr>
            <a:r>
              <a:rPr lang="en-IN" b="1" dirty="0"/>
              <a:t>Word of Caution</a:t>
            </a:r>
            <a:r>
              <a:rPr lang="en-IN" b="1" dirty="0" smtClean="0"/>
              <a:t>!</a:t>
            </a:r>
          </a:p>
          <a:p>
            <a:pPr marL="342900" indent="-342900" algn="l">
              <a:buFont typeface="Wingdings" panose="05000000000000000000" pitchFamily="2" charset="2"/>
              <a:buChar char="Ø"/>
            </a:pPr>
            <a:r>
              <a:rPr lang="en-IN" b="1" dirty="0" smtClean="0"/>
              <a:t>Q &amp; A</a:t>
            </a:r>
            <a:endParaRPr lang="en-IN" b="1" dirty="0"/>
          </a:p>
          <a:p>
            <a:pPr algn="l"/>
            <a:endParaRPr lang="en-IN" dirty="0"/>
          </a:p>
        </p:txBody>
      </p:sp>
      <p:sp>
        <p:nvSpPr>
          <p:cNvPr id="2" name="Rectangle 1">
            <a:extLst>
              <a:ext uri="{FF2B5EF4-FFF2-40B4-BE49-F238E27FC236}">
                <a16:creationId xmlns="" xmlns:a16="http://schemas.microsoft.com/office/drawing/2014/main" id="{40A961DA-2D27-43A0-8EDA-B0465BD93B42}"/>
              </a:ext>
            </a:extLst>
          </p:cNvPr>
          <p:cNvSpPr/>
          <p:nvPr/>
        </p:nvSpPr>
        <p:spPr>
          <a:xfrm>
            <a:off x="4820395" y="140395"/>
            <a:ext cx="1470659" cy="584775"/>
          </a:xfrm>
          <a:prstGeom prst="rect">
            <a:avLst/>
          </a:prstGeom>
        </p:spPr>
        <p:txBody>
          <a:bodyPr wrap="none">
            <a:spAutoFit/>
          </a:bodyPr>
          <a:lstStyle/>
          <a:p>
            <a:r>
              <a:rPr lang="en-IN" sz="3200" b="1" dirty="0"/>
              <a:t>Agenda</a:t>
            </a:r>
          </a:p>
        </p:txBody>
      </p:sp>
      <p:cxnSp>
        <p:nvCxnSpPr>
          <p:cNvPr id="5" name="Straight Connector 4">
            <a:extLst>
              <a:ext uri="{FF2B5EF4-FFF2-40B4-BE49-F238E27FC236}">
                <a16:creationId xmlns="" xmlns:a16="http://schemas.microsoft.com/office/drawing/2014/main" id="{524A8B85-F43F-403E-B4F3-39CE658C1F9F}"/>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 xmlns:a16="http://schemas.microsoft.com/office/drawing/2014/main" id="{62CB67B6-B176-41A0-898F-A6F701012300}"/>
              </a:ext>
            </a:extLst>
          </p:cNvPr>
          <p:cNvPicPr>
            <a:picLocks noChangeAspect="1"/>
          </p:cNvPicPr>
          <p:nvPr/>
        </p:nvPicPr>
        <p:blipFill>
          <a:blip r:embed="rId2"/>
          <a:stretch>
            <a:fillRect/>
          </a:stretch>
        </p:blipFill>
        <p:spPr>
          <a:xfrm>
            <a:off x="7262190" y="1498943"/>
            <a:ext cx="4084733" cy="4467225"/>
          </a:xfrm>
          <a:prstGeom prst="rect">
            <a:avLst/>
          </a:prstGeom>
        </p:spPr>
      </p:pic>
      <p:sp>
        <p:nvSpPr>
          <p:cNvPr id="10" name="Rectangle 9">
            <a:extLst>
              <a:ext uri="{FF2B5EF4-FFF2-40B4-BE49-F238E27FC236}">
                <a16:creationId xmlns="" xmlns:a16="http://schemas.microsoft.com/office/drawing/2014/main" id="{F3F8869D-0E1D-4DAD-9FD4-4DD1A2DDC17A}"/>
              </a:ext>
            </a:extLst>
          </p:cNvPr>
          <p:cNvSpPr/>
          <p:nvPr/>
        </p:nvSpPr>
        <p:spPr>
          <a:xfrm>
            <a:off x="132522" y="140395"/>
            <a:ext cx="11873948" cy="644593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338151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4E4F59C4-38B7-452E-9585-AB2DD4497F87}"/>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 xmlns:a16="http://schemas.microsoft.com/office/drawing/2014/main" id="{033B073E-302E-4FDB-8AE0-5184CE74C102}"/>
              </a:ext>
            </a:extLst>
          </p:cNvPr>
          <p:cNvPicPr>
            <a:picLocks noChangeAspect="1"/>
          </p:cNvPicPr>
          <p:nvPr/>
        </p:nvPicPr>
        <p:blipFill>
          <a:blip r:embed="rId2"/>
          <a:stretch>
            <a:fillRect/>
          </a:stretch>
        </p:blipFill>
        <p:spPr>
          <a:xfrm>
            <a:off x="342900" y="1781175"/>
            <a:ext cx="11506200" cy="3295650"/>
          </a:xfrm>
          <a:prstGeom prst="rect">
            <a:avLst/>
          </a:prstGeom>
        </p:spPr>
      </p:pic>
      <p:sp>
        <p:nvSpPr>
          <p:cNvPr id="5" name="Rectangle 4">
            <a:extLst>
              <a:ext uri="{FF2B5EF4-FFF2-40B4-BE49-F238E27FC236}">
                <a16:creationId xmlns="" xmlns:a16="http://schemas.microsoft.com/office/drawing/2014/main" id="{4AAF727B-AB38-4F0C-9A2C-8A887943F24F}"/>
              </a:ext>
            </a:extLst>
          </p:cNvPr>
          <p:cNvSpPr/>
          <p:nvPr/>
        </p:nvSpPr>
        <p:spPr>
          <a:xfrm>
            <a:off x="3246782" y="205114"/>
            <a:ext cx="6069495" cy="584775"/>
          </a:xfrm>
          <a:prstGeom prst="rect">
            <a:avLst/>
          </a:prstGeom>
        </p:spPr>
        <p:txBody>
          <a:bodyPr wrap="square">
            <a:spAutoFit/>
          </a:bodyPr>
          <a:lstStyle/>
          <a:p>
            <a:r>
              <a:rPr lang="en-IN" sz="3200" b="1" dirty="0"/>
              <a:t>Data Scientist Job Required Skills</a:t>
            </a:r>
          </a:p>
        </p:txBody>
      </p:sp>
      <p:sp>
        <p:nvSpPr>
          <p:cNvPr id="6" name="Rectangle 5">
            <a:extLst>
              <a:ext uri="{FF2B5EF4-FFF2-40B4-BE49-F238E27FC236}">
                <a16:creationId xmlns="" xmlns:a16="http://schemas.microsoft.com/office/drawing/2014/main" id="{684E610E-AB12-44E1-A1D6-B751E172AB54}"/>
              </a:ext>
            </a:extLst>
          </p:cNvPr>
          <p:cNvSpPr/>
          <p:nvPr/>
        </p:nvSpPr>
        <p:spPr>
          <a:xfrm>
            <a:off x="132522" y="205115"/>
            <a:ext cx="11873948" cy="63812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789758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956879-8716-4AD1-8E1C-8AF24474595D}"/>
              </a:ext>
            </a:extLst>
          </p:cNvPr>
          <p:cNvPicPr>
            <a:picLocks noChangeAspect="1"/>
          </p:cNvPicPr>
          <p:nvPr/>
        </p:nvPicPr>
        <p:blipFill>
          <a:blip r:embed="rId2"/>
          <a:stretch>
            <a:fillRect/>
          </a:stretch>
        </p:blipFill>
        <p:spPr>
          <a:xfrm>
            <a:off x="465048" y="109121"/>
            <a:ext cx="10712750" cy="6185662"/>
          </a:xfrm>
          <a:prstGeom prst="rect">
            <a:avLst/>
          </a:prstGeom>
        </p:spPr>
      </p:pic>
      <p:cxnSp>
        <p:nvCxnSpPr>
          <p:cNvPr id="3" name="Straight Connector 2">
            <a:extLst>
              <a:ext uri="{FF2B5EF4-FFF2-40B4-BE49-F238E27FC236}">
                <a16:creationId xmlns="" xmlns:a16="http://schemas.microsoft.com/office/drawing/2014/main" id="{583F94B3-6D5A-481B-8D60-6E7A7EFC2F95}"/>
              </a:ext>
            </a:extLst>
          </p:cNvPr>
          <p:cNvCxnSpPr/>
          <p:nvPr/>
        </p:nvCxnSpPr>
        <p:spPr>
          <a:xfrm>
            <a:off x="251791" y="77256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9D98D050-4C6A-4C3F-877E-D6F41AEBE422}"/>
              </a:ext>
            </a:extLst>
          </p:cNvPr>
          <p:cNvSpPr/>
          <p:nvPr/>
        </p:nvSpPr>
        <p:spPr>
          <a:xfrm>
            <a:off x="132522" y="109121"/>
            <a:ext cx="11873948" cy="647720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72636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395F27A-50A5-4001-8534-EC713A0EE5E6}"/>
              </a:ext>
            </a:extLst>
          </p:cNvPr>
          <p:cNvPicPr>
            <a:picLocks noChangeAspect="1"/>
          </p:cNvPicPr>
          <p:nvPr/>
        </p:nvPicPr>
        <p:blipFill>
          <a:blip r:embed="rId2"/>
          <a:stretch>
            <a:fillRect/>
          </a:stretch>
        </p:blipFill>
        <p:spPr>
          <a:xfrm>
            <a:off x="159027" y="0"/>
            <a:ext cx="11025807" cy="6525755"/>
          </a:xfrm>
          <a:prstGeom prst="rect">
            <a:avLst/>
          </a:prstGeom>
        </p:spPr>
      </p:pic>
      <p:cxnSp>
        <p:nvCxnSpPr>
          <p:cNvPr id="3" name="Straight Connector 2">
            <a:extLst>
              <a:ext uri="{FF2B5EF4-FFF2-40B4-BE49-F238E27FC236}">
                <a16:creationId xmlns="" xmlns:a16="http://schemas.microsoft.com/office/drawing/2014/main" id="{2DB8AF01-BBA9-4404-A7AD-B4602A274878}"/>
              </a:ext>
            </a:extLst>
          </p:cNvPr>
          <p:cNvCxnSpPr/>
          <p:nvPr/>
        </p:nvCxnSpPr>
        <p:spPr>
          <a:xfrm>
            <a:off x="159027" y="693049"/>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 xmlns:a16="http://schemas.microsoft.com/office/drawing/2014/main" id="{B588F720-037D-415C-9062-06AB2935430E}"/>
              </a:ext>
            </a:extLst>
          </p:cNvPr>
          <p:cNvSpPr/>
          <p:nvPr/>
        </p:nvSpPr>
        <p:spPr>
          <a:xfrm>
            <a:off x="132522" y="530087"/>
            <a:ext cx="11873948" cy="605624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1198697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02C0730-4B1D-470A-8BFD-BB4A29DA24B4}"/>
              </a:ext>
            </a:extLst>
          </p:cNvPr>
          <p:cNvSpPr txBox="1"/>
          <p:nvPr/>
        </p:nvSpPr>
        <p:spPr>
          <a:xfrm>
            <a:off x="8136835" y="3244334"/>
            <a:ext cx="3589316" cy="369332"/>
          </a:xfrm>
          <a:prstGeom prst="rect">
            <a:avLst/>
          </a:prstGeom>
          <a:noFill/>
        </p:spPr>
        <p:txBody>
          <a:bodyPr wrap="none" rtlCol="0">
            <a:spAutoFit/>
          </a:bodyPr>
          <a:lstStyle/>
          <a:p>
            <a:r>
              <a:rPr lang="en-IN" b="1" dirty="0"/>
              <a:t>Best example of ML is Kids Learning</a:t>
            </a:r>
          </a:p>
        </p:txBody>
      </p:sp>
      <p:cxnSp>
        <p:nvCxnSpPr>
          <p:cNvPr id="4" name="Straight Connector 3">
            <a:extLst>
              <a:ext uri="{FF2B5EF4-FFF2-40B4-BE49-F238E27FC236}">
                <a16:creationId xmlns="" xmlns:a16="http://schemas.microsoft.com/office/drawing/2014/main" id="{E59CCD75-8E36-4FE9-81F4-782F522E4874}"/>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 xmlns:a16="http://schemas.microsoft.com/office/drawing/2014/main" id="{C6C9AF14-F076-47DF-9A2F-1EFA86F0DE48}"/>
              </a:ext>
            </a:extLst>
          </p:cNvPr>
          <p:cNvPicPr>
            <a:picLocks noChangeAspect="1"/>
          </p:cNvPicPr>
          <p:nvPr/>
        </p:nvPicPr>
        <p:blipFill>
          <a:blip r:embed="rId2"/>
          <a:stretch>
            <a:fillRect/>
          </a:stretch>
        </p:blipFill>
        <p:spPr>
          <a:xfrm>
            <a:off x="893072" y="1761053"/>
            <a:ext cx="6562725" cy="3705225"/>
          </a:xfrm>
          <a:prstGeom prst="rect">
            <a:avLst/>
          </a:prstGeom>
        </p:spPr>
      </p:pic>
      <p:sp>
        <p:nvSpPr>
          <p:cNvPr id="6" name="Rectangle 5">
            <a:extLst>
              <a:ext uri="{FF2B5EF4-FFF2-40B4-BE49-F238E27FC236}">
                <a16:creationId xmlns="" xmlns:a16="http://schemas.microsoft.com/office/drawing/2014/main" id="{D83F58C5-8118-4BF5-9F40-7B0D05B02683}"/>
              </a:ext>
            </a:extLst>
          </p:cNvPr>
          <p:cNvSpPr/>
          <p:nvPr/>
        </p:nvSpPr>
        <p:spPr>
          <a:xfrm>
            <a:off x="1961322" y="194482"/>
            <a:ext cx="8574155" cy="584775"/>
          </a:xfrm>
          <a:prstGeom prst="rect">
            <a:avLst/>
          </a:prstGeom>
        </p:spPr>
        <p:txBody>
          <a:bodyPr wrap="square">
            <a:spAutoFit/>
          </a:bodyPr>
          <a:lstStyle/>
          <a:p>
            <a:r>
              <a:rPr lang="en-IN" sz="3200" b="1" dirty="0"/>
              <a:t>Traditional Vs Machine Learning Programming</a:t>
            </a:r>
          </a:p>
        </p:txBody>
      </p:sp>
      <p:sp>
        <p:nvSpPr>
          <p:cNvPr id="7" name="Rectangle 6">
            <a:extLst>
              <a:ext uri="{FF2B5EF4-FFF2-40B4-BE49-F238E27FC236}">
                <a16:creationId xmlns="" xmlns:a16="http://schemas.microsoft.com/office/drawing/2014/main" id="{11574A2F-9A21-42D8-B023-DC59E1150B5B}"/>
              </a:ext>
            </a:extLst>
          </p:cNvPr>
          <p:cNvSpPr/>
          <p:nvPr/>
        </p:nvSpPr>
        <p:spPr>
          <a:xfrm>
            <a:off x="132522" y="194483"/>
            <a:ext cx="11873948" cy="639184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4696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540C27E7-6805-405E-9DE1-3E300A2B218F}"/>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 xmlns:a16="http://schemas.microsoft.com/office/drawing/2014/main" id="{E30A1214-FD41-4FD2-85EF-06F1E612AB15}"/>
              </a:ext>
            </a:extLst>
          </p:cNvPr>
          <p:cNvPicPr>
            <a:picLocks noChangeAspect="1"/>
          </p:cNvPicPr>
          <p:nvPr/>
        </p:nvPicPr>
        <p:blipFill>
          <a:blip r:embed="rId2"/>
          <a:stretch>
            <a:fillRect/>
          </a:stretch>
        </p:blipFill>
        <p:spPr>
          <a:xfrm>
            <a:off x="424070" y="1443037"/>
            <a:ext cx="10999304" cy="5010771"/>
          </a:xfrm>
          <a:prstGeom prst="rect">
            <a:avLst/>
          </a:prstGeom>
        </p:spPr>
      </p:pic>
      <p:sp>
        <p:nvSpPr>
          <p:cNvPr id="5" name="Rectangle 4">
            <a:extLst>
              <a:ext uri="{FF2B5EF4-FFF2-40B4-BE49-F238E27FC236}">
                <a16:creationId xmlns="" xmlns:a16="http://schemas.microsoft.com/office/drawing/2014/main" id="{B0AC6F66-C739-44AF-8013-9B8CB9A11776}"/>
              </a:ext>
            </a:extLst>
          </p:cNvPr>
          <p:cNvSpPr/>
          <p:nvPr/>
        </p:nvSpPr>
        <p:spPr>
          <a:xfrm>
            <a:off x="1961322" y="194482"/>
            <a:ext cx="8574155" cy="584775"/>
          </a:xfrm>
          <a:prstGeom prst="rect">
            <a:avLst/>
          </a:prstGeom>
        </p:spPr>
        <p:txBody>
          <a:bodyPr wrap="square">
            <a:spAutoFit/>
          </a:bodyPr>
          <a:lstStyle/>
          <a:p>
            <a:r>
              <a:rPr lang="en-IN" sz="3200" b="1" dirty="0"/>
              <a:t>Languages &amp; Machine Learning Programming</a:t>
            </a:r>
          </a:p>
        </p:txBody>
      </p:sp>
      <p:sp>
        <p:nvSpPr>
          <p:cNvPr id="6" name="Rectangle 5">
            <a:extLst>
              <a:ext uri="{FF2B5EF4-FFF2-40B4-BE49-F238E27FC236}">
                <a16:creationId xmlns="" xmlns:a16="http://schemas.microsoft.com/office/drawing/2014/main" id="{216E1F1B-4224-4EA6-B8A3-8D6B8123DC63}"/>
              </a:ext>
            </a:extLst>
          </p:cNvPr>
          <p:cNvSpPr/>
          <p:nvPr/>
        </p:nvSpPr>
        <p:spPr>
          <a:xfrm>
            <a:off x="132522" y="194483"/>
            <a:ext cx="11873948" cy="639184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364658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E83B1E6-01C8-40D1-88FD-197FEC0DAE12}"/>
              </a:ext>
            </a:extLst>
          </p:cNvPr>
          <p:cNvPicPr>
            <a:picLocks noChangeAspect="1"/>
          </p:cNvPicPr>
          <p:nvPr/>
        </p:nvPicPr>
        <p:blipFill>
          <a:blip r:embed="rId2"/>
          <a:stretch>
            <a:fillRect/>
          </a:stretch>
        </p:blipFill>
        <p:spPr>
          <a:xfrm>
            <a:off x="781879" y="1315071"/>
            <a:ext cx="10906538" cy="4943475"/>
          </a:xfrm>
          <a:prstGeom prst="rect">
            <a:avLst/>
          </a:prstGeom>
        </p:spPr>
      </p:pic>
      <p:cxnSp>
        <p:nvCxnSpPr>
          <p:cNvPr id="4" name="Straight Connector 3">
            <a:extLst>
              <a:ext uri="{FF2B5EF4-FFF2-40B4-BE49-F238E27FC236}">
                <a16:creationId xmlns="" xmlns:a16="http://schemas.microsoft.com/office/drawing/2014/main" id="{5FAB3E21-8521-45BD-85CD-A142C3603838}"/>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 xmlns:a16="http://schemas.microsoft.com/office/drawing/2014/main" id="{110B7605-04BD-4E54-A392-4A83B7D30D59}"/>
              </a:ext>
            </a:extLst>
          </p:cNvPr>
          <p:cNvSpPr/>
          <p:nvPr/>
        </p:nvSpPr>
        <p:spPr>
          <a:xfrm>
            <a:off x="2961759" y="176206"/>
            <a:ext cx="5764913" cy="584775"/>
          </a:xfrm>
          <a:prstGeom prst="rect">
            <a:avLst/>
          </a:prstGeom>
        </p:spPr>
        <p:txBody>
          <a:bodyPr wrap="none">
            <a:spAutoFit/>
          </a:bodyPr>
          <a:lstStyle/>
          <a:p>
            <a:pPr algn="ctr"/>
            <a:r>
              <a:rPr lang="en-IN" sz="3200" b="1" dirty="0"/>
              <a:t>Machine learning Type/Packages</a:t>
            </a:r>
          </a:p>
        </p:txBody>
      </p:sp>
      <p:sp>
        <p:nvSpPr>
          <p:cNvPr id="5" name="Rectangle 4">
            <a:extLst>
              <a:ext uri="{FF2B5EF4-FFF2-40B4-BE49-F238E27FC236}">
                <a16:creationId xmlns="" xmlns:a16="http://schemas.microsoft.com/office/drawing/2014/main" id="{DEA62F7D-538C-4570-9D16-A3CB7B7D1282}"/>
              </a:ext>
            </a:extLst>
          </p:cNvPr>
          <p:cNvSpPr/>
          <p:nvPr/>
        </p:nvSpPr>
        <p:spPr>
          <a:xfrm>
            <a:off x="132522" y="176207"/>
            <a:ext cx="11873948" cy="641012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33997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9A04B7A-B5A6-400F-88D9-32BA7548AFEC}"/>
              </a:ext>
            </a:extLst>
          </p:cNvPr>
          <p:cNvPicPr>
            <a:picLocks noChangeAspect="1"/>
          </p:cNvPicPr>
          <p:nvPr/>
        </p:nvPicPr>
        <p:blipFill>
          <a:blip r:embed="rId2"/>
          <a:stretch>
            <a:fillRect/>
          </a:stretch>
        </p:blipFill>
        <p:spPr>
          <a:xfrm>
            <a:off x="5339810" y="1258956"/>
            <a:ext cx="6544042" cy="5599043"/>
          </a:xfrm>
          <a:prstGeom prst="rect">
            <a:avLst/>
          </a:prstGeom>
        </p:spPr>
      </p:pic>
      <p:pic>
        <p:nvPicPr>
          <p:cNvPr id="5" name="Picture 4">
            <a:extLst>
              <a:ext uri="{FF2B5EF4-FFF2-40B4-BE49-F238E27FC236}">
                <a16:creationId xmlns="" xmlns:a16="http://schemas.microsoft.com/office/drawing/2014/main" id="{29396EBB-B447-4058-8E76-7BDBCDA72826}"/>
              </a:ext>
            </a:extLst>
          </p:cNvPr>
          <p:cNvPicPr>
            <a:picLocks noChangeAspect="1"/>
          </p:cNvPicPr>
          <p:nvPr/>
        </p:nvPicPr>
        <p:blipFill>
          <a:blip r:embed="rId3"/>
          <a:stretch>
            <a:fillRect/>
          </a:stretch>
        </p:blipFill>
        <p:spPr>
          <a:xfrm>
            <a:off x="308148" y="1465054"/>
            <a:ext cx="4964081" cy="3927891"/>
          </a:xfrm>
          <a:prstGeom prst="rect">
            <a:avLst/>
          </a:prstGeom>
        </p:spPr>
      </p:pic>
      <p:sp>
        <p:nvSpPr>
          <p:cNvPr id="2" name="Rectangle 1">
            <a:extLst>
              <a:ext uri="{FF2B5EF4-FFF2-40B4-BE49-F238E27FC236}">
                <a16:creationId xmlns="" xmlns:a16="http://schemas.microsoft.com/office/drawing/2014/main" id="{CC61F371-4F13-4EE2-A336-930BAC208281}"/>
              </a:ext>
            </a:extLst>
          </p:cNvPr>
          <p:cNvSpPr/>
          <p:nvPr/>
        </p:nvSpPr>
        <p:spPr>
          <a:xfrm>
            <a:off x="4532243" y="198232"/>
            <a:ext cx="3180521" cy="584775"/>
          </a:xfrm>
          <a:prstGeom prst="rect">
            <a:avLst/>
          </a:prstGeom>
        </p:spPr>
        <p:txBody>
          <a:bodyPr wrap="square">
            <a:spAutoFit/>
          </a:bodyPr>
          <a:lstStyle/>
          <a:p>
            <a:r>
              <a:rPr lang="en-IN" sz="3200" b="1" dirty="0"/>
              <a:t>Linear Regression</a:t>
            </a:r>
          </a:p>
        </p:txBody>
      </p:sp>
      <p:cxnSp>
        <p:nvCxnSpPr>
          <p:cNvPr id="6" name="Straight Connector 5">
            <a:extLst>
              <a:ext uri="{FF2B5EF4-FFF2-40B4-BE49-F238E27FC236}">
                <a16:creationId xmlns="" xmlns:a16="http://schemas.microsoft.com/office/drawing/2014/main" id="{1B4137E1-CDCF-4292-9765-75E335E1E3C2}"/>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 xmlns:a16="http://schemas.microsoft.com/office/drawing/2014/main" id="{07358CAA-3F95-40BA-9E9C-C1144ED6857D}"/>
              </a:ext>
            </a:extLst>
          </p:cNvPr>
          <p:cNvSpPr/>
          <p:nvPr/>
        </p:nvSpPr>
        <p:spPr>
          <a:xfrm>
            <a:off x="132522" y="198233"/>
            <a:ext cx="11873948" cy="638809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56300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C61F371-4F13-4EE2-A336-930BAC208281}"/>
              </a:ext>
            </a:extLst>
          </p:cNvPr>
          <p:cNvSpPr/>
          <p:nvPr/>
        </p:nvSpPr>
        <p:spPr>
          <a:xfrm>
            <a:off x="4863548" y="119417"/>
            <a:ext cx="2146852" cy="584775"/>
          </a:xfrm>
          <a:prstGeom prst="rect">
            <a:avLst/>
          </a:prstGeom>
        </p:spPr>
        <p:txBody>
          <a:bodyPr wrap="square">
            <a:spAutoFit/>
          </a:bodyPr>
          <a:lstStyle/>
          <a:p>
            <a:r>
              <a:rPr lang="en-IN" sz="3200" b="1" dirty="0"/>
              <a:t>Analytics</a:t>
            </a:r>
          </a:p>
        </p:txBody>
      </p:sp>
      <p:sp>
        <p:nvSpPr>
          <p:cNvPr id="3" name="Rectangle 2">
            <a:extLst>
              <a:ext uri="{FF2B5EF4-FFF2-40B4-BE49-F238E27FC236}">
                <a16:creationId xmlns="" xmlns:a16="http://schemas.microsoft.com/office/drawing/2014/main" id="{3A806BDC-DD89-4A6D-AF73-6E1FF45087C3}"/>
              </a:ext>
            </a:extLst>
          </p:cNvPr>
          <p:cNvSpPr/>
          <p:nvPr/>
        </p:nvSpPr>
        <p:spPr>
          <a:xfrm>
            <a:off x="534453" y="1296264"/>
            <a:ext cx="11243565" cy="4247317"/>
          </a:xfrm>
          <a:prstGeom prst="rect">
            <a:avLst/>
          </a:prstGeom>
        </p:spPr>
        <p:txBody>
          <a:bodyPr wrap="square">
            <a:spAutoFit/>
          </a:bodyPr>
          <a:lstStyle/>
          <a:p>
            <a:pPr marL="342900" indent="-342900">
              <a:buFont typeface="+mj-lt"/>
              <a:buAutoNum type="arabicPeriod"/>
            </a:pPr>
            <a:r>
              <a:rPr lang="en-IN" b="1" dirty="0"/>
              <a:t>Descriptive: </a:t>
            </a:r>
            <a:r>
              <a:rPr lang="en-IN" dirty="0"/>
              <a:t>descriptive analysis or statistics can summarize raw data and convert it into a form that can be easily understood by humans. They can describe in detail about an event that has occurred in the past. Works on Seen Data.</a:t>
            </a:r>
            <a:endParaRPr lang="en-IN" b="1" dirty="0"/>
          </a:p>
          <a:p>
            <a:pPr marL="342900" indent="-342900">
              <a:buFont typeface="+mj-lt"/>
              <a:buAutoNum type="arabicPeriod"/>
            </a:pPr>
            <a:endParaRPr lang="en-IN" b="1" dirty="0"/>
          </a:p>
          <a:p>
            <a:pPr marL="342900" indent="-342900">
              <a:buFont typeface="+mj-lt"/>
              <a:buAutoNum type="arabicPeriod"/>
            </a:pPr>
            <a:r>
              <a:rPr lang="en-IN" b="1" dirty="0"/>
              <a:t>Diagnostic Analytics: </a:t>
            </a:r>
            <a:r>
              <a:rPr lang="en-IN" dirty="0"/>
              <a:t>The obvious successor to descriptive analytics is diagnostic analytics. Diagnostic analytical tools aid an analyst to dig deeper into an issue at hand so that they can arrive at the source of a problem.</a:t>
            </a:r>
            <a:endParaRPr lang="en-IN" b="1" dirty="0"/>
          </a:p>
          <a:p>
            <a:pPr marL="342900" indent="-342900">
              <a:buFont typeface="+mj-lt"/>
              <a:buAutoNum type="arabicPeriod"/>
            </a:pPr>
            <a:endParaRPr lang="en-IN" b="1" dirty="0"/>
          </a:p>
          <a:p>
            <a:pPr marL="342900" indent="-342900">
              <a:buFont typeface="+mj-lt"/>
              <a:buAutoNum type="arabicPeriod"/>
            </a:pPr>
            <a:r>
              <a:rPr lang="en-IN" b="1" dirty="0"/>
              <a:t>Predictive: </a:t>
            </a:r>
            <a:r>
              <a:rPr lang="en-IN" dirty="0"/>
              <a:t>Any business that is pursuing success should have foresight. Predictive analytics helps businesses to forecast trends based on the current events.  Works on unseen data</a:t>
            </a:r>
            <a:endParaRPr lang="en-IN" b="1" dirty="0"/>
          </a:p>
          <a:p>
            <a:pPr marL="342900" indent="-342900">
              <a:buFont typeface="+mj-lt"/>
              <a:buAutoNum type="arabicPeriod"/>
            </a:pPr>
            <a:endParaRPr lang="en-IN" b="1" dirty="0"/>
          </a:p>
          <a:p>
            <a:pPr marL="342900" indent="-342900">
              <a:buFont typeface="+mj-lt"/>
              <a:buAutoNum type="arabicPeriod"/>
            </a:pPr>
            <a:r>
              <a:rPr lang="en-IN" b="1" dirty="0"/>
              <a:t>Prescriptive: </a:t>
            </a:r>
            <a:r>
              <a:rPr lang="en-IN" dirty="0"/>
              <a:t>This type of analytics explains the step-by-step process in a situation. For instance, a prescriptive analysis is what comes into play when your Uber driver gets the easier route from </a:t>
            </a:r>
            <a:r>
              <a:rPr lang="en-IN" dirty="0" err="1"/>
              <a:t>Gmaps</a:t>
            </a:r>
            <a:r>
              <a:rPr lang="en-IN" dirty="0"/>
              <a:t>. The best route was chosen by considering the distance of every available route from your pick-up route to the destination and the traffic constraints on each road.</a:t>
            </a:r>
            <a:endParaRPr lang="en-IN" b="1" dirty="0"/>
          </a:p>
          <a:p>
            <a:endParaRPr lang="en-IN" dirty="0"/>
          </a:p>
        </p:txBody>
      </p:sp>
      <p:pic>
        <p:nvPicPr>
          <p:cNvPr id="6" name="Picture 5">
            <a:extLst>
              <a:ext uri="{FF2B5EF4-FFF2-40B4-BE49-F238E27FC236}">
                <a16:creationId xmlns="" xmlns:a16="http://schemas.microsoft.com/office/drawing/2014/main" id="{73B0FD5B-780B-44DE-941D-A586E1953B25}"/>
              </a:ext>
            </a:extLst>
          </p:cNvPr>
          <p:cNvPicPr>
            <a:picLocks noChangeAspect="1"/>
          </p:cNvPicPr>
          <p:nvPr/>
        </p:nvPicPr>
        <p:blipFill>
          <a:blip r:embed="rId2"/>
          <a:stretch>
            <a:fillRect/>
          </a:stretch>
        </p:blipFill>
        <p:spPr>
          <a:xfrm>
            <a:off x="534453" y="1296264"/>
            <a:ext cx="11123094" cy="5149931"/>
          </a:xfrm>
          <a:prstGeom prst="rect">
            <a:avLst/>
          </a:prstGeom>
        </p:spPr>
      </p:pic>
      <p:cxnSp>
        <p:nvCxnSpPr>
          <p:cNvPr id="5" name="Straight Connector 4">
            <a:extLst>
              <a:ext uri="{FF2B5EF4-FFF2-40B4-BE49-F238E27FC236}">
                <a16:creationId xmlns="" xmlns:a16="http://schemas.microsoft.com/office/drawing/2014/main" id="{50D587BF-A80F-4389-BE4D-4EF7AEF384C8}"/>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 xmlns:a16="http://schemas.microsoft.com/office/drawing/2014/main" id="{5E2FF565-0020-4FE2-80C8-2D13AA65B96C}"/>
              </a:ext>
            </a:extLst>
          </p:cNvPr>
          <p:cNvSpPr/>
          <p:nvPr/>
        </p:nvSpPr>
        <p:spPr>
          <a:xfrm>
            <a:off x="132522" y="119417"/>
            <a:ext cx="11873948" cy="64669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193857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C61F371-4F13-4EE2-A336-930BAC208281}"/>
              </a:ext>
            </a:extLst>
          </p:cNvPr>
          <p:cNvSpPr/>
          <p:nvPr/>
        </p:nvSpPr>
        <p:spPr>
          <a:xfrm>
            <a:off x="4863547" y="119417"/>
            <a:ext cx="2411895" cy="584775"/>
          </a:xfrm>
          <a:prstGeom prst="rect">
            <a:avLst/>
          </a:prstGeom>
        </p:spPr>
        <p:txBody>
          <a:bodyPr wrap="square">
            <a:spAutoFit/>
          </a:bodyPr>
          <a:lstStyle/>
          <a:p>
            <a:r>
              <a:rPr lang="en-IN" sz="3200" b="1" dirty="0"/>
              <a:t>DS Life Cycle</a:t>
            </a:r>
          </a:p>
        </p:txBody>
      </p:sp>
      <p:cxnSp>
        <p:nvCxnSpPr>
          <p:cNvPr id="5" name="Straight Connector 4">
            <a:extLst>
              <a:ext uri="{FF2B5EF4-FFF2-40B4-BE49-F238E27FC236}">
                <a16:creationId xmlns="" xmlns:a16="http://schemas.microsoft.com/office/drawing/2014/main" id="{50D587BF-A80F-4389-BE4D-4EF7AEF384C8}"/>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 xmlns:a16="http://schemas.microsoft.com/office/drawing/2014/main" id="{5E2FF565-0020-4FE2-80C8-2D13AA65B96C}"/>
              </a:ext>
            </a:extLst>
          </p:cNvPr>
          <p:cNvSpPr/>
          <p:nvPr/>
        </p:nvSpPr>
        <p:spPr>
          <a:xfrm>
            <a:off x="132522" y="119417"/>
            <a:ext cx="11873948" cy="646691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pic>
        <p:nvPicPr>
          <p:cNvPr id="4" name="Picture 3">
            <a:extLst>
              <a:ext uri="{FF2B5EF4-FFF2-40B4-BE49-F238E27FC236}">
                <a16:creationId xmlns="" xmlns:a16="http://schemas.microsoft.com/office/drawing/2014/main" id="{60637C6A-82CF-44A0-B736-43ED80C5E1EA}"/>
              </a:ext>
            </a:extLst>
          </p:cNvPr>
          <p:cNvPicPr>
            <a:picLocks noChangeAspect="1"/>
          </p:cNvPicPr>
          <p:nvPr/>
        </p:nvPicPr>
        <p:blipFill>
          <a:blip r:embed="rId2"/>
          <a:stretch>
            <a:fillRect/>
          </a:stretch>
        </p:blipFill>
        <p:spPr>
          <a:xfrm>
            <a:off x="1345095" y="1194792"/>
            <a:ext cx="9501809" cy="5041776"/>
          </a:xfrm>
          <a:prstGeom prst="rect">
            <a:avLst/>
          </a:prstGeom>
        </p:spPr>
      </p:pic>
    </p:spTree>
    <p:extLst>
      <p:ext uri="{BB962C8B-B14F-4D97-AF65-F5344CB8AC3E}">
        <p14:creationId xmlns="" xmlns:p14="http://schemas.microsoft.com/office/powerpoint/2010/main" val="230931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96DE2618-DE61-482B-8563-073C51B3C998}"/>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 xmlns:a16="http://schemas.microsoft.com/office/drawing/2014/main" id="{3309DCC0-3146-4E3B-A3B0-D4EF5A82F4C1}"/>
              </a:ext>
            </a:extLst>
          </p:cNvPr>
          <p:cNvSpPr/>
          <p:nvPr/>
        </p:nvSpPr>
        <p:spPr>
          <a:xfrm>
            <a:off x="2201335" y="229113"/>
            <a:ext cx="6702669" cy="584775"/>
          </a:xfrm>
          <a:prstGeom prst="rect">
            <a:avLst/>
          </a:prstGeom>
        </p:spPr>
        <p:txBody>
          <a:bodyPr wrap="none">
            <a:spAutoFit/>
          </a:bodyPr>
          <a:lstStyle/>
          <a:p>
            <a:pPr algn="ctr"/>
            <a:r>
              <a:rPr lang="en-IN" sz="3200" b="1" dirty="0"/>
              <a:t>Applications &amp; Machine Learning Type</a:t>
            </a:r>
          </a:p>
        </p:txBody>
      </p:sp>
      <p:sp>
        <p:nvSpPr>
          <p:cNvPr id="7" name="Rectangle 6">
            <a:extLst>
              <a:ext uri="{FF2B5EF4-FFF2-40B4-BE49-F238E27FC236}">
                <a16:creationId xmlns="" xmlns:a16="http://schemas.microsoft.com/office/drawing/2014/main" id="{0A1B29CA-0A03-46B7-980F-C469D049C4E9}"/>
              </a:ext>
            </a:extLst>
          </p:cNvPr>
          <p:cNvSpPr/>
          <p:nvPr/>
        </p:nvSpPr>
        <p:spPr>
          <a:xfrm>
            <a:off x="289166" y="3072905"/>
            <a:ext cx="4164923"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Driverless Car or Autonomous Car</a:t>
            </a:r>
          </a:p>
        </p:txBody>
      </p:sp>
      <p:sp>
        <p:nvSpPr>
          <p:cNvPr id="8" name="Rectangle 7">
            <a:extLst>
              <a:ext uri="{FF2B5EF4-FFF2-40B4-BE49-F238E27FC236}">
                <a16:creationId xmlns="" xmlns:a16="http://schemas.microsoft.com/office/drawing/2014/main" id="{6CC14A59-9E04-48AC-B092-79B224117C29}"/>
              </a:ext>
            </a:extLst>
          </p:cNvPr>
          <p:cNvSpPr/>
          <p:nvPr/>
        </p:nvSpPr>
        <p:spPr>
          <a:xfrm>
            <a:off x="6841740" y="3066186"/>
            <a:ext cx="3313856" cy="400110"/>
          </a:xfrm>
          <a:prstGeom prst="rect">
            <a:avLst/>
          </a:prstGeom>
        </p:spPr>
        <p:txBody>
          <a:bodyPr wrap="none">
            <a:spAutoFit/>
          </a:bodyPr>
          <a:lstStyle/>
          <a:p>
            <a:r>
              <a:rPr lang="en-IN" sz="2000" b="1" i="1" dirty="0"/>
              <a:t>          Reinforcement Learning</a:t>
            </a:r>
          </a:p>
        </p:txBody>
      </p:sp>
      <p:sp>
        <p:nvSpPr>
          <p:cNvPr id="9" name="Rectangle 8">
            <a:extLst>
              <a:ext uri="{FF2B5EF4-FFF2-40B4-BE49-F238E27FC236}">
                <a16:creationId xmlns="" xmlns:a16="http://schemas.microsoft.com/office/drawing/2014/main" id="{AEA2D5EC-8844-4556-90ED-7EA1459D40EA}"/>
              </a:ext>
            </a:extLst>
          </p:cNvPr>
          <p:cNvSpPr/>
          <p:nvPr/>
        </p:nvSpPr>
        <p:spPr>
          <a:xfrm>
            <a:off x="278296" y="3762673"/>
            <a:ext cx="4177490"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Chess Game / Google Jumping guy</a:t>
            </a:r>
          </a:p>
        </p:txBody>
      </p:sp>
      <p:sp>
        <p:nvSpPr>
          <p:cNvPr id="10" name="Rectangle 9">
            <a:extLst>
              <a:ext uri="{FF2B5EF4-FFF2-40B4-BE49-F238E27FC236}">
                <a16:creationId xmlns="" xmlns:a16="http://schemas.microsoft.com/office/drawing/2014/main" id="{0319947D-A80C-4ED7-AD15-88687FCA6AB5}"/>
              </a:ext>
            </a:extLst>
          </p:cNvPr>
          <p:cNvSpPr/>
          <p:nvPr/>
        </p:nvSpPr>
        <p:spPr>
          <a:xfrm>
            <a:off x="6841738" y="3683891"/>
            <a:ext cx="3423694" cy="400110"/>
          </a:xfrm>
          <a:prstGeom prst="rect">
            <a:avLst/>
          </a:prstGeom>
        </p:spPr>
        <p:txBody>
          <a:bodyPr wrap="none">
            <a:spAutoFit/>
          </a:bodyPr>
          <a:lstStyle/>
          <a:p>
            <a:r>
              <a:rPr lang="en-IN" b="1" i="1" dirty="0"/>
              <a:t>           </a:t>
            </a:r>
            <a:r>
              <a:rPr lang="en-IN" sz="2000" b="1" i="1" dirty="0"/>
              <a:t>Reinforcement</a:t>
            </a:r>
            <a:r>
              <a:rPr lang="en-IN" b="1" i="1" dirty="0"/>
              <a:t> Learning    </a:t>
            </a:r>
          </a:p>
        </p:txBody>
      </p:sp>
      <p:sp>
        <p:nvSpPr>
          <p:cNvPr id="11" name="Rectangle 10">
            <a:extLst>
              <a:ext uri="{FF2B5EF4-FFF2-40B4-BE49-F238E27FC236}">
                <a16:creationId xmlns="" xmlns:a16="http://schemas.microsoft.com/office/drawing/2014/main" id="{B77D9F90-F61D-40CB-924A-9A6AC142DF01}"/>
              </a:ext>
            </a:extLst>
          </p:cNvPr>
          <p:cNvSpPr/>
          <p:nvPr/>
        </p:nvSpPr>
        <p:spPr>
          <a:xfrm>
            <a:off x="289166" y="4356450"/>
            <a:ext cx="3490443"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Finding Mileage of a vehicle</a:t>
            </a:r>
          </a:p>
        </p:txBody>
      </p:sp>
      <p:sp>
        <p:nvSpPr>
          <p:cNvPr id="12" name="Rectangle 11">
            <a:extLst>
              <a:ext uri="{FF2B5EF4-FFF2-40B4-BE49-F238E27FC236}">
                <a16:creationId xmlns="" xmlns:a16="http://schemas.microsoft.com/office/drawing/2014/main" id="{3F93F957-E655-4FE3-B98B-707F540D839A}"/>
              </a:ext>
            </a:extLst>
          </p:cNvPr>
          <p:cNvSpPr/>
          <p:nvPr/>
        </p:nvSpPr>
        <p:spPr>
          <a:xfrm>
            <a:off x="6841740" y="4330997"/>
            <a:ext cx="4994572" cy="400110"/>
          </a:xfrm>
          <a:prstGeom prst="rect">
            <a:avLst/>
          </a:prstGeom>
        </p:spPr>
        <p:txBody>
          <a:bodyPr wrap="none">
            <a:spAutoFit/>
          </a:bodyPr>
          <a:lstStyle/>
          <a:p>
            <a:r>
              <a:rPr lang="en-IN" sz="2000" b="1" i="1" dirty="0"/>
              <a:t>          Supervised Learning – Linear Regression</a:t>
            </a:r>
          </a:p>
        </p:txBody>
      </p:sp>
      <p:sp>
        <p:nvSpPr>
          <p:cNvPr id="13" name="Rectangle 12">
            <a:extLst>
              <a:ext uri="{FF2B5EF4-FFF2-40B4-BE49-F238E27FC236}">
                <a16:creationId xmlns="" xmlns:a16="http://schemas.microsoft.com/office/drawing/2014/main" id="{B468A7C1-591A-410A-A788-7A9931FC6F46}"/>
              </a:ext>
            </a:extLst>
          </p:cNvPr>
          <p:cNvSpPr/>
          <p:nvPr/>
        </p:nvSpPr>
        <p:spPr>
          <a:xfrm>
            <a:off x="278296" y="5068976"/>
            <a:ext cx="4036170"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Share price of a specific company</a:t>
            </a:r>
          </a:p>
        </p:txBody>
      </p:sp>
      <p:sp>
        <p:nvSpPr>
          <p:cNvPr id="14" name="Rectangle 13">
            <a:extLst>
              <a:ext uri="{FF2B5EF4-FFF2-40B4-BE49-F238E27FC236}">
                <a16:creationId xmlns="" xmlns:a16="http://schemas.microsoft.com/office/drawing/2014/main" id="{AEA3D9DA-00A5-4E9C-B4EB-A93E029BFA5E}"/>
              </a:ext>
            </a:extLst>
          </p:cNvPr>
          <p:cNvSpPr/>
          <p:nvPr/>
        </p:nvSpPr>
        <p:spPr>
          <a:xfrm>
            <a:off x="6841734" y="5027098"/>
            <a:ext cx="5175391" cy="369332"/>
          </a:xfrm>
          <a:prstGeom prst="rect">
            <a:avLst/>
          </a:prstGeom>
        </p:spPr>
        <p:txBody>
          <a:bodyPr wrap="none">
            <a:spAutoFit/>
          </a:bodyPr>
          <a:lstStyle/>
          <a:p>
            <a:r>
              <a:rPr lang="en-IN" b="1" i="1" dirty="0"/>
              <a:t>           Supervised Learning – Multivariate Regression</a:t>
            </a:r>
          </a:p>
        </p:txBody>
      </p:sp>
      <p:sp>
        <p:nvSpPr>
          <p:cNvPr id="15" name="Rectangle 14">
            <a:extLst>
              <a:ext uri="{FF2B5EF4-FFF2-40B4-BE49-F238E27FC236}">
                <a16:creationId xmlns="" xmlns:a16="http://schemas.microsoft.com/office/drawing/2014/main" id="{74A1E5DD-FEB1-4FB3-A038-E5A2086ED1E8}"/>
              </a:ext>
            </a:extLst>
          </p:cNvPr>
          <p:cNvSpPr/>
          <p:nvPr/>
        </p:nvSpPr>
        <p:spPr>
          <a:xfrm>
            <a:off x="289166" y="5781502"/>
            <a:ext cx="4435317"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Finding Bit coin price after 6 months</a:t>
            </a:r>
          </a:p>
        </p:txBody>
      </p:sp>
      <p:sp>
        <p:nvSpPr>
          <p:cNvPr id="16" name="Rectangle 15">
            <a:extLst>
              <a:ext uri="{FF2B5EF4-FFF2-40B4-BE49-F238E27FC236}">
                <a16:creationId xmlns="" xmlns:a16="http://schemas.microsoft.com/office/drawing/2014/main" id="{3B6C6533-55B4-45B0-AC08-879C93FAB2C3}"/>
              </a:ext>
            </a:extLst>
          </p:cNvPr>
          <p:cNvSpPr/>
          <p:nvPr/>
        </p:nvSpPr>
        <p:spPr>
          <a:xfrm>
            <a:off x="6855803" y="5765762"/>
            <a:ext cx="5444888" cy="400110"/>
          </a:xfrm>
          <a:prstGeom prst="rect">
            <a:avLst/>
          </a:prstGeom>
        </p:spPr>
        <p:txBody>
          <a:bodyPr wrap="none">
            <a:spAutoFit/>
          </a:bodyPr>
          <a:lstStyle/>
          <a:p>
            <a:r>
              <a:rPr lang="en-IN" b="1" i="1" dirty="0"/>
              <a:t>           </a:t>
            </a:r>
            <a:r>
              <a:rPr lang="en-IN" sz="2000" b="1" i="1" dirty="0"/>
              <a:t>Supervised</a:t>
            </a:r>
            <a:r>
              <a:rPr lang="en-IN" b="1" i="1" dirty="0"/>
              <a:t> Learning – Regression (Multivariate)</a:t>
            </a:r>
          </a:p>
        </p:txBody>
      </p:sp>
      <p:sp>
        <p:nvSpPr>
          <p:cNvPr id="17" name="Rectangle 16">
            <a:extLst>
              <a:ext uri="{FF2B5EF4-FFF2-40B4-BE49-F238E27FC236}">
                <a16:creationId xmlns="" xmlns:a16="http://schemas.microsoft.com/office/drawing/2014/main" id="{C40829D7-AE38-40AC-895B-5F128AABE4D9}"/>
              </a:ext>
            </a:extLst>
          </p:cNvPr>
          <p:cNvSpPr/>
          <p:nvPr/>
        </p:nvSpPr>
        <p:spPr>
          <a:xfrm>
            <a:off x="278296" y="2541330"/>
            <a:ext cx="2877967"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Will it rain tomorrow?</a:t>
            </a:r>
          </a:p>
        </p:txBody>
      </p:sp>
      <p:sp>
        <p:nvSpPr>
          <p:cNvPr id="18" name="Rectangle 17">
            <a:extLst>
              <a:ext uri="{FF2B5EF4-FFF2-40B4-BE49-F238E27FC236}">
                <a16:creationId xmlns="" xmlns:a16="http://schemas.microsoft.com/office/drawing/2014/main" id="{EAA7BE74-1836-416E-8775-A8A2FC926F67}"/>
              </a:ext>
            </a:extLst>
          </p:cNvPr>
          <p:cNvSpPr/>
          <p:nvPr/>
        </p:nvSpPr>
        <p:spPr>
          <a:xfrm>
            <a:off x="7406935" y="2588531"/>
            <a:ext cx="3972562" cy="400110"/>
          </a:xfrm>
          <a:prstGeom prst="rect">
            <a:avLst/>
          </a:prstGeom>
        </p:spPr>
        <p:txBody>
          <a:bodyPr wrap="none">
            <a:spAutoFit/>
          </a:bodyPr>
          <a:lstStyle/>
          <a:p>
            <a:r>
              <a:rPr lang="en-IN" sz="2000" b="1" i="1" dirty="0"/>
              <a:t>Supervised Learning – Classification</a:t>
            </a:r>
          </a:p>
        </p:txBody>
      </p:sp>
      <p:sp>
        <p:nvSpPr>
          <p:cNvPr id="19" name="Rectangle 18">
            <a:extLst>
              <a:ext uri="{FF2B5EF4-FFF2-40B4-BE49-F238E27FC236}">
                <a16:creationId xmlns="" xmlns:a16="http://schemas.microsoft.com/office/drawing/2014/main" id="{D6DBACBD-DD12-4BF3-B1BC-14E7FEFB17BB}"/>
              </a:ext>
            </a:extLst>
          </p:cNvPr>
          <p:cNvSpPr/>
          <p:nvPr/>
        </p:nvSpPr>
        <p:spPr>
          <a:xfrm>
            <a:off x="278296" y="1960682"/>
            <a:ext cx="3107004"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Customer Segmentation</a:t>
            </a:r>
          </a:p>
        </p:txBody>
      </p:sp>
      <p:sp>
        <p:nvSpPr>
          <p:cNvPr id="20" name="Rectangle 19">
            <a:extLst>
              <a:ext uri="{FF2B5EF4-FFF2-40B4-BE49-F238E27FC236}">
                <a16:creationId xmlns="" xmlns:a16="http://schemas.microsoft.com/office/drawing/2014/main" id="{FC0C1EA7-A34A-4E9B-B8F2-BD1DC1DBEF49}"/>
              </a:ext>
            </a:extLst>
          </p:cNvPr>
          <p:cNvSpPr/>
          <p:nvPr/>
        </p:nvSpPr>
        <p:spPr>
          <a:xfrm>
            <a:off x="6898680" y="1966971"/>
            <a:ext cx="4390369" cy="400110"/>
          </a:xfrm>
          <a:prstGeom prst="rect">
            <a:avLst/>
          </a:prstGeom>
        </p:spPr>
        <p:txBody>
          <a:bodyPr wrap="none">
            <a:spAutoFit/>
          </a:bodyPr>
          <a:lstStyle/>
          <a:p>
            <a:pPr algn="ctr"/>
            <a:r>
              <a:rPr lang="en-IN" sz="2000" b="1" i="1" dirty="0"/>
              <a:t>        Unsupervised Learning – Clustering</a:t>
            </a:r>
          </a:p>
        </p:txBody>
      </p:sp>
      <p:sp>
        <p:nvSpPr>
          <p:cNvPr id="21" name="Rectangle 20">
            <a:extLst>
              <a:ext uri="{FF2B5EF4-FFF2-40B4-BE49-F238E27FC236}">
                <a16:creationId xmlns="" xmlns:a16="http://schemas.microsoft.com/office/drawing/2014/main" id="{0107518E-4EFB-41FD-8A24-C179A1A7434C}"/>
              </a:ext>
            </a:extLst>
          </p:cNvPr>
          <p:cNvSpPr/>
          <p:nvPr/>
        </p:nvSpPr>
        <p:spPr>
          <a:xfrm>
            <a:off x="278296" y="1349266"/>
            <a:ext cx="6819496" cy="369332"/>
          </a:xfrm>
          <a:prstGeom prst="rect">
            <a:avLst/>
          </a:prstGeom>
        </p:spPr>
        <p:txBody>
          <a:bodyPr wrap="none">
            <a:spAutoFit/>
          </a:bodyPr>
          <a:lstStyle/>
          <a:p>
            <a:pPr marL="285750" indent="-285750">
              <a:buFont typeface="Wingdings" panose="05000000000000000000" pitchFamily="2" charset="2"/>
              <a:buChar char="Ø"/>
            </a:pPr>
            <a:r>
              <a:rPr lang="en-IN" b="1" dirty="0">
                <a:latin typeface="Constantia" panose="02030602050306030303" pitchFamily="18" charset="0"/>
              </a:rPr>
              <a:t>Will this customer churn-out from Idea to another vendor?</a:t>
            </a:r>
          </a:p>
        </p:txBody>
      </p:sp>
      <p:sp>
        <p:nvSpPr>
          <p:cNvPr id="22" name="Rectangle 21">
            <a:extLst>
              <a:ext uri="{FF2B5EF4-FFF2-40B4-BE49-F238E27FC236}">
                <a16:creationId xmlns="" xmlns:a16="http://schemas.microsoft.com/office/drawing/2014/main" id="{35DD06F4-609D-48F9-AEE4-FC9B3C995ED4}"/>
              </a:ext>
            </a:extLst>
          </p:cNvPr>
          <p:cNvSpPr/>
          <p:nvPr/>
        </p:nvSpPr>
        <p:spPr>
          <a:xfrm>
            <a:off x="7406935" y="1349266"/>
            <a:ext cx="3911905" cy="400110"/>
          </a:xfrm>
          <a:prstGeom prst="rect">
            <a:avLst/>
          </a:prstGeom>
        </p:spPr>
        <p:txBody>
          <a:bodyPr wrap="none">
            <a:spAutoFit/>
          </a:bodyPr>
          <a:lstStyle/>
          <a:p>
            <a:r>
              <a:rPr lang="en-IN" sz="2000" b="1" i="1" dirty="0"/>
              <a:t>Supervised Learning - Classification</a:t>
            </a:r>
          </a:p>
        </p:txBody>
      </p:sp>
      <p:sp>
        <p:nvSpPr>
          <p:cNvPr id="23" name="Rectangle 22">
            <a:extLst>
              <a:ext uri="{FF2B5EF4-FFF2-40B4-BE49-F238E27FC236}">
                <a16:creationId xmlns="" xmlns:a16="http://schemas.microsoft.com/office/drawing/2014/main" id="{FA918002-79A4-4AA2-A109-9360C98CCB7D}"/>
              </a:ext>
            </a:extLst>
          </p:cNvPr>
          <p:cNvSpPr/>
          <p:nvPr/>
        </p:nvSpPr>
        <p:spPr>
          <a:xfrm>
            <a:off x="132522" y="229113"/>
            <a:ext cx="11873948" cy="635721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89349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additive="base">
                                        <p:cTn id="68" dur="500" fill="hold"/>
                                        <p:tgtEl>
                                          <p:spTgt spid="11"/>
                                        </p:tgtEl>
                                        <p:attrNameLst>
                                          <p:attrName>ppt_x</p:attrName>
                                        </p:attrNameLst>
                                      </p:cBhvr>
                                      <p:tavLst>
                                        <p:tav tm="0">
                                          <p:val>
                                            <p:strVal val="#ppt_x"/>
                                          </p:val>
                                        </p:tav>
                                        <p:tav tm="100000">
                                          <p:val>
                                            <p:strVal val="#ppt_x"/>
                                          </p:val>
                                        </p:tav>
                                      </p:tavLst>
                                    </p:anim>
                                    <p:anim calcmode="lin" valueType="num">
                                      <p:cBhvr additive="base">
                                        <p:cTn id="6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500" fill="hold"/>
                                        <p:tgtEl>
                                          <p:spTgt spid="12"/>
                                        </p:tgtEl>
                                        <p:attrNameLst>
                                          <p:attrName>ppt_x</p:attrName>
                                        </p:attrNameLst>
                                      </p:cBhvr>
                                      <p:tavLst>
                                        <p:tav tm="0">
                                          <p:val>
                                            <p:strVal val="#ppt_x"/>
                                          </p:val>
                                        </p:tav>
                                        <p:tav tm="100000">
                                          <p:val>
                                            <p:strVal val="#ppt_x"/>
                                          </p:val>
                                        </p:tav>
                                      </p:tavLst>
                                    </p:anim>
                                    <p:anim calcmode="lin" valueType="num">
                                      <p:cBhvr additive="base">
                                        <p:cTn id="7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additive="base">
                                        <p:cTn id="80" dur="500" fill="hold"/>
                                        <p:tgtEl>
                                          <p:spTgt spid="13"/>
                                        </p:tgtEl>
                                        <p:attrNameLst>
                                          <p:attrName>ppt_x</p:attrName>
                                        </p:attrNameLst>
                                      </p:cBhvr>
                                      <p:tavLst>
                                        <p:tav tm="0">
                                          <p:val>
                                            <p:strVal val="#ppt_x"/>
                                          </p:val>
                                        </p:tav>
                                        <p:tav tm="100000">
                                          <p:val>
                                            <p:strVal val="#ppt_x"/>
                                          </p:val>
                                        </p:tav>
                                      </p:tavLst>
                                    </p:anim>
                                    <p:anim calcmode="lin" valueType="num">
                                      <p:cBhvr additive="base">
                                        <p:cTn id="8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additive="base">
                                        <p:cTn id="86" dur="500" fill="hold"/>
                                        <p:tgtEl>
                                          <p:spTgt spid="14"/>
                                        </p:tgtEl>
                                        <p:attrNameLst>
                                          <p:attrName>ppt_x</p:attrName>
                                        </p:attrNameLst>
                                      </p:cBhvr>
                                      <p:tavLst>
                                        <p:tav tm="0">
                                          <p:val>
                                            <p:strVal val="#ppt_x"/>
                                          </p:val>
                                        </p:tav>
                                        <p:tav tm="100000">
                                          <p:val>
                                            <p:strVal val="#ppt_x"/>
                                          </p:val>
                                        </p:tav>
                                      </p:tavLst>
                                    </p:anim>
                                    <p:anim calcmode="lin" valueType="num">
                                      <p:cBhvr additive="base">
                                        <p:cTn id="8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 calcmode="lin" valueType="num">
                                      <p:cBhvr additive="base">
                                        <p:cTn id="92" dur="500" fill="hold"/>
                                        <p:tgtEl>
                                          <p:spTgt spid="15"/>
                                        </p:tgtEl>
                                        <p:attrNameLst>
                                          <p:attrName>ppt_x</p:attrName>
                                        </p:attrNameLst>
                                      </p:cBhvr>
                                      <p:tavLst>
                                        <p:tav tm="0">
                                          <p:val>
                                            <p:strVal val="#ppt_x"/>
                                          </p:val>
                                        </p:tav>
                                        <p:tav tm="100000">
                                          <p:val>
                                            <p:strVal val="#ppt_x"/>
                                          </p:val>
                                        </p:tav>
                                      </p:tavLst>
                                    </p:anim>
                                    <p:anim calcmode="lin" valueType="num">
                                      <p:cBhvr additive="base">
                                        <p:cTn id="9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0"/>
                                        <p:tgtEl>
                                          <p:spTgt spid="16"/>
                                        </p:tgtEl>
                                      </p:cBhvr>
                                    </p:animEffect>
                                    <p:anim calcmode="lin" valueType="num">
                                      <p:cBhvr>
                                        <p:cTn id="99" dur="1000" fill="hold"/>
                                        <p:tgtEl>
                                          <p:spTgt spid="16"/>
                                        </p:tgtEl>
                                        <p:attrNameLst>
                                          <p:attrName>ppt_x</p:attrName>
                                        </p:attrNameLst>
                                      </p:cBhvr>
                                      <p:tavLst>
                                        <p:tav tm="0">
                                          <p:val>
                                            <p:strVal val="#ppt_x"/>
                                          </p:val>
                                        </p:tav>
                                        <p:tav tm="100000">
                                          <p:val>
                                            <p:strVal val="#ppt_x"/>
                                          </p:val>
                                        </p:tav>
                                      </p:tavLst>
                                    </p:anim>
                                    <p:anim calcmode="lin" valueType="num">
                                      <p:cBhvr>
                                        <p:cTn id="10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A4C7B0-968A-46A4-8945-C7F2CBA780F2}"/>
              </a:ext>
            </a:extLst>
          </p:cNvPr>
          <p:cNvSpPr txBox="1"/>
          <p:nvPr/>
        </p:nvSpPr>
        <p:spPr>
          <a:xfrm>
            <a:off x="569844" y="891833"/>
            <a:ext cx="7712765" cy="5414431"/>
          </a:xfrm>
          <a:prstGeom prst="rect">
            <a:avLst/>
          </a:prstGeom>
          <a:noFill/>
        </p:spPr>
        <p:txBody>
          <a:bodyPr wrap="square" rtlCol="0">
            <a:spAutoFit/>
          </a:bodyPr>
          <a:lstStyle/>
          <a:p>
            <a:pPr marL="342900" indent="-342900">
              <a:lnSpc>
                <a:spcPct val="200000"/>
              </a:lnSpc>
              <a:buFont typeface="+mj-lt"/>
              <a:buAutoNum type="arabicPeriod"/>
            </a:pPr>
            <a:r>
              <a:rPr lang="en-IN" sz="2200" dirty="0"/>
              <a:t>DS/ML/AI</a:t>
            </a:r>
          </a:p>
          <a:p>
            <a:pPr marL="342900" indent="-342900">
              <a:lnSpc>
                <a:spcPct val="200000"/>
              </a:lnSpc>
              <a:buFont typeface="+mj-lt"/>
              <a:buAutoNum type="arabicPeriod"/>
            </a:pPr>
            <a:r>
              <a:rPr lang="en-IN" sz="2200" dirty="0"/>
              <a:t>RPA</a:t>
            </a:r>
          </a:p>
          <a:p>
            <a:pPr marL="342900" indent="-342900">
              <a:lnSpc>
                <a:spcPct val="200000"/>
              </a:lnSpc>
              <a:buFont typeface="+mj-lt"/>
              <a:buAutoNum type="arabicPeriod"/>
            </a:pPr>
            <a:r>
              <a:rPr lang="en-IN" sz="2200" dirty="0"/>
              <a:t>IOT</a:t>
            </a:r>
          </a:p>
          <a:p>
            <a:pPr marL="342900" indent="-342900">
              <a:lnSpc>
                <a:spcPct val="200000"/>
              </a:lnSpc>
              <a:buFont typeface="+mj-lt"/>
              <a:buAutoNum type="arabicPeriod"/>
            </a:pPr>
            <a:r>
              <a:rPr lang="en-IN" sz="2200" dirty="0"/>
              <a:t>DevOps</a:t>
            </a:r>
          </a:p>
          <a:p>
            <a:pPr marL="342900" indent="-342900">
              <a:lnSpc>
                <a:spcPct val="200000"/>
              </a:lnSpc>
              <a:buFont typeface="+mj-lt"/>
              <a:buAutoNum type="arabicPeriod"/>
            </a:pPr>
            <a:r>
              <a:rPr lang="en-IN" sz="2200" dirty="0"/>
              <a:t>Angular JS and ReactJS</a:t>
            </a:r>
          </a:p>
          <a:p>
            <a:pPr marL="342900" indent="-342900">
              <a:lnSpc>
                <a:spcPct val="200000"/>
              </a:lnSpc>
              <a:buFont typeface="+mj-lt"/>
              <a:buAutoNum type="arabicPeriod"/>
            </a:pPr>
            <a:r>
              <a:rPr lang="en-IN" sz="2200" dirty="0"/>
              <a:t>Cloud computing – AWS, Azure, GCP</a:t>
            </a:r>
          </a:p>
          <a:p>
            <a:pPr marL="342900" indent="-342900">
              <a:lnSpc>
                <a:spcPct val="200000"/>
              </a:lnSpc>
              <a:buFont typeface="+mj-lt"/>
              <a:buAutoNum type="arabicPeriod"/>
            </a:pPr>
            <a:r>
              <a:rPr lang="en-IN" sz="2200" dirty="0" err="1"/>
              <a:t>BigData</a:t>
            </a:r>
            <a:endParaRPr lang="en-IN" sz="2200" dirty="0"/>
          </a:p>
          <a:p>
            <a:pPr marL="342900" indent="-342900">
              <a:lnSpc>
                <a:spcPct val="200000"/>
              </a:lnSpc>
              <a:buFont typeface="+mj-lt"/>
              <a:buAutoNum type="arabicPeriod"/>
            </a:pPr>
            <a:r>
              <a:rPr lang="en-IN" sz="2200" dirty="0" err="1"/>
              <a:t>BlockChain</a:t>
            </a:r>
            <a:endParaRPr lang="en-IN" sz="2200" dirty="0"/>
          </a:p>
        </p:txBody>
      </p:sp>
      <p:cxnSp>
        <p:nvCxnSpPr>
          <p:cNvPr id="3" name="Straight Connector 2">
            <a:extLst>
              <a:ext uri="{FF2B5EF4-FFF2-40B4-BE49-F238E27FC236}">
                <a16:creationId xmlns="" xmlns:a16="http://schemas.microsoft.com/office/drawing/2014/main" id="{F46AF463-A487-43BB-B08D-63BC33ED74BA}"/>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 xmlns:a16="http://schemas.microsoft.com/office/drawing/2014/main" id="{4626CF48-FC06-45AE-B9F4-3B166DE88DB8}"/>
              </a:ext>
            </a:extLst>
          </p:cNvPr>
          <p:cNvSpPr/>
          <p:nvPr/>
        </p:nvSpPr>
        <p:spPr>
          <a:xfrm>
            <a:off x="3385654" y="139555"/>
            <a:ext cx="4254499" cy="584775"/>
          </a:xfrm>
          <a:prstGeom prst="rect">
            <a:avLst/>
          </a:prstGeom>
        </p:spPr>
        <p:txBody>
          <a:bodyPr wrap="none">
            <a:spAutoFit/>
          </a:bodyPr>
          <a:lstStyle/>
          <a:p>
            <a:pPr algn="ctr"/>
            <a:r>
              <a:rPr lang="en-IN" sz="3200" b="1" dirty="0">
                <a:cs typeface="Aharoni" panose="020B0604020202020204" pitchFamily="2" charset="-79"/>
              </a:rPr>
              <a:t>2019 Technology Trends</a:t>
            </a:r>
          </a:p>
        </p:txBody>
      </p:sp>
      <p:sp>
        <p:nvSpPr>
          <p:cNvPr id="5" name="Rectangle 4">
            <a:extLst>
              <a:ext uri="{FF2B5EF4-FFF2-40B4-BE49-F238E27FC236}">
                <a16:creationId xmlns="" xmlns:a16="http://schemas.microsoft.com/office/drawing/2014/main" id="{B25EEB99-BC17-409C-AA02-593C445D7E4A}"/>
              </a:ext>
            </a:extLst>
          </p:cNvPr>
          <p:cNvSpPr/>
          <p:nvPr/>
        </p:nvSpPr>
        <p:spPr>
          <a:xfrm>
            <a:off x="132522" y="139555"/>
            <a:ext cx="11873948" cy="644677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138776093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A4C7B0-968A-46A4-8945-C7F2CBA780F2}"/>
              </a:ext>
            </a:extLst>
          </p:cNvPr>
          <p:cNvSpPr txBox="1"/>
          <p:nvPr/>
        </p:nvSpPr>
        <p:spPr>
          <a:xfrm>
            <a:off x="278295" y="1249878"/>
            <a:ext cx="11688417" cy="4912242"/>
          </a:xfrm>
          <a:prstGeom prst="rect">
            <a:avLst/>
          </a:prstGeom>
          <a:noFill/>
        </p:spPr>
        <p:txBody>
          <a:bodyPr wrap="square" rtlCol="0">
            <a:spAutoFit/>
          </a:bodyPr>
          <a:lstStyle/>
          <a:p>
            <a:endParaRPr lang="en-IN" dirty="0"/>
          </a:p>
          <a:p>
            <a:pPr marL="285750" indent="-285750">
              <a:lnSpc>
                <a:spcPct val="200000"/>
              </a:lnSpc>
              <a:buFont typeface="Wingdings" panose="05000000000000000000" pitchFamily="2" charset="2"/>
              <a:buChar char="§"/>
            </a:pPr>
            <a:r>
              <a:rPr lang="en-IN" sz="2000" b="1" dirty="0"/>
              <a:t>D</a:t>
            </a:r>
            <a:r>
              <a:rPr lang="en-IN" dirty="0"/>
              <a:t>o not learn by learner but expert</a:t>
            </a:r>
          </a:p>
          <a:p>
            <a:pPr marL="285750" indent="-285750">
              <a:lnSpc>
                <a:spcPct val="200000"/>
              </a:lnSpc>
              <a:buFont typeface="Wingdings" panose="05000000000000000000" pitchFamily="2" charset="2"/>
              <a:buChar char="§"/>
            </a:pPr>
            <a:r>
              <a:rPr lang="en-IN" sz="2000" b="1" dirty="0"/>
              <a:t>D</a:t>
            </a:r>
            <a:r>
              <a:rPr lang="en-IN" dirty="0"/>
              <a:t>o not look at minimal fees</a:t>
            </a:r>
          </a:p>
          <a:p>
            <a:pPr marL="285750" indent="-285750">
              <a:lnSpc>
                <a:spcPct val="200000"/>
              </a:lnSpc>
              <a:buFont typeface="Wingdings" panose="05000000000000000000" pitchFamily="2" charset="2"/>
              <a:buChar char="§"/>
            </a:pPr>
            <a:r>
              <a:rPr lang="en-IN" sz="2000" b="1" dirty="0"/>
              <a:t>U</a:t>
            </a:r>
            <a:r>
              <a:rPr lang="en-IN" dirty="0"/>
              <a:t>nless you are good in programming and statistic/logical thinking or like to programming, then only jump into this field</a:t>
            </a:r>
          </a:p>
          <a:p>
            <a:pPr marL="285750" indent="-285750">
              <a:lnSpc>
                <a:spcPct val="200000"/>
              </a:lnSpc>
              <a:buFont typeface="Wingdings" panose="05000000000000000000" pitchFamily="2" charset="2"/>
              <a:buChar char="§"/>
            </a:pPr>
            <a:r>
              <a:rPr lang="en-IN" sz="2000" b="1" dirty="0"/>
              <a:t>S</a:t>
            </a:r>
            <a:r>
              <a:rPr lang="en-IN" dirty="0"/>
              <a:t>hould have readiness to sit and solve problem until it is solved</a:t>
            </a:r>
          </a:p>
          <a:p>
            <a:pPr marL="285750" indent="-285750">
              <a:lnSpc>
                <a:spcPct val="200000"/>
              </a:lnSpc>
              <a:buFont typeface="Wingdings" panose="05000000000000000000" pitchFamily="2" charset="2"/>
              <a:buChar char="§"/>
            </a:pPr>
            <a:r>
              <a:rPr lang="en-IN" dirty="0"/>
              <a:t>No Hyderabad training – Course contents are too much as compare to actual learning</a:t>
            </a:r>
          </a:p>
          <a:p>
            <a:pPr marL="285750" indent="-285750">
              <a:buFont typeface="Wingdings" panose="05000000000000000000" pitchFamily="2" charset="2"/>
              <a:buChar char="q"/>
            </a:pPr>
            <a:endParaRPr lang="en-IN" dirty="0"/>
          </a:p>
          <a:p>
            <a:pPr marL="342900" indent="-342900">
              <a:lnSpc>
                <a:spcPct val="150000"/>
              </a:lnSpc>
              <a:buFont typeface="Wingdings" panose="05000000000000000000" pitchFamily="2" charset="2"/>
              <a:buChar char="§"/>
            </a:pPr>
            <a:r>
              <a:rPr lang="en-IN" sz="2000" b="1" dirty="0"/>
              <a:t>F</a:t>
            </a:r>
            <a:r>
              <a:rPr lang="en-IN" dirty="0"/>
              <a:t>alse marketing by training institutes</a:t>
            </a:r>
          </a:p>
          <a:p>
            <a:pPr marL="742950" lvl="1" indent="-285750">
              <a:lnSpc>
                <a:spcPct val="150000"/>
              </a:lnSpc>
              <a:buFont typeface="Arial" panose="020B0604020202020204" pitchFamily="34" charset="0"/>
              <a:buChar char="•"/>
            </a:pPr>
            <a:r>
              <a:rPr lang="en-IN" dirty="0"/>
              <a:t>No programming required</a:t>
            </a:r>
          </a:p>
          <a:p>
            <a:pPr marL="742950" lvl="1" indent="-285750">
              <a:lnSpc>
                <a:spcPct val="150000"/>
              </a:lnSpc>
              <a:buFont typeface="Arial" panose="020B0604020202020204" pitchFamily="34" charset="0"/>
              <a:buChar char="•"/>
            </a:pPr>
            <a:r>
              <a:rPr lang="en-IN" dirty="0"/>
              <a:t>No pre requisites</a:t>
            </a:r>
          </a:p>
        </p:txBody>
      </p:sp>
      <p:cxnSp>
        <p:nvCxnSpPr>
          <p:cNvPr id="3" name="Straight Connector 2">
            <a:extLst>
              <a:ext uri="{FF2B5EF4-FFF2-40B4-BE49-F238E27FC236}">
                <a16:creationId xmlns="" xmlns:a16="http://schemas.microsoft.com/office/drawing/2014/main" id="{4709FEDF-D568-45FD-A3E4-6D301A4D8E84}"/>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 xmlns:a16="http://schemas.microsoft.com/office/drawing/2014/main" id="{58FB5FD5-5877-407A-9E3F-A162C61869FB}"/>
              </a:ext>
            </a:extLst>
          </p:cNvPr>
          <p:cNvSpPr/>
          <p:nvPr/>
        </p:nvSpPr>
        <p:spPr>
          <a:xfrm>
            <a:off x="3966535" y="247277"/>
            <a:ext cx="3278269" cy="707886"/>
          </a:xfrm>
          <a:prstGeom prst="rect">
            <a:avLst/>
          </a:prstGeom>
        </p:spPr>
        <p:txBody>
          <a:bodyPr wrap="none">
            <a:spAutoFit/>
          </a:bodyPr>
          <a:lstStyle/>
          <a:p>
            <a:pPr algn="ctr"/>
            <a:r>
              <a:rPr lang="en-IN" sz="4000" b="1" dirty="0"/>
              <a:t>W</a:t>
            </a:r>
            <a:r>
              <a:rPr lang="en-IN" sz="3200" b="1" dirty="0"/>
              <a:t>ord of </a:t>
            </a:r>
            <a:r>
              <a:rPr lang="en-IN" sz="4000" b="1" dirty="0"/>
              <a:t>C</a:t>
            </a:r>
            <a:r>
              <a:rPr lang="en-IN" sz="3200" b="1" dirty="0"/>
              <a:t>aution</a:t>
            </a:r>
            <a:r>
              <a:rPr lang="en-IN" sz="3600" b="1" dirty="0"/>
              <a:t>!</a:t>
            </a:r>
          </a:p>
        </p:txBody>
      </p:sp>
      <p:sp>
        <p:nvSpPr>
          <p:cNvPr id="5" name="Rectangle 4">
            <a:extLst>
              <a:ext uri="{FF2B5EF4-FFF2-40B4-BE49-F238E27FC236}">
                <a16:creationId xmlns="" xmlns:a16="http://schemas.microsoft.com/office/drawing/2014/main" id="{BCA6BD96-CF53-4D64-AB51-5EFE54D376F6}"/>
              </a:ext>
            </a:extLst>
          </p:cNvPr>
          <p:cNvSpPr/>
          <p:nvPr/>
        </p:nvSpPr>
        <p:spPr>
          <a:xfrm>
            <a:off x="132522" y="247277"/>
            <a:ext cx="11873948" cy="633905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8661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A4C7B0-968A-46A4-8945-C7F2CBA780F2}"/>
              </a:ext>
            </a:extLst>
          </p:cNvPr>
          <p:cNvSpPr txBox="1"/>
          <p:nvPr/>
        </p:nvSpPr>
        <p:spPr>
          <a:xfrm>
            <a:off x="569844" y="891833"/>
            <a:ext cx="11304293" cy="3354765"/>
          </a:xfrm>
          <a:prstGeom prst="rect">
            <a:avLst/>
          </a:prstGeom>
          <a:noFill/>
        </p:spPr>
        <p:txBody>
          <a:bodyPr wrap="square" rtlCol="0">
            <a:spAutoFit/>
          </a:bodyPr>
          <a:lstStyle/>
          <a:p>
            <a:pPr marL="342900" indent="-342900" algn="ctr">
              <a:lnSpc>
                <a:spcPct val="200000"/>
              </a:lnSpc>
            </a:pPr>
            <a:endParaRPr lang="en-IN" sz="2200" b="1" dirty="0" smtClean="0"/>
          </a:p>
          <a:p>
            <a:pPr marL="342900" indent="-342900" algn="ctr">
              <a:lnSpc>
                <a:spcPct val="200000"/>
              </a:lnSpc>
            </a:pPr>
            <a:endParaRPr lang="en-IN" sz="2200" b="1" dirty="0" smtClean="0"/>
          </a:p>
          <a:p>
            <a:pPr marL="342900" indent="-342900" algn="ctr">
              <a:lnSpc>
                <a:spcPct val="200000"/>
              </a:lnSpc>
            </a:pPr>
            <a:endParaRPr lang="en-IN" sz="2200" b="1" dirty="0" smtClean="0"/>
          </a:p>
          <a:p>
            <a:pPr marL="342900" indent="-342900" algn="ctr">
              <a:lnSpc>
                <a:spcPct val="200000"/>
              </a:lnSpc>
            </a:pPr>
            <a:r>
              <a:rPr lang="en-IN" sz="4000" b="1" dirty="0" smtClean="0"/>
              <a:t>Q&amp;A</a:t>
            </a:r>
            <a:endParaRPr lang="en-IN" sz="4000" b="1" dirty="0"/>
          </a:p>
        </p:txBody>
      </p:sp>
      <p:cxnSp>
        <p:nvCxnSpPr>
          <p:cNvPr id="3" name="Straight Connector 2">
            <a:extLst>
              <a:ext uri="{FF2B5EF4-FFF2-40B4-BE49-F238E27FC236}">
                <a16:creationId xmlns="" xmlns:a16="http://schemas.microsoft.com/office/drawing/2014/main" id="{F46AF463-A487-43BB-B08D-63BC33ED74BA}"/>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 xmlns:a16="http://schemas.microsoft.com/office/drawing/2014/main" id="{B25EEB99-BC17-409C-AA02-593C445D7E4A}"/>
              </a:ext>
            </a:extLst>
          </p:cNvPr>
          <p:cNvSpPr/>
          <p:nvPr/>
        </p:nvSpPr>
        <p:spPr>
          <a:xfrm>
            <a:off x="132522" y="139555"/>
            <a:ext cx="11873948" cy="644677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138776093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F69AA-97AF-480B-AA0A-A55796DAB49A}"/>
              </a:ext>
            </a:extLst>
          </p:cNvPr>
          <p:cNvSpPr>
            <a:spLocks noGrp="1"/>
          </p:cNvSpPr>
          <p:nvPr>
            <p:ph type="ctrTitle"/>
          </p:nvPr>
        </p:nvSpPr>
        <p:spPr>
          <a:xfrm>
            <a:off x="4161182" y="85660"/>
            <a:ext cx="3286539" cy="557552"/>
          </a:xfrm>
        </p:spPr>
        <p:txBody>
          <a:bodyPr>
            <a:normAutofit/>
          </a:bodyPr>
          <a:lstStyle/>
          <a:p>
            <a:r>
              <a:rPr lang="en-IN" sz="3200" b="1" dirty="0">
                <a:latin typeface="+mn-lt"/>
              </a:rPr>
              <a:t>Quiz on DS</a:t>
            </a:r>
          </a:p>
        </p:txBody>
      </p:sp>
      <p:sp>
        <p:nvSpPr>
          <p:cNvPr id="5" name="Subtitle 4">
            <a:extLst>
              <a:ext uri="{FF2B5EF4-FFF2-40B4-BE49-F238E27FC236}">
                <a16:creationId xmlns="" xmlns:a16="http://schemas.microsoft.com/office/drawing/2014/main" id="{91DF3648-6BF3-427E-8CBC-DB54008083E6}"/>
              </a:ext>
            </a:extLst>
          </p:cNvPr>
          <p:cNvSpPr>
            <a:spLocks noGrp="1"/>
          </p:cNvSpPr>
          <p:nvPr>
            <p:ph type="subTitle" idx="1"/>
          </p:nvPr>
        </p:nvSpPr>
        <p:spPr>
          <a:xfrm>
            <a:off x="477078" y="1494941"/>
            <a:ext cx="9144000" cy="4998623"/>
          </a:xfrm>
        </p:spPr>
        <p:txBody>
          <a:bodyPr>
            <a:normAutofit/>
          </a:bodyPr>
          <a:lstStyle/>
          <a:p>
            <a:pPr marL="457200" indent="-457200" algn="l">
              <a:buAutoNum type="arabicPeriod"/>
            </a:pPr>
            <a:r>
              <a:rPr lang="en-IN" b="1" dirty="0"/>
              <a:t>Which of these is not an analytics company? </a:t>
            </a:r>
          </a:p>
          <a:p>
            <a:pPr marL="914400" lvl="1" indent="-457200" algn="l">
              <a:buAutoNum type="arabicPeriod"/>
            </a:pPr>
            <a:r>
              <a:rPr lang="en-IN" dirty="0"/>
              <a:t>Fractal</a:t>
            </a:r>
          </a:p>
          <a:p>
            <a:pPr marL="914400" lvl="1" indent="-457200" algn="l">
              <a:buAutoNum type="arabicPeriod"/>
            </a:pPr>
            <a:r>
              <a:rPr lang="en-IN" dirty="0"/>
              <a:t>Mu Sigma</a:t>
            </a:r>
          </a:p>
          <a:p>
            <a:pPr marL="914400" lvl="1" indent="-457200" algn="l">
              <a:buAutoNum type="arabicPeriod"/>
            </a:pPr>
            <a:r>
              <a:rPr lang="en-IN" dirty="0"/>
              <a:t>Google</a:t>
            </a:r>
          </a:p>
          <a:p>
            <a:pPr marL="914400" lvl="1" indent="-457200" algn="l">
              <a:buAutoNum type="arabicPeriod"/>
            </a:pPr>
            <a:r>
              <a:rPr lang="en-IN" dirty="0"/>
              <a:t>JSW</a:t>
            </a:r>
          </a:p>
          <a:p>
            <a:pPr algn="l"/>
            <a:r>
              <a:rPr lang="en-IN" dirty="0">
                <a:effectLst>
                  <a:outerShdw blurRad="38100" dist="38100" dir="2700000" algn="tl">
                    <a:srgbClr val="000000">
                      <a:alpha val="43137"/>
                    </a:srgbClr>
                  </a:outerShdw>
                </a:effectLst>
              </a:rPr>
              <a:t>Ans: JSW</a:t>
            </a:r>
          </a:p>
          <a:p>
            <a:pPr algn="l"/>
            <a:endParaRPr lang="en-IN" dirty="0"/>
          </a:p>
          <a:p>
            <a:pPr algn="l"/>
            <a:r>
              <a:rPr lang="en-IN" b="1" dirty="0"/>
              <a:t>2. Which is the AI smart speaker of Amazon?</a:t>
            </a:r>
          </a:p>
          <a:p>
            <a:pPr marL="914400" lvl="1" indent="-457200" algn="l">
              <a:buAutoNum type="arabicPeriod"/>
            </a:pPr>
            <a:r>
              <a:rPr lang="en-IN" dirty="0"/>
              <a:t>Home</a:t>
            </a:r>
          </a:p>
          <a:p>
            <a:pPr marL="914400" lvl="1" indent="-457200" algn="l">
              <a:buAutoNum type="arabicPeriod"/>
            </a:pPr>
            <a:r>
              <a:rPr lang="en-IN" dirty="0"/>
              <a:t>Echo</a:t>
            </a:r>
          </a:p>
          <a:p>
            <a:pPr marL="914400" lvl="1" indent="-457200" algn="l">
              <a:buAutoNum type="arabicPeriod"/>
            </a:pPr>
            <a:r>
              <a:rPr lang="en-IN" dirty="0"/>
              <a:t>Cortana</a:t>
            </a:r>
          </a:p>
          <a:p>
            <a:pPr marL="914400" lvl="1" indent="-457200" algn="l">
              <a:buAutoNum type="arabicPeriod"/>
            </a:pPr>
            <a:r>
              <a:rPr lang="en-IN" dirty="0"/>
              <a:t>Alexa</a:t>
            </a:r>
          </a:p>
          <a:p>
            <a:pPr algn="l"/>
            <a:r>
              <a:rPr lang="en-IN" dirty="0">
                <a:effectLst>
                  <a:outerShdw blurRad="38100" dist="38100" dir="2700000" algn="tl">
                    <a:srgbClr val="000000">
                      <a:alpha val="43137"/>
                    </a:srgbClr>
                  </a:outerShdw>
                </a:effectLst>
              </a:rPr>
              <a:t>Ans: Alexa</a:t>
            </a:r>
          </a:p>
          <a:p>
            <a:pPr lvl="1" algn="l"/>
            <a:endParaRPr lang="en-IN" dirty="0"/>
          </a:p>
          <a:p>
            <a:pPr algn="l"/>
            <a:endParaRPr lang="en-IN" dirty="0"/>
          </a:p>
          <a:p>
            <a:pPr lvl="1" algn="l"/>
            <a:endParaRPr lang="en-IN" dirty="0"/>
          </a:p>
          <a:p>
            <a:pPr marL="457200" indent="-457200" algn="l">
              <a:buAutoNum type="arabicPeriod"/>
            </a:pPr>
            <a:endParaRPr lang="en-IN" dirty="0"/>
          </a:p>
        </p:txBody>
      </p:sp>
      <p:cxnSp>
        <p:nvCxnSpPr>
          <p:cNvPr id="4" name="Straight Connector 3">
            <a:extLst>
              <a:ext uri="{FF2B5EF4-FFF2-40B4-BE49-F238E27FC236}">
                <a16:creationId xmlns="" xmlns:a16="http://schemas.microsoft.com/office/drawing/2014/main" id="{90C8F622-A158-4BAF-A89E-9330A9740FEC}"/>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 xmlns:a16="http://schemas.microsoft.com/office/drawing/2014/main" id="{3EF0272F-101F-40BA-96E6-656037B56476}"/>
              </a:ext>
            </a:extLst>
          </p:cNvPr>
          <p:cNvSpPr/>
          <p:nvPr/>
        </p:nvSpPr>
        <p:spPr>
          <a:xfrm>
            <a:off x="132522" y="85661"/>
            <a:ext cx="11873948" cy="65006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59827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91DF3648-6BF3-427E-8CBC-DB54008083E6}"/>
              </a:ext>
            </a:extLst>
          </p:cNvPr>
          <p:cNvSpPr>
            <a:spLocks noGrp="1"/>
          </p:cNvSpPr>
          <p:nvPr>
            <p:ph type="subTitle" idx="1"/>
          </p:nvPr>
        </p:nvSpPr>
        <p:spPr>
          <a:xfrm>
            <a:off x="477077" y="1494941"/>
            <a:ext cx="11330609" cy="4998623"/>
          </a:xfrm>
        </p:spPr>
        <p:txBody>
          <a:bodyPr>
            <a:normAutofit/>
          </a:bodyPr>
          <a:lstStyle/>
          <a:p>
            <a:pPr algn="l"/>
            <a:r>
              <a:rPr lang="en-IN" b="1" dirty="0"/>
              <a:t>3. Which company recently acquired the world famous visualisation software Tableau?</a:t>
            </a:r>
          </a:p>
          <a:p>
            <a:pPr marL="800100" lvl="1" indent="-342900" algn="l">
              <a:buFont typeface="Arial" panose="020B0604020202020204" pitchFamily="34" charset="0"/>
              <a:buChar char="•"/>
            </a:pPr>
            <a:r>
              <a:rPr lang="en-IN" dirty="0"/>
              <a:t>Facebook</a:t>
            </a:r>
          </a:p>
          <a:p>
            <a:pPr marL="800100" lvl="1" indent="-342900" algn="l">
              <a:buFont typeface="Arial" panose="020B0604020202020204" pitchFamily="34" charset="0"/>
              <a:buChar char="•"/>
            </a:pPr>
            <a:r>
              <a:rPr lang="en-IN" dirty="0"/>
              <a:t>Google</a:t>
            </a:r>
          </a:p>
          <a:p>
            <a:pPr marL="800100" lvl="1" indent="-342900" algn="l">
              <a:buFont typeface="Arial" panose="020B0604020202020204" pitchFamily="34" charset="0"/>
              <a:buChar char="•"/>
            </a:pPr>
            <a:r>
              <a:rPr lang="en-IN" dirty="0"/>
              <a:t>Microsoft</a:t>
            </a:r>
          </a:p>
          <a:p>
            <a:pPr marL="800100" lvl="1" indent="-342900" algn="l">
              <a:buFont typeface="Arial" panose="020B0604020202020204" pitchFamily="34" charset="0"/>
              <a:buChar char="•"/>
            </a:pPr>
            <a:r>
              <a:rPr lang="en-IN" dirty="0"/>
              <a:t>Salesforce</a:t>
            </a:r>
          </a:p>
          <a:p>
            <a:pPr algn="l"/>
            <a:r>
              <a:rPr lang="en-IN" dirty="0">
                <a:effectLst>
                  <a:outerShdw blurRad="38100" dist="38100" dir="2700000" algn="tl">
                    <a:srgbClr val="000000">
                      <a:alpha val="43137"/>
                    </a:srgbClr>
                  </a:outerShdw>
                </a:effectLst>
              </a:rPr>
              <a:t>Ans: Salesforce</a:t>
            </a:r>
          </a:p>
          <a:p>
            <a:pPr algn="l"/>
            <a:endParaRPr lang="en-IN" b="1" dirty="0"/>
          </a:p>
          <a:p>
            <a:pPr algn="l"/>
            <a:r>
              <a:rPr lang="en-IN" b="1" dirty="0"/>
              <a:t>4. Which company has the largest market share in Cloud Computing?</a:t>
            </a:r>
          </a:p>
          <a:p>
            <a:pPr marL="800100" lvl="1" indent="-342900" algn="l">
              <a:buFont typeface="Arial" panose="020B0604020202020204" pitchFamily="34" charset="0"/>
              <a:buChar char="•"/>
            </a:pPr>
            <a:r>
              <a:rPr lang="en-IN" dirty="0"/>
              <a:t>Google cloud</a:t>
            </a:r>
          </a:p>
          <a:p>
            <a:pPr marL="800100" lvl="1" indent="-342900" algn="l">
              <a:buFont typeface="Arial" panose="020B0604020202020204" pitchFamily="34" charset="0"/>
              <a:buChar char="•"/>
            </a:pPr>
            <a:r>
              <a:rPr lang="en-IN" dirty="0"/>
              <a:t>Amazon Webservices</a:t>
            </a:r>
          </a:p>
          <a:p>
            <a:pPr marL="800100" lvl="1" indent="-342900" algn="l">
              <a:buFont typeface="Arial" panose="020B0604020202020204" pitchFamily="34" charset="0"/>
              <a:buChar char="•"/>
            </a:pPr>
            <a:r>
              <a:rPr lang="en-IN" dirty="0"/>
              <a:t>Microsoft Azure</a:t>
            </a:r>
          </a:p>
          <a:p>
            <a:pPr marL="800100" lvl="1" indent="-342900" algn="l">
              <a:buFont typeface="Arial" panose="020B0604020202020204" pitchFamily="34" charset="0"/>
              <a:buChar char="•"/>
            </a:pPr>
            <a:r>
              <a:rPr lang="en-IN" dirty="0"/>
              <a:t>IBM Cloud</a:t>
            </a:r>
          </a:p>
          <a:p>
            <a:pPr algn="l"/>
            <a:r>
              <a:rPr lang="en-IN" dirty="0">
                <a:effectLst>
                  <a:outerShdw blurRad="38100" dist="38100" dir="2700000" algn="tl">
                    <a:srgbClr val="000000">
                      <a:alpha val="43137"/>
                    </a:srgbClr>
                  </a:outerShdw>
                </a:effectLst>
              </a:rPr>
              <a:t>Ans: Amazon Webservices</a:t>
            </a:r>
          </a:p>
          <a:p>
            <a:pPr marL="457200" indent="-457200" algn="l">
              <a:buAutoNum type="arabicPeriod"/>
            </a:pPr>
            <a:endParaRPr lang="en-IN" dirty="0"/>
          </a:p>
        </p:txBody>
      </p:sp>
      <p:cxnSp>
        <p:nvCxnSpPr>
          <p:cNvPr id="4" name="Straight Connector 3">
            <a:extLst>
              <a:ext uri="{FF2B5EF4-FFF2-40B4-BE49-F238E27FC236}">
                <a16:creationId xmlns="" xmlns:a16="http://schemas.microsoft.com/office/drawing/2014/main" id="{C257D1C2-E757-428D-8E12-929F202C1E5C}"/>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Title 1">
            <a:extLst>
              <a:ext uri="{FF2B5EF4-FFF2-40B4-BE49-F238E27FC236}">
                <a16:creationId xmlns="" xmlns:a16="http://schemas.microsoft.com/office/drawing/2014/main" id="{E9031685-133C-467D-8C53-E9154DB0CD11}"/>
              </a:ext>
            </a:extLst>
          </p:cNvPr>
          <p:cNvSpPr txBox="1">
            <a:spLocks/>
          </p:cNvSpPr>
          <p:nvPr/>
        </p:nvSpPr>
        <p:spPr>
          <a:xfrm>
            <a:off x="4161182" y="85660"/>
            <a:ext cx="3286539" cy="557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latin typeface="+mn-lt"/>
              </a:rPr>
              <a:t>Quiz on DS</a:t>
            </a:r>
          </a:p>
        </p:txBody>
      </p:sp>
      <p:sp>
        <p:nvSpPr>
          <p:cNvPr id="8" name="Rectangle 7">
            <a:extLst>
              <a:ext uri="{FF2B5EF4-FFF2-40B4-BE49-F238E27FC236}">
                <a16:creationId xmlns="" xmlns:a16="http://schemas.microsoft.com/office/drawing/2014/main" id="{4E569A92-E5FE-4E95-BC6E-CB2177E12064}"/>
              </a:ext>
            </a:extLst>
          </p:cNvPr>
          <p:cNvSpPr/>
          <p:nvPr/>
        </p:nvSpPr>
        <p:spPr>
          <a:xfrm>
            <a:off x="132522" y="85661"/>
            <a:ext cx="11873948" cy="65006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3823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91DF3648-6BF3-427E-8CBC-DB54008083E6}"/>
              </a:ext>
            </a:extLst>
          </p:cNvPr>
          <p:cNvSpPr>
            <a:spLocks noGrp="1"/>
          </p:cNvSpPr>
          <p:nvPr>
            <p:ph type="subTitle" idx="1"/>
          </p:nvPr>
        </p:nvSpPr>
        <p:spPr>
          <a:xfrm>
            <a:off x="477078" y="1494941"/>
            <a:ext cx="9144000" cy="4998623"/>
          </a:xfrm>
        </p:spPr>
        <p:txBody>
          <a:bodyPr>
            <a:normAutofit/>
          </a:bodyPr>
          <a:lstStyle/>
          <a:p>
            <a:pPr algn="l"/>
            <a:r>
              <a:rPr lang="en-IN" b="1" dirty="0"/>
              <a:t>5. Which country declared Sofia as a citizen?</a:t>
            </a:r>
          </a:p>
          <a:p>
            <a:pPr marL="800100" lvl="1" indent="-342900" algn="l">
              <a:buFont typeface="Arial" panose="020B0604020202020204" pitchFamily="34" charset="0"/>
              <a:buChar char="•"/>
            </a:pPr>
            <a:r>
              <a:rPr lang="en-IN" dirty="0"/>
              <a:t>France</a:t>
            </a:r>
          </a:p>
          <a:p>
            <a:pPr marL="800100" lvl="1" indent="-342900" algn="l">
              <a:buFont typeface="Arial" panose="020B0604020202020204" pitchFamily="34" charset="0"/>
              <a:buChar char="•"/>
            </a:pPr>
            <a:r>
              <a:rPr lang="en-IN" dirty="0"/>
              <a:t>Qatar</a:t>
            </a:r>
          </a:p>
          <a:p>
            <a:pPr marL="800100" lvl="1" indent="-342900" algn="l">
              <a:buFont typeface="Arial" panose="020B0604020202020204" pitchFamily="34" charset="0"/>
              <a:buChar char="•"/>
            </a:pPr>
            <a:r>
              <a:rPr lang="en-IN" dirty="0"/>
              <a:t>Kuwait</a:t>
            </a:r>
          </a:p>
          <a:p>
            <a:pPr marL="800100" lvl="1" indent="-342900" algn="l">
              <a:buFont typeface="Arial" panose="020B0604020202020204" pitchFamily="34" charset="0"/>
              <a:buChar char="•"/>
            </a:pPr>
            <a:r>
              <a:rPr lang="en-IN" dirty="0"/>
              <a:t>Saudi Arabia</a:t>
            </a:r>
          </a:p>
          <a:p>
            <a:pPr algn="l"/>
            <a:r>
              <a:rPr lang="en-IN" dirty="0">
                <a:effectLst>
                  <a:outerShdw blurRad="38100" dist="38100" dir="2700000" algn="tl">
                    <a:srgbClr val="000000">
                      <a:alpha val="43137"/>
                    </a:srgbClr>
                  </a:outerShdw>
                </a:effectLst>
              </a:rPr>
              <a:t>Ans: Saudi Arabia</a:t>
            </a:r>
          </a:p>
          <a:p>
            <a:pPr algn="l"/>
            <a:endParaRPr lang="en-IN" dirty="0"/>
          </a:p>
          <a:p>
            <a:pPr algn="l"/>
            <a:r>
              <a:rPr lang="en-IN" b="1" dirty="0"/>
              <a:t>6. Which is the most popular programming language for Data Science? </a:t>
            </a:r>
          </a:p>
          <a:p>
            <a:pPr marL="800100" lvl="1" indent="-342900" algn="l">
              <a:buFont typeface="Arial" panose="020B0604020202020204" pitchFamily="34" charset="0"/>
              <a:buChar char="•"/>
            </a:pPr>
            <a:r>
              <a:rPr lang="en-IN" dirty="0"/>
              <a:t>R</a:t>
            </a:r>
          </a:p>
          <a:p>
            <a:pPr marL="800100" lvl="1" indent="-342900" algn="l">
              <a:buFont typeface="Arial" panose="020B0604020202020204" pitchFamily="34" charset="0"/>
              <a:buChar char="•"/>
            </a:pPr>
            <a:r>
              <a:rPr lang="en-IN" dirty="0"/>
              <a:t>C</a:t>
            </a:r>
          </a:p>
          <a:p>
            <a:pPr marL="800100" lvl="1" indent="-342900" algn="l">
              <a:buFont typeface="Arial" panose="020B0604020202020204" pitchFamily="34" charset="0"/>
              <a:buChar char="•"/>
            </a:pPr>
            <a:r>
              <a:rPr lang="en-IN" dirty="0"/>
              <a:t>Java</a:t>
            </a:r>
          </a:p>
          <a:p>
            <a:pPr marL="800100" lvl="1" indent="-342900" algn="l">
              <a:buFont typeface="Arial" panose="020B0604020202020204" pitchFamily="34" charset="0"/>
              <a:buChar char="•"/>
            </a:pPr>
            <a:r>
              <a:rPr lang="en-IN" dirty="0"/>
              <a:t>Python</a:t>
            </a:r>
          </a:p>
          <a:p>
            <a:pPr algn="l"/>
            <a:r>
              <a:rPr lang="en-IN" dirty="0">
                <a:effectLst>
                  <a:outerShdw blurRad="38100" dist="38100" dir="2700000" algn="tl">
                    <a:srgbClr val="000000">
                      <a:alpha val="43137"/>
                    </a:srgbClr>
                  </a:outerShdw>
                </a:effectLst>
              </a:rPr>
              <a:t>Ans:Python</a:t>
            </a:r>
          </a:p>
        </p:txBody>
      </p:sp>
      <p:cxnSp>
        <p:nvCxnSpPr>
          <p:cNvPr id="4" name="Straight Connector 3">
            <a:extLst>
              <a:ext uri="{FF2B5EF4-FFF2-40B4-BE49-F238E27FC236}">
                <a16:creationId xmlns="" xmlns:a16="http://schemas.microsoft.com/office/drawing/2014/main" id="{63BF7364-1FD6-4DB4-B78A-593EC1726BA6}"/>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Title 1">
            <a:extLst>
              <a:ext uri="{FF2B5EF4-FFF2-40B4-BE49-F238E27FC236}">
                <a16:creationId xmlns="" xmlns:a16="http://schemas.microsoft.com/office/drawing/2014/main" id="{7501247B-360D-4ECE-BF5C-5B7AC2F57256}"/>
              </a:ext>
            </a:extLst>
          </p:cNvPr>
          <p:cNvSpPr txBox="1">
            <a:spLocks/>
          </p:cNvSpPr>
          <p:nvPr/>
        </p:nvSpPr>
        <p:spPr>
          <a:xfrm>
            <a:off x="4161182" y="85660"/>
            <a:ext cx="3286539" cy="557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latin typeface="+mn-lt"/>
              </a:rPr>
              <a:t>Quiz on DS</a:t>
            </a:r>
          </a:p>
        </p:txBody>
      </p:sp>
      <p:sp>
        <p:nvSpPr>
          <p:cNvPr id="8" name="Rectangle 7">
            <a:extLst>
              <a:ext uri="{FF2B5EF4-FFF2-40B4-BE49-F238E27FC236}">
                <a16:creationId xmlns="" xmlns:a16="http://schemas.microsoft.com/office/drawing/2014/main" id="{DFAC5ABB-2EF8-407E-A832-CB2DDCED99B6}"/>
              </a:ext>
            </a:extLst>
          </p:cNvPr>
          <p:cNvSpPr/>
          <p:nvPr/>
        </p:nvSpPr>
        <p:spPr>
          <a:xfrm>
            <a:off x="132522" y="85661"/>
            <a:ext cx="11873948" cy="65006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167623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91DF3648-6BF3-427E-8CBC-DB54008083E6}"/>
              </a:ext>
            </a:extLst>
          </p:cNvPr>
          <p:cNvSpPr>
            <a:spLocks noGrp="1"/>
          </p:cNvSpPr>
          <p:nvPr>
            <p:ph type="subTitle" idx="1"/>
          </p:nvPr>
        </p:nvSpPr>
        <p:spPr>
          <a:xfrm>
            <a:off x="477078" y="1494941"/>
            <a:ext cx="9144000" cy="4998623"/>
          </a:xfrm>
        </p:spPr>
        <p:txBody>
          <a:bodyPr>
            <a:normAutofit/>
          </a:bodyPr>
          <a:lstStyle/>
          <a:p>
            <a:pPr algn="l"/>
            <a:r>
              <a:rPr lang="en-IN" b="1" dirty="0"/>
              <a:t>7. Which of these companies have self-driving facility in their cars?</a:t>
            </a:r>
          </a:p>
          <a:p>
            <a:pPr marL="800100" lvl="1" indent="-342900" algn="l">
              <a:buFont typeface="Arial" panose="020B0604020202020204" pitchFamily="34" charset="0"/>
              <a:buChar char="•"/>
            </a:pPr>
            <a:r>
              <a:rPr lang="en-IN" dirty="0"/>
              <a:t>Tesla</a:t>
            </a:r>
          </a:p>
          <a:p>
            <a:pPr marL="800100" lvl="1" indent="-342900" algn="l">
              <a:buFont typeface="Arial" panose="020B0604020202020204" pitchFamily="34" charset="0"/>
              <a:buChar char="•"/>
            </a:pPr>
            <a:r>
              <a:rPr lang="en-IN" dirty="0"/>
              <a:t>Lamborghini</a:t>
            </a:r>
          </a:p>
          <a:p>
            <a:pPr marL="800100" lvl="1" indent="-342900" algn="l">
              <a:buFont typeface="Arial" panose="020B0604020202020204" pitchFamily="34" charset="0"/>
              <a:buChar char="•"/>
            </a:pPr>
            <a:r>
              <a:rPr lang="en-IN" dirty="0"/>
              <a:t>Bugatti</a:t>
            </a:r>
          </a:p>
          <a:p>
            <a:pPr marL="800100" lvl="1" indent="-342900" algn="l">
              <a:buFont typeface="Arial" panose="020B0604020202020204" pitchFamily="34" charset="0"/>
              <a:buChar char="•"/>
            </a:pPr>
            <a:r>
              <a:rPr lang="en-IN" dirty="0"/>
              <a:t>Koenigsegg</a:t>
            </a:r>
          </a:p>
          <a:p>
            <a:pPr algn="l"/>
            <a:r>
              <a:rPr lang="en-IN" dirty="0" err="1">
                <a:effectLst>
                  <a:outerShdw blurRad="38100" dist="38100" dir="2700000" algn="tl">
                    <a:srgbClr val="000000">
                      <a:alpha val="43137"/>
                    </a:srgbClr>
                  </a:outerShdw>
                </a:effectLst>
              </a:rPr>
              <a:t>Ans:Tesla</a:t>
            </a:r>
            <a:r>
              <a:rPr lang="en-IN" dirty="0">
                <a:effectLst>
                  <a:outerShdw blurRad="38100" dist="38100" dir="2700000" algn="tl">
                    <a:srgbClr val="000000">
                      <a:alpha val="43137"/>
                    </a:srgbClr>
                  </a:outerShdw>
                </a:effectLst>
              </a:rPr>
              <a:t> </a:t>
            </a:r>
          </a:p>
          <a:p>
            <a:pPr algn="l"/>
            <a:endParaRPr lang="en-IN" dirty="0"/>
          </a:p>
          <a:p>
            <a:pPr algn="l"/>
            <a:r>
              <a:rPr lang="en-IN" b="1" dirty="0"/>
              <a:t>8. Which is the first AI powered smartphone?</a:t>
            </a:r>
          </a:p>
          <a:p>
            <a:pPr marL="800100" lvl="1" indent="-342900" algn="l">
              <a:buFont typeface="Arial" panose="020B0604020202020204" pitchFamily="34" charset="0"/>
              <a:buChar char="•"/>
            </a:pPr>
            <a:r>
              <a:rPr lang="en-IN" dirty="0"/>
              <a:t>iPhone X</a:t>
            </a:r>
          </a:p>
          <a:p>
            <a:pPr marL="800100" lvl="1" indent="-342900" algn="l">
              <a:buFont typeface="Arial" panose="020B0604020202020204" pitchFamily="34" charset="0"/>
              <a:buChar char="•"/>
            </a:pPr>
            <a:r>
              <a:rPr lang="en-IN" dirty="0"/>
              <a:t>Google Pixel 2 XL</a:t>
            </a:r>
          </a:p>
          <a:p>
            <a:pPr marL="800100" lvl="1" indent="-342900" algn="l">
              <a:buFont typeface="Arial" panose="020B0604020202020204" pitchFamily="34" charset="0"/>
              <a:buChar char="•"/>
            </a:pPr>
            <a:r>
              <a:rPr lang="en-IN" dirty="0"/>
              <a:t>Huawei Mate 10</a:t>
            </a:r>
          </a:p>
          <a:p>
            <a:pPr marL="800100" lvl="1" indent="-342900" algn="l">
              <a:buFont typeface="Arial" panose="020B0604020202020204" pitchFamily="34" charset="0"/>
              <a:buChar char="•"/>
            </a:pPr>
            <a:r>
              <a:rPr lang="en-IN" dirty="0"/>
              <a:t>Samsung Galaxy S9</a:t>
            </a:r>
          </a:p>
          <a:p>
            <a:pPr algn="l"/>
            <a:r>
              <a:rPr lang="en-IN" dirty="0" err="1">
                <a:effectLst>
                  <a:outerShdw blurRad="38100" dist="38100" dir="2700000" algn="tl">
                    <a:srgbClr val="000000">
                      <a:alpha val="43137"/>
                    </a:srgbClr>
                  </a:outerShdw>
                </a:effectLst>
              </a:rPr>
              <a:t>Ans:Huawei</a:t>
            </a:r>
            <a:r>
              <a:rPr lang="en-IN" dirty="0">
                <a:effectLst>
                  <a:outerShdw blurRad="38100" dist="38100" dir="2700000" algn="tl">
                    <a:srgbClr val="000000">
                      <a:alpha val="43137"/>
                    </a:srgbClr>
                  </a:outerShdw>
                </a:effectLst>
              </a:rPr>
              <a:t> Mate 10</a:t>
            </a:r>
          </a:p>
        </p:txBody>
      </p:sp>
      <p:cxnSp>
        <p:nvCxnSpPr>
          <p:cNvPr id="4" name="Straight Connector 3">
            <a:extLst>
              <a:ext uri="{FF2B5EF4-FFF2-40B4-BE49-F238E27FC236}">
                <a16:creationId xmlns="" xmlns:a16="http://schemas.microsoft.com/office/drawing/2014/main" id="{9D58BFCE-6A6B-4D0E-99B9-D8E8F267E45A}"/>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Title 1">
            <a:extLst>
              <a:ext uri="{FF2B5EF4-FFF2-40B4-BE49-F238E27FC236}">
                <a16:creationId xmlns="" xmlns:a16="http://schemas.microsoft.com/office/drawing/2014/main" id="{1EA044A1-1227-4553-BF29-8230EB517F38}"/>
              </a:ext>
            </a:extLst>
          </p:cNvPr>
          <p:cNvSpPr txBox="1">
            <a:spLocks/>
          </p:cNvSpPr>
          <p:nvPr/>
        </p:nvSpPr>
        <p:spPr>
          <a:xfrm>
            <a:off x="4161182" y="85660"/>
            <a:ext cx="3286539" cy="557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latin typeface="+mn-lt"/>
              </a:rPr>
              <a:t>Quiz on DS</a:t>
            </a:r>
          </a:p>
        </p:txBody>
      </p:sp>
      <p:sp>
        <p:nvSpPr>
          <p:cNvPr id="8" name="Rectangle 7">
            <a:extLst>
              <a:ext uri="{FF2B5EF4-FFF2-40B4-BE49-F238E27FC236}">
                <a16:creationId xmlns="" xmlns:a16="http://schemas.microsoft.com/office/drawing/2014/main" id="{BEC8EC6F-574B-48B4-80ED-DD4247C89A12}"/>
              </a:ext>
            </a:extLst>
          </p:cNvPr>
          <p:cNvSpPr/>
          <p:nvPr/>
        </p:nvSpPr>
        <p:spPr>
          <a:xfrm>
            <a:off x="132522" y="85661"/>
            <a:ext cx="11873948" cy="65006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26308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 calcmode="lin" valueType="num">
                                      <p:cBhvr additive="base">
                                        <p:cTn id="5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12" end="12"/>
                                            </p:txEl>
                                          </p:spTgt>
                                        </p:tgtEl>
                                        <p:attrNameLst>
                                          <p:attrName>style.visibility</p:attrName>
                                        </p:attrNameLst>
                                      </p:cBhvr>
                                      <p:to>
                                        <p:strVal val="visible"/>
                                      </p:to>
                                    </p:set>
                                    <p:anim calcmode="lin" valueType="num">
                                      <p:cBhvr additive="base">
                                        <p:cTn id="5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91DF3648-6BF3-427E-8CBC-DB54008083E6}"/>
              </a:ext>
            </a:extLst>
          </p:cNvPr>
          <p:cNvSpPr>
            <a:spLocks noGrp="1"/>
          </p:cNvSpPr>
          <p:nvPr>
            <p:ph type="subTitle" idx="1"/>
          </p:nvPr>
        </p:nvSpPr>
        <p:spPr>
          <a:xfrm>
            <a:off x="477077" y="1494941"/>
            <a:ext cx="11025809" cy="4998623"/>
          </a:xfrm>
        </p:spPr>
        <p:txBody>
          <a:bodyPr>
            <a:normAutofit/>
          </a:bodyPr>
          <a:lstStyle/>
          <a:p>
            <a:pPr algn="l"/>
            <a:r>
              <a:rPr lang="en-IN" b="1" dirty="0"/>
              <a:t>9. Which is the first movie written by an AI?</a:t>
            </a:r>
          </a:p>
          <a:p>
            <a:pPr marL="800100" lvl="1" indent="-342900" algn="l">
              <a:buFont typeface="Arial" panose="020B0604020202020204" pitchFamily="34" charset="0"/>
              <a:buChar char="•"/>
            </a:pPr>
            <a:r>
              <a:rPr lang="en-IN" dirty="0"/>
              <a:t>Lemon</a:t>
            </a:r>
          </a:p>
          <a:p>
            <a:pPr marL="800100" lvl="1" indent="-342900" algn="l">
              <a:buFont typeface="Arial" panose="020B0604020202020204" pitchFamily="34" charset="0"/>
              <a:buChar char="•"/>
            </a:pPr>
            <a:r>
              <a:rPr lang="en-IN" dirty="0"/>
              <a:t>The Rider</a:t>
            </a:r>
          </a:p>
          <a:p>
            <a:pPr marL="800100" lvl="1" indent="-342900" algn="l">
              <a:buFont typeface="Arial" panose="020B0604020202020204" pitchFamily="34" charset="0"/>
              <a:buChar char="•"/>
            </a:pPr>
            <a:r>
              <a:rPr lang="en-IN" dirty="0" err="1"/>
              <a:t>Sunspring</a:t>
            </a:r>
            <a:endParaRPr lang="en-IN" dirty="0"/>
          </a:p>
          <a:p>
            <a:pPr marL="800100" lvl="1" indent="-342900" algn="l">
              <a:buFont typeface="Arial" panose="020B0604020202020204" pitchFamily="34" charset="0"/>
              <a:buChar char="•"/>
            </a:pPr>
            <a:r>
              <a:rPr lang="en-IN" dirty="0"/>
              <a:t>Step</a:t>
            </a:r>
          </a:p>
          <a:p>
            <a:pPr algn="l"/>
            <a:r>
              <a:rPr lang="en-IN" dirty="0">
                <a:effectLst>
                  <a:outerShdw blurRad="38100" dist="38100" dir="2700000" algn="tl">
                    <a:srgbClr val="000000">
                      <a:alpha val="43137"/>
                    </a:srgbClr>
                  </a:outerShdw>
                </a:effectLst>
              </a:rPr>
              <a:t>Ans: </a:t>
            </a:r>
            <a:r>
              <a:rPr lang="en-IN" dirty="0" err="1">
                <a:effectLst>
                  <a:outerShdw blurRad="38100" dist="38100" dir="2700000" algn="tl">
                    <a:srgbClr val="000000">
                      <a:alpha val="43137"/>
                    </a:srgbClr>
                  </a:outerShdw>
                </a:effectLst>
              </a:rPr>
              <a:t>Sunspring</a:t>
            </a:r>
            <a:endParaRPr lang="en-IN" dirty="0">
              <a:effectLst>
                <a:outerShdw blurRad="38100" dist="38100" dir="2700000" algn="tl">
                  <a:srgbClr val="000000">
                    <a:alpha val="43137"/>
                  </a:srgbClr>
                </a:outerShdw>
              </a:effectLst>
            </a:endParaRPr>
          </a:p>
          <a:p>
            <a:pPr algn="l"/>
            <a:endParaRPr lang="en-IN" dirty="0"/>
          </a:p>
          <a:p>
            <a:pPr algn="l"/>
            <a:r>
              <a:rPr lang="en-IN" b="1" dirty="0"/>
              <a:t>10. Which is the first country to hire a minister for artificial intelligence?</a:t>
            </a:r>
          </a:p>
          <a:p>
            <a:pPr marL="800100" lvl="1" indent="-342900" algn="l">
              <a:buFont typeface="Arial" panose="020B0604020202020204" pitchFamily="34" charset="0"/>
              <a:buChar char="•"/>
            </a:pPr>
            <a:r>
              <a:rPr lang="en-IN" dirty="0"/>
              <a:t>China</a:t>
            </a:r>
          </a:p>
          <a:p>
            <a:pPr marL="800100" lvl="1" indent="-342900" algn="l">
              <a:buFont typeface="Arial" panose="020B0604020202020204" pitchFamily="34" charset="0"/>
              <a:buChar char="•"/>
            </a:pPr>
            <a:r>
              <a:rPr lang="en-IN" dirty="0"/>
              <a:t>USA</a:t>
            </a:r>
          </a:p>
          <a:p>
            <a:pPr marL="800100" lvl="1" indent="-342900" algn="l">
              <a:buFont typeface="Arial" panose="020B0604020202020204" pitchFamily="34" charset="0"/>
              <a:buChar char="•"/>
            </a:pPr>
            <a:r>
              <a:rPr lang="en-IN" dirty="0"/>
              <a:t>Japan</a:t>
            </a:r>
          </a:p>
          <a:p>
            <a:pPr marL="800100" lvl="1" indent="-342900" algn="l">
              <a:buFont typeface="Arial" panose="020B0604020202020204" pitchFamily="34" charset="0"/>
              <a:buChar char="•"/>
            </a:pPr>
            <a:r>
              <a:rPr lang="en-IN" dirty="0"/>
              <a:t>UAE</a:t>
            </a:r>
          </a:p>
          <a:p>
            <a:pPr algn="l"/>
            <a:r>
              <a:rPr lang="en-IN" dirty="0">
                <a:effectLst>
                  <a:outerShdw blurRad="38100" dist="38100" dir="2700000" algn="tl">
                    <a:srgbClr val="000000">
                      <a:alpha val="43137"/>
                    </a:srgbClr>
                  </a:outerShdw>
                </a:effectLst>
              </a:rPr>
              <a:t>Ans: UAE</a:t>
            </a:r>
          </a:p>
        </p:txBody>
      </p:sp>
      <p:sp>
        <p:nvSpPr>
          <p:cNvPr id="6" name="Title 1">
            <a:extLst>
              <a:ext uri="{FF2B5EF4-FFF2-40B4-BE49-F238E27FC236}">
                <a16:creationId xmlns="" xmlns:a16="http://schemas.microsoft.com/office/drawing/2014/main" id="{A45AABAB-DBF6-49DC-A14F-082C77C909FB}"/>
              </a:ext>
            </a:extLst>
          </p:cNvPr>
          <p:cNvSpPr txBox="1">
            <a:spLocks/>
          </p:cNvSpPr>
          <p:nvPr/>
        </p:nvSpPr>
        <p:spPr>
          <a:xfrm>
            <a:off x="4161182" y="85660"/>
            <a:ext cx="3286539" cy="557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a:latin typeface="+mn-lt"/>
              </a:rPr>
              <a:t>Quiz on DS</a:t>
            </a:r>
            <a:endParaRPr lang="en-IN" sz="3200" b="1" dirty="0">
              <a:latin typeface="+mn-lt"/>
            </a:endParaRPr>
          </a:p>
        </p:txBody>
      </p:sp>
      <p:cxnSp>
        <p:nvCxnSpPr>
          <p:cNvPr id="7" name="Straight Connector 6">
            <a:extLst>
              <a:ext uri="{FF2B5EF4-FFF2-40B4-BE49-F238E27FC236}">
                <a16:creationId xmlns="" xmlns:a16="http://schemas.microsoft.com/office/drawing/2014/main" id="{2E141DEF-548E-4E35-A4B4-627C271F3D25}"/>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 xmlns:a16="http://schemas.microsoft.com/office/drawing/2014/main" id="{6DD6C1D2-7EE9-4B59-9BDE-6134C43D3704}"/>
              </a:ext>
            </a:extLst>
          </p:cNvPr>
          <p:cNvSpPr/>
          <p:nvPr/>
        </p:nvSpPr>
        <p:spPr>
          <a:xfrm>
            <a:off x="132522" y="85661"/>
            <a:ext cx="11873948" cy="65006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1867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91DF3648-6BF3-427E-8CBC-DB54008083E6}"/>
              </a:ext>
            </a:extLst>
          </p:cNvPr>
          <p:cNvSpPr>
            <a:spLocks noGrp="1"/>
          </p:cNvSpPr>
          <p:nvPr>
            <p:ph type="subTitle" idx="1"/>
          </p:nvPr>
        </p:nvSpPr>
        <p:spPr>
          <a:xfrm>
            <a:off x="477077" y="1494941"/>
            <a:ext cx="11025809" cy="4998623"/>
          </a:xfrm>
        </p:spPr>
        <p:txBody>
          <a:bodyPr>
            <a:normAutofit fontScale="92500" lnSpcReduction="10000"/>
          </a:bodyPr>
          <a:lstStyle/>
          <a:p>
            <a:pPr algn="l"/>
            <a:r>
              <a:rPr lang="en-IN" b="1" dirty="0"/>
              <a:t>9. </a:t>
            </a:r>
            <a:r>
              <a:rPr lang="en-IN" b="1" dirty="0" smtClean="0"/>
              <a:t> </a:t>
            </a:r>
            <a:r>
              <a:rPr lang="en-IN" dirty="0" smtClean="0"/>
              <a:t>Which </a:t>
            </a:r>
            <a:r>
              <a:rPr lang="en-US" dirty="0" smtClean="0"/>
              <a:t>renowned company has revealed that it has close to </a:t>
            </a:r>
            <a:r>
              <a:rPr lang="en-US" b="1" dirty="0" smtClean="0"/>
              <a:t>1400 job</a:t>
            </a:r>
            <a:r>
              <a:rPr lang="en-US" dirty="0" smtClean="0"/>
              <a:t> openings for a data scientist but not may skilled applicants</a:t>
            </a:r>
            <a:r>
              <a:rPr lang="en-IN" b="1" dirty="0" smtClean="0"/>
              <a:t>?</a:t>
            </a:r>
            <a:endParaRPr lang="en-IN" b="1" dirty="0"/>
          </a:p>
          <a:p>
            <a:pPr marL="800100" lvl="1" indent="-342900" algn="l">
              <a:buFont typeface="Arial" panose="020B0604020202020204" pitchFamily="34" charset="0"/>
              <a:buChar char="•"/>
            </a:pPr>
            <a:r>
              <a:rPr lang="en-IN" dirty="0" err="1" smtClean="0"/>
              <a:t>Facebook</a:t>
            </a:r>
            <a:r>
              <a:rPr lang="en-IN" dirty="0" smtClean="0"/>
              <a:t> </a:t>
            </a:r>
            <a:endParaRPr lang="en-IN" dirty="0"/>
          </a:p>
          <a:p>
            <a:pPr marL="800100" lvl="1" indent="-342900" algn="l">
              <a:buFont typeface="Arial" panose="020B0604020202020204" pitchFamily="34" charset="0"/>
              <a:buChar char="•"/>
            </a:pPr>
            <a:r>
              <a:rPr lang="en-IN" dirty="0" smtClean="0"/>
              <a:t>Google</a:t>
            </a:r>
            <a:endParaRPr lang="en-IN" dirty="0"/>
          </a:p>
          <a:p>
            <a:pPr marL="800100" lvl="1" indent="-342900" algn="l">
              <a:buFont typeface="Arial" panose="020B0604020202020204" pitchFamily="34" charset="0"/>
              <a:buChar char="•"/>
            </a:pPr>
            <a:r>
              <a:rPr lang="en-IN" dirty="0" smtClean="0"/>
              <a:t>Microsoft</a:t>
            </a:r>
            <a:endParaRPr lang="en-IN" dirty="0"/>
          </a:p>
          <a:p>
            <a:pPr marL="800100" lvl="1" indent="-342900" algn="l">
              <a:buFont typeface="Arial" panose="020B0604020202020204" pitchFamily="34" charset="0"/>
              <a:buChar char="•"/>
            </a:pPr>
            <a:r>
              <a:rPr lang="en-IN" dirty="0" err="1" smtClean="0"/>
              <a:t>WhatsApp</a:t>
            </a:r>
            <a:endParaRPr lang="en-IN" dirty="0"/>
          </a:p>
          <a:p>
            <a:pPr algn="l"/>
            <a:r>
              <a:rPr lang="en-IN" dirty="0">
                <a:effectLst>
                  <a:outerShdw blurRad="38100" dist="38100" dir="2700000" algn="tl">
                    <a:srgbClr val="000000">
                      <a:alpha val="43137"/>
                    </a:srgbClr>
                  </a:outerShdw>
                </a:effectLst>
              </a:rPr>
              <a:t>Ans: </a:t>
            </a:r>
            <a:r>
              <a:rPr lang="en-IN" dirty="0" smtClean="0">
                <a:effectLst>
                  <a:outerShdw blurRad="38100" dist="38100" dir="2700000" algn="tl">
                    <a:srgbClr val="000000">
                      <a:alpha val="43137"/>
                    </a:srgbClr>
                  </a:outerShdw>
                </a:effectLst>
              </a:rPr>
              <a:t> </a:t>
            </a:r>
            <a:r>
              <a:rPr lang="en-IN" dirty="0" err="1" smtClean="0">
                <a:effectLst>
                  <a:outerShdw blurRad="38100" dist="38100" dir="2700000" algn="tl">
                    <a:srgbClr val="000000">
                      <a:alpha val="43137"/>
                    </a:srgbClr>
                  </a:outerShdw>
                </a:effectLst>
              </a:rPr>
              <a:t>Facebook</a:t>
            </a:r>
            <a:endParaRPr lang="en-IN" dirty="0">
              <a:effectLst>
                <a:outerShdw blurRad="38100" dist="38100" dir="2700000" algn="tl">
                  <a:srgbClr val="000000">
                    <a:alpha val="43137"/>
                  </a:srgbClr>
                </a:outerShdw>
              </a:effectLst>
            </a:endParaRPr>
          </a:p>
          <a:p>
            <a:pPr algn="l"/>
            <a:endParaRPr lang="en-IN" dirty="0" smtClean="0"/>
          </a:p>
          <a:p>
            <a:pPr algn="l">
              <a:lnSpc>
                <a:spcPct val="100000"/>
              </a:lnSpc>
            </a:pPr>
            <a:r>
              <a:rPr lang="en-IN" b="1" dirty="0" smtClean="0"/>
              <a:t>10.  </a:t>
            </a:r>
            <a:r>
              <a:rPr lang="en-IN" dirty="0" smtClean="0"/>
              <a:t>Who is a new CEO of Alphabet company?</a:t>
            </a:r>
          </a:p>
          <a:p>
            <a:pPr marL="800100" lvl="1" indent="-342900" algn="l">
              <a:lnSpc>
                <a:spcPct val="100000"/>
              </a:lnSpc>
              <a:buFont typeface="Arial" panose="020B0604020202020204" pitchFamily="34" charset="0"/>
              <a:buChar char="•"/>
            </a:pPr>
            <a:r>
              <a:rPr lang="en-IN" sz="2400" dirty="0" err="1" smtClean="0"/>
              <a:t>Sundar</a:t>
            </a:r>
            <a:r>
              <a:rPr lang="en-IN" sz="2400" dirty="0" smtClean="0"/>
              <a:t> </a:t>
            </a:r>
            <a:r>
              <a:rPr lang="en-IN" sz="2400" dirty="0" err="1" smtClean="0"/>
              <a:t>Pichai</a:t>
            </a:r>
            <a:endParaRPr lang="en-IN" sz="2400" dirty="0"/>
          </a:p>
          <a:p>
            <a:pPr marL="800100" lvl="1" indent="-342900" algn="l">
              <a:lnSpc>
                <a:spcPct val="100000"/>
              </a:lnSpc>
              <a:buFont typeface="Arial" panose="020B0604020202020204" pitchFamily="34" charset="0"/>
              <a:buChar char="•"/>
            </a:pPr>
            <a:r>
              <a:rPr lang="en-IN" sz="2400" dirty="0" err="1" smtClean="0"/>
              <a:t>Lary</a:t>
            </a:r>
            <a:r>
              <a:rPr lang="en-IN" sz="2400" dirty="0" smtClean="0"/>
              <a:t> Page</a:t>
            </a:r>
            <a:endParaRPr lang="en-IN" sz="2400" dirty="0"/>
          </a:p>
          <a:p>
            <a:pPr marL="800100" lvl="1" indent="-342900" algn="l">
              <a:lnSpc>
                <a:spcPct val="100000"/>
              </a:lnSpc>
              <a:buFont typeface="Arial" panose="020B0604020202020204" pitchFamily="34" charset="0"/>
              <a:buChar char="•"/>
            </a:pPr>
            <a:r>
              <a:rPr lang="en-IN" sz="2400" dirty="0" smtClean="0"/>
              <a:t>Tim cook</a:t>
            </a:r>
            <a:endParaRPr lang="en-IN" sz="2400" dirty="0"/>
          </a:p>
          <a:p>
            <a:pPr marL="800100" lvl="1" indent="-342900" algn="l">
              <a:lnSpc>
                <a:spcPct val="100000"/>
              </a:lnSpc>
              <a:buFont typeface="Arial" panose="020B0604020202020204" pitchFamily="34" charset="0"/>
              <a:buChar char="•"/>
            </a:pPr>
            <a:r>
              <a:rPr lang="en-US" sz="2400" dirty="0" smtClean="0"/>
              <a:t>Sergey </a:t>
            </a:r>
            <a:r>
              <a:rPr lang="en-US" sz="2400" dirty="0" err="1" smtClean="0"/>
              <a:t>Brin</a:t>
            </a:r>
            <a:endParaRPr lang="en-IN" sz="2400" dirty="0"/>
          </a:p>
          <a:p>
            <a:pPr marL="0" lvl="1" algn="l">
              <a:spcBef>
                <a:spcPts val="1000"/>
              </a:spcBef>
            </a:pPr>
            <a:r>
              <a:rPr lang="en-IN" dirty="0">
                <a:solidFill>
                  <a:srgbClr val="FF0000"/>
                </a:solidFill>
                <a:effectLst>
                  <a:outerShdw blurRad="38100" dist="38100" dir="2700000" algn="tl">
                    <a:srgbClr val="000000">
                      <a:alpha val="43137"/>
                    </a:srgbClr>
                  </a:outerShdw>
                </a:effectLst>
              </a:rPr>
              <a:t>Ans: </a:t>
            </a:r>
            <a:r>
              <a:rPr lang="en-IN" sz="2400" dirty="0" err="1" smtClean="0">
                <a:effectLst>
                  <a:outerShdw blurRad="38100" dist="38100" dir="2700000" algn="tl">
                    <a:srgbClr val="000000">
                      <a:alpha val="43137"/>
                    </a:srgbClr>
                  </a:outerShdw>
                </a:effectLst>
              </a:rPr>
              <a:t>Sundar</a:t>
            </a:r>
            <a:r>
              <a:rPr lang="en-IN" sz="2400" dirty="0" smtClean="0">
                <a:effectLst>
                  <a:outerShdw blurRad="38100" dist="38100" dir="2700000" algn="tl">
                    <a:srgbClr val="000000">
                      <a:alpha val="43137"/>
                    </a:srgbClr>
                  </a:outerShdw>
                </a:effectLst>
              </a:rPr>
              <a:t> </a:t>
            </a:r>
            <a:r>
              <a:rPr lang="en-IN" sz="2400" dirty="0" err="1" smtClean="0">
                <a:effectLst>
                  <a:outerShdw blurRad="38100" dist="38100" dir="2700000" algn="tl">
                    <a:srgbClr val="000000">
                      <a:alpha val="43137"/>
                    </a:srgbClr>
                  </a:outerShdw>
                </a:effectLst>
              </a:rPr>
              <a:t>Pichai</a:t>
            </a:r>
            <a:endParaRPr lang="en-IN" sz="2400" dirty="0" smtClean="0">
              <a:effectLst>
                <a:outerShdw blurRad="38100" dist="38100" dir="2700000" algn="tl">
                  <a:srgbClr val="000000">
                    <a:alpha val="43137"/>
                  </a:srgbClr>
                </a:outerShdw>
              </a:effectLst>
            </a:endParaRPr>
          </a:p>
          <a:p>
            <a:pPr algn="l"/>
            <a:endParaRPr lang="en-IN" dirty="0">
              <a:solidFill>
                <a:srgbClr val="FF0000"/>
              </a:solidFill>
              <a:effectLst>
                <a:outerShdw blurRad="38100" dist="38100" dir="2700000" algn="tl">
                  <a:srgbClr val="000000">
                    <a:alpha val="43137"/>
                  </a:srgbClr>
                </a:outerShdw>
              </a:effectLst>
            </a:endParaRPr>
          </a:p>
        </p:txBody>
      </p:sp>
      <p:sp>
        <p:nvSpPr>
          <p:cNvPr id="6" name="Title 1">
            <a:extLst>
              <a:ext uri="{FF2B5EF4-FFF2-40B4-BE49-F238E27FC236}">
                <a16:creationId xmlns="" xmlns:a16="http://schemas.microsoft.com/office/drawing/2014/main" id="{A45AABAB-DBF6-49DC-A14F-082C77C909FB}"/>
              </a:ext>
            </a:extLst>
          </p:cNvPr>
          <p:cNvSpPr txBox="1">
            <a:spLocks/>
          </p:cNvSpPr>
          <p:nvPr/>
        </p:nvSpPr>
        <p:spPr>
          <a:xfrm>
            <a:off x="4161182" y="85660"/>
            <a:ext cx="3286539" cy="557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a:latin typeface="+mn-lt"/>
              </a:rPr>
              <a:t>Quiz on DS</a:t>
            </a:r>
            <a:endParaRPr lang="en-IN" sz="3200" b="1" dirty="0">
              <a:latin typeface="+mn-lt"/>
            </a:endParaRPr>
          </a:p>
        </p:txBody>
      </p:sp>
      <p:cxnSp>
        <p:nvCxnSpPr>
          <p:cNvPr id="7" name="Straight Connector 6">
            <a:extLst>
              <a:ext uri="{FF2B5EF4-FFF2-40B4-BE49-F238E27FC236}">
                <a16:creationId xmlns="" xmlns:a16="http://schemas.microsoft.com/office/drawing/2014/main" id="{2E141DEF-548E-4E35-A4B4-627C271F3D25}"/>
              </a:ext>
            </a:extLst>
          </p:cNvPr>
          <p:cNvCxnSpPr/>
          <p:nvPr/>
        </p:nvCxnSpPr>
        <p:spPr>
          <a:xfrm>
            <a:off x="278296" y="891832"/>
            <a:ext cx="1168841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 xmlns:a16="http://schemas.microsoft.com/office/drawing/2014/main" id="{6DD6C1D2-7EE9-4B59-9BDE-6134C43D3704}"/>
              </a:ext>
            </a:extLst>
          </p:cNvPr>
          <p:cNvSpPr/>
          <p:nvPr/>
        </p:nvSpPr>
        <p:spPr>
          <a:xfrm>
            <a:off x="132522" y="85661"/>
            <a:ext cx="11873948" cy="650067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 xmlns:p14="http://schemas.microsoft.com/office/powerpoint/2010/main" val="31867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1036</Words>
  <Application>Microsoft Office PowerPoint</Application>
  <PresentationFormat>Custom</PresentationFormat>
  <Paragraphs>229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All About Data Science</vt:lpstr>
      <vt:lpstr>Slide 2</vt:lpstr>
      <vt:lpstr>Slide 3</vt:lpstr>
      <vt:lpstr>Quiz on DS</vt:lpstr>
      <vt:lpstr>Slide 5</vt:lpstr>
      <vt:lpstr>Slide 6</vt:lpstr>
      <vt:lpstr>Slide 7</vt:lpstr>
      <vt:lpstr>Slide 8</vt:lpstr>
      <vt:lpstr>Slide 9</vt:lpstr>
      <vt:lpstr>https://www.youtube.com/watch?v=fKVOtx7Blfk </vt:lpstr>
      <vt:lpstr>https://www.youtube.com/watch?v=Ww8wX7kAtcI </vt:lpstr>
      <vt:lpstr>https://www.youtube.com/watch?v=gn4nRCC9TwQ </vt:lpstr>
      <vt:lpstr>Slide 13</vt:lpstr>
      <vt:lpstr>Data Generation in 1 Minute around the world</vt:lpstr>
      <vt:lpstr>Why is there a hype for Data Science?</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About Data Science </dc:title>
  <dc:creator>Rishikesh Memane</dc:creator>
  <cp:lastModifiedBy>Win10</cp:lastModifiedBy>
  <cp:revision>155</cp:revision>
  <dcterms:created xsi:type="dcterms:W3CDTF">2019-07-31T07:29:11Z</dcterms:created>
  <dcterms:modified xsi:type="dcterms:W3CDTF">2020-01-13T02:37:51Z</dcterms:modified>
</cp:coreProperties>
</file>