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89" r:id="rId2"/>
    <p:sldId id="291" r:id="rId3"/>
    <p:sldId id="262" r:id="rId4"/>
    <p:sldId id="270" r:id="rId5"/>
    <p:sldId id="271" r:id="rId6"/>
    <p:sldId id="272" r:id="rId7"/>
    <p:sldId id="273" r:id="rId8"/>
    <p:sldId id="274" r:id="rId9"/>
    <p:sldId id="275" r:id="rId10"/>
    <p:sldId id="277" r:id="rId11"/>
    <p:sldId id="278" r:id="rId12"/>
    <p:sldId id="285" r:id="rId13"/>
    <p:sldId id="279" r:id="rId14"/>
    <p:sldId id="288" r:id="rId15"/>
    <p:sldId id="280"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A5"/>
    <a:srgbClr val="F370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9"/>
    <p:restoredTop sz="94650"/>
  </p:normalViewPr>
  <p:slideViewPr>
    <p:cSldViewPr snapToGrid="0" snapToObjects="1">
      <p:cViewPr varScale="1">
        <p:scale>
          <a:sx n="70" d="100"/>
          <a:sy n="70"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BC2E7-7EF3-AA42-8E34-11D1AB0DB1E2}"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6CD99-D899-354E-B09E-60AE4B35F842}" type="slidenum">
              <a:rPr lang="en-US" smtClean="0"/>
              <a:t>‹#›</a:t>
            </a:fld>
            <a:endParaRPr lang="en-US"/>
          </a:p>
        </p:txBody>
      </p:sp>
    </p:spTree>
    <p:extLst>
      <p:ext uri="{BB962C8B-B14F-4D97-AF65-F5344CB8AC3E}">
        <p14:creationId xmlns:p14="http://schemas.microsoft.com/office/powerpoint/2010/main" val="200676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3986952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11</a:t>
            </a:fld>
            <a:endParaRPr lang="en-US"/>
          </a:p>
        </p:txBody>
      </p:sp>
    </p:spTree>
    <p:extLst>
      <p:ext uri="{BB962C8B-B14F-4D97-AF65-F5344CB8AC3E}">
        <p14:creationId xmlns:p14="http://schemas.microsoft.com/office/powerpoint/2010/main" val="103255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12</a:t>
            </a:fld>
            <a:endParaRPr lang="en-US"/>
          </a:p>
        </p:txBody>
      </p:sp>
    </p:spTree>
    <p:extLst>
      <p:ext uri="{BB962C8B-B14F-4D97-AF65-F5344CB8AC3E}">
        <p14:creationId xmlns:p14="http://schemas.microsoft.com/office/powerpoint/2010/main" val="357642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13</a:t>
            </a:fld>
            <a:endParaRPr lang="en-US"/>
          </a:p>
        </p:txBody>
      </p:sp>
    </p:spTree>
    <p:extLst>
      <p:ext uri="{BB962C8B-B14F-4D97-AF65-F5344CB8AC3E}">
        <p14:creationId xmlns:p14="http://schemas.microsoft.com/office/powerpoint/2010/main" val="283707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14</a:t>
            </a:fld>
            <a:endParaRPr lang="en-US"/>
          </a:p>
        </p:txBody>
      </p:sp>
    </p:spTree>
    <p:extLst>
      <p:ext uri="{BB962C8B-B14F-4D97-AF65-F5344CB8AC3E}">
        <p14:creationId xmlns:p14="http://schemas.microsoft.com/office/powerpoint/2010/main" val="820694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15</a:t>
            </a:fld>
            <a:endParaRPr lang="en-US"/>
          </a:p>
        </p:txBody>
      </p:sp>
    </p:spTree>
    <p:extLst>
      <p:ext uri="{BB962C8B-B14F-4D97-AF65-F5344CB8AC3E}">
        <p14:creationId xmlns:p14="http://schemas.microsoft.com/office/powerpoint/2010/main" val="101538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16</a:t>
            </a:fld>
            <a:endParaRPr lang="en-US"/>
          </a:p>
        </p:txBody>
      </p:sp>
    </p:spTree>
    <p:extLst>
      <p:ext uri="{BB962C8B-B14F-4D97-AF65-F5344CB8AC3E}">
        <p14:creationId xmlns:p14="http://schemas.microsoft.com/office/powerpoint/2010/main" val="379034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143904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326226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130066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198240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7</a:t>
            </a:fld>
            <a:endParaRPr lang="en-US"/>
          </a:p>
        </p:txBody>
      </p:sp>
    </p:spTree>
    <p:extLst>
      <p:ext uri="{BB962C8B-B14F-4D97-AF65-F5344CB8AC3E}">
        <p14:creationId xmlns:p14="http://schemas.microsoft.com/office/powerpoint/2010/main" val="3652848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8</a:t>
            </a:fld>
            <a:endParaRPr lang="en-US"/>
          </a:p>
        </p:txBody>
      </p:sp>
    </p:spTree>
    <p:extLst>
      <p:ext uri="{BB962C8B-B14F-4D97-AF65-F5344CB8AC3E}">
        <p14:creationId xmlns:p14="http://schemas.microsoft.com/office/powerpoint/2010/main" val="178514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9</a:t>
            </a:fld>
            <a:endParaRPr lang="en-US"/>
          </a:p>
        </p:txBody>
      </p:sp>
    </p:spTree>
    <p:extLst>
      <p:ext uri="{BB962C8B-B14F-4D97-AF65-F5344CB8AC3E}">
        <p14:creationId xmlns:p14="http://schemas.microsoft.com/office/powerpoint/2010/main" val="384590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10</a:t>
            </a:fld>
            <a:endParaRPr lang="en-US"/>
          </a:p>
        </p:txBody>
      </p:sp>
    </p:spTree>
    <p:extLst>
      <p:ext uri="{BB962C8B-B14F-4D97-AF65-F5344CB8AC3E}">
        <p14:creationId xmlns:p14="http://schemas.microsoft.com/office/powerpoint/2010/main" val="30058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78370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27043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851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241336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607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2580871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648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99957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348210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F630C-3D26-3945-B70F-74B92AAB63CC}"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248713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AF630C-3D26-3945-B70F-74B92AAB63CC}"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211156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AF630C-3D26-3945-B70F-74B92AAB63CC}"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343480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AF630C-3D26-3945-B70F-74B92AAB63CC}"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06069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F630C-3D26-3945-B70F-74B92AAB63CC}"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33727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F630C-3D26-3945-B70F-74B92AAB63CC}"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93716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F630C-3D26-3945-B70F-74B92AAB63CC}"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CB9C3-2961-A14E-B18F-BA1DAA67F296}" type="slidenum">
              <a:rPr lang="en-US" smtClean="0"/>
              <a:t>‹#›</a:t>
            </a:fld>
            <a:endParaRPr lang="en-US"/>
          </a:p>
        </p:txBody>
      </p:sp>
    </p:spTree>
    <p:extLst>
      <p:ext uri="{BB962C8B-B14F-4D97-AF65-F5344CB8AC3E}">
        <p14:creationId xmlns:p14="http://schemas.microsoft.com/office/powerpoint/2010/main" val="166689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AF630C-3D26-3945-B70F-74B92AAB63CC}" type="datetimeFigureOut">
              <a:rPr lang="en-US" smtClean="0"/>
              <a:t>4/9/2024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CCB9C3-2961-A14E-B18F-BA1DAA67F296}" type="slidenum">
              <a:rPr lang="en-US" smtClean="0"/>
              <a:t>‹#›</a:t>
            </a:fld>
            <a:endParaRPr lang="en-US"/>
          </a:p>
        </p:txBody>
      </p:sp>
    </p:spTree>
    <p:extLst>
      <p:ext uri="{BB962C8B-B14F-4D97-AF65-F5344CB8AC3E}">
        <p14:creationId xmlns:p14="http://schemas.microsoft.com/office/powerpoint/2010/main" val="3018700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groups.di.unipi.it/~gulli/AG_corpus_of_news_articles.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lgn="ctr">
              <a:buNone/>
            </a:pPr>
            <a:r>
              <a:rPr lang="en-IN" sz="7200" dirty="0" err="1" smtClean="0">
                <a:solidFill>
                  <a:srgbClr val="002060"/>
                </a:solidFill>
              </a:rPr>
              <a:t>DeepNLPDocument</a:t>
            </a:r>
            <a:r>
              <a:rPr lang="en-IN" sz="7200" dirty="0" smtClean="0">
                <a:solidFill>
                  <a:srgbClr val="002060"/>
                </a:solidFill>
              </a:rPr>
              <a:t> Analyser</a:t>
            </a:r>
          </a:p>
          <a:p>
            <a:pPr marL="0" indent="0" algn="ctr">
              <a:buNone/>
            </a:pPr>
            <a:endParaRPr lang="en-US" sz="2800" dirty="0" smtClean="0">
              <a:solidFill>
                <a:srgbClr val="002060"/>
              </a:solidFill>
            </a:endParaRPr>
          </a:p>
          <a:p>
            <a:pPr marL="0" indent="0" algn="ctr">
              <a:buNone/>
            </a:pPr>
            <a:r>
              <a:rPr lang="en-US" sz="2800" dirty="0" smtClean="0">
                <a:solidFill>
                  <a:srgbClr val="002060"/>
                </a:solidFill>
              </a:rPr>
              <a:t>Presented By</a:t>
            </a:r>
          </a:p>
          <a:p>
            <a:pPr marL="0" indent="0" algn="ctr">
              <a:buNone/>
            </a:pPr>
            <a:r>
              <a:rPr lang="en-US" sz="2800" dirty="0" err="1" smtClean="0">
                <a:solidFill>
                  <a:srgbClr val="002060"/>
                </a:solidFill>
              </a:rPr>
              <a:t>Kushal</a:t>
            </a:r>
            <a:r>
              <a:rPr lang="en-US" sz="2800" smtClean="0">
                <a:solidFill>
                  <a:srgbClr val="002060"/>
                </a:solidFill>
              </a:rPr>
              <a:t> Kulkarni</a:t>
            </a:r>
            <a:endParaRPr lang="en-US" sz="2800">
              <a:solidFill>
                <a:srgbClr val="002060"/>
              </a:solidFill>
            </a:endParaRPr>
          </a:p>
          <a:p>
            <a:pPr marL="0" indent="0" algn="ctr">
              <a:buNone/>
            </a:pPr>
            <a:endParaRPr lang="en-IN" sz="7200" dirty="0">
              <a:solidFill>
                <a:srgbClr val="002060"/>
              </a:solidFill>
            </a:endParaRPr>
          </a:p>
        </p:txBody>
      </p:sp>
    </p:spTree>
    <p:extLst>
      <p:ext uri="{BB962C8B-B14F-4D97-AF65-F5344CB8AC3E}">
        <p14:creationId xmlns:p14="http://schemas.microsoft.com/office/powerpoint/2010/main" val="166668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Neural Networks</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880369"/>
          </a:xfrm>
          <a:prstGeom prst="rect">
            <a:avLst/>
          </a:prstGeom>
          <a:noFill/>
        </p:spPr>
        <p:txBody>
          <a:bodyPr wrap="square" rtlCol="0">
            <a:spAutoFit/>
          </a:bodyPr>
          <a:lstStyle/>
          <a:p>
            <a:pPr>
              <a:lnSpc>
                <a:spcPct val="150000"/>
              </a:lnSpc>
            </a:pPr>
            <a:r>
              <a:rPr lang="en-US" dirty="0"/>
              <a:t>Neural networks or feedforward neural networks. These have multiple layers of neurons arranged in fashion similar to that of human brain. </a:t>
            </a:r>
            <a:endParaRPr lang="en-US" sz="1400" dirty="0">
              <a:solidFill>
                <a:srgbClr val="002060"/>
              </a:solidFill>
              <a:latin typeface="Gentona Book" charset="0"/>
              <a:ea typeface="Gentona Book" charset="0"/>
              <a:cs typeface="Gentona Book" charset="0"/>
            </a:endParaRP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xmlns="" id="{0DCE5AF5-6346-4B72-A784-01E371FB1AB9}"/>
              </a:ext>
            </a:extLst>
          </p:cNvPr>
          <p:cNvPicPr>
            <a:picLocks noChangeAspect="1"/>
          </p:cNvPicPr>
          <p:nvPr/>
        </p:nvPicPr>
        <p:blipFill>
          <a:blip r:embed="rId4"/>
          <a:stretch>
            <a:fillRect/>
          </a:stretch>
        </p:blipFill>
        <p:spPr>
          <a:xfrm>
            <a:off x="7581604" y="2447653"/>
            <a:ext cx="2671827" cy="2156632"/>
          </a:xfrm>
          <a:prstGeom prst="rect">
            <a:avLst/>
          </a:prstGeom>
        </p:spPr>
      </p:pic>
      <p:pic>
        <p:nvPicPr>
          <p:cNvPr id="4" name="Picture 3">
            <a:extLst>
              <a:ext uri="{FF2B5EF4-FFF2-40B4-BE49-F238E27FC236}">
                <a16:creationId xmlns:a16="http://schemas.microsoft.com/office/drawing/2014/main" xmlns="" id="{02D14D59-3EC0-4EA0-92A7-192FA99F36AF}"/>
              </a:ext>
            </a:extLst>
          </p:cNvPr>
          <p:cNvPicPr>
            <a:picLocks noChangeAspect="1"/>
          </p:cNvPicPr>
          <p:nvPr/>
        </p:nvPicPr>
        <p:blipFill>
          <a:blip r:embed="rId5"/>
          <a:stretch>
            <a:fillRect/>
          </a:stretch>
        </p:blipFill>
        <p:spPr>
          <a:xfrm>
            <a:off x="1790688" y="2741396"/>
            <a:ext cx="2936383" cy="1873876"/>
          </a:xfrm>
          <a:prstGeom prst="rect">
            <a:avLst/>
          </a:prstGeom>
        </p:spPr>
      </p:pic>
      <p:sp>
        <p:nvSpPr>
          <p:cNvPr id="5" name="TextBox 4">
            <a:extLst>
              <a:ext uri="{FF2B5EF4-FFF2-40B4-BE49-F238E27FC236}">
                <a16:creationId xmlns:a16="http://schemas.microsoft.com/office/drawing/2014/main" xmlns="" id="{9F8653DC-6714-43CF-A956-0D3950A2123C}"/>
              </a:ext>
            </a:extLst>
          </p:cNvPr>
          <p:cNvSpPr txBox="1"/>
          <p:nvPr/>
        </p:nvSpPr>
        <p:spPr>
          <a:xfrm>
            <a:off x="1855433" y="5015883"/>
            <a:ext cx="8415608" cy="1323439"/>
          </a:xfrm>
          <a:prstGeom prst="rect">
            <a:avLst/>
          </a:prstGeom>
          <a:noFill/>
        </p:spPr>
        <p:txBody>
          <a:bodyPr wrap="square" rtlCol="0">
            <a:spAutoFit/>
          </a:bodyPr>
          <a:lstStyle/>
          <a:p>
            <a:r>
              <a:rPr lang="en-US" sz="1600" b="1" dirty="0"/>
              <a:t>Activation function :</a:t>
            </a:r>
            <a:r>
              <a:rPr lang="en-US" sz="1600" dirty="0"/>
              <a:t>  transforming the summed weighted input from the node into the output for that input. I have used rectified linear activation (</a:t>
            </a:r>
            <a:r>
              <a:rPr lang="en-US" sz="1600" dirty="0" err="1"/>
              <a:t>Relu</a:t>
            </a:r>
            <a:r>
              <a:rPr lang="en-US" sz="1600" dirty="0"/>
              <a:t>) function since it overcomes the vanishing gradient problem, allowing models to learn faster and perform better.</a:t>
            </a:r>
          </a:p>
          <a:p>
            <a:r>
              <a:rPr lang="en-US" sz="1600" b="1" dirty="0"/>
              <a:t>Loss function :</a:t>
            </a:r>
            <a:r>
              <a:rPr lang="en-US" sz="1600" dirty="0"/>
              <a:t> a function which needs to be minimized for </a:t>
            </a:r>
            <a:r>
              <a:rPr lang="en-US" sz="1600" dirty="0" err="1"/>
              <a:t>correctioness</a:t>
            </a:r>
            <a:r>
              <a:rPr lang="en-US" sz="1600" dirty="0"/>
              <a:t> of model</a:t>
            </a:r>
          </a:p>
          <a:p>
            <a:r>
              <a:rPr lang="en-US" sz="1600" dirty="0"/>
              <a:t>I have used </a:t>
            </a:r>
            <a:r>
              <a:rPr lang="en-US" sz="1600" dirty="0" err="1"/>
              <a:t>softmax</a:t>
            </a:r>
            <a:r>
              <a:rPr lang="en-US" sz="1600" dirty="0"/>
              <a:t> or normalized exponential function as there is multi class classification</a:t>
            </a:r>
          </a:p>
        </p:txBody>
      </p:sp>
    </p:spTree>
    <p:extLst>
      <p:ext uri="{BB962C8B-B14F-4D97-AF65-F5344CB8AC3E}">
        <p14:creationId xmlns:p14="http://schemas.microsoft.com/office/powerpoint/2010/main" val="251395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Terms</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2967415"/>
          </a:xfrm>
          <a:prstGeom prst="rect">
            <a:avLst/>
          </a:prstGeom>
          <a:noFill/>
        </p:spPr>
        <p:txBody>
          <a:bodyPr wrap="square" rtlCol="0">
            <a:spAutoFit/>
          </a:bodyPr>
          <a:lstStyle/>
          <a:p>
            <a:pPr>
              <a:lnSpc>
                <a:spcPct val="150000"/>
              </a:lnSpc>
            </a:pPr>
            <a:r>
              <a:rPr lang="en-US" sz="1600" b="1" dirty="0"/>
              <a:t>Epoch : </a:t>
            </a:r>
            <a:r>
              <a:rPr lang="en-US" sz="1600" dirty="0"/>
              <a:t>Since the training in neural networks is an iterative process, the training won’t just stop after it is done. You have to specify the number of iterations you want the model to be training. Those completed iterations are commonly called epochs. I have chosen 10</a:t>
            </a:r>
          </a:p>
          <a:p>
            <a:pPr>
              <a:lnSpc>
                <a:spcPct val="150000"/>
              </a:lnSpc>
            </a:pPr>
            <a:r>
              <a:rPr lang="en-US" sz="1600" b="1" dirty="0"/>
              <a:t>Batch size: </a:t>
            </a:r>
            <a:r>
              <a:rPr lang="en-US" sz="1600" dirty="0"/>
              <a:t>The batch size is responsible for how many samples we want to use in one epoch, which means how many samples are used in one forward/backward pass. I have chosen 50</a:t>
            </a:r>
          </a:p>
          <a:p>
            <a:pPr>
              <a:lnSpc>
                <a:spcPct val="150000"/>
              </a:lnSpc>
            </a:pPr>
            <a:r>
              <a:rPr lang="en-US" sz="1600" b="1" dirty="0"/>
              <a:t>Validation split :</a:t>
            </a:r>
            <a:r>
              <a:rPr lang="en-US" sz="1600" dirty="0"/>
              <a:t> this is a spit of training data to calculate loss function and should be kept apart from testing set in order to not let testing set to influence the model. Validation spit of 10 % is used</a:t>
            </a:r>
          </a:p>
          <a:p>
            <a:pPr>
              <a:lnSpc>
                <a:spcPct val="150000"/>
              </a:lnSpc>
            </a:pPr>
            <a:endParaRPr lang="en-US" sz="1400" dirty="0">
              <a:solidFill>
                <a:srgbClr val="002060"/>
              </a:solidFill>
              <a:latin typeface="Gentona Book" charset="0"/>
              <a:ea typeface="Gentona Book" charset="0"/>
              <a:cs typeface="Gentona Book" charset="0"/>
            </a:endParaRP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293270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Deep Neural Networks CNN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621330"/>
            <a:ext cx="8576056" cy="2639441"/>
          </a:xfrm>
          <a:prstGeom prst="rect">
            <a:avLst/>
          </a:prstGeom>
          <a:noFill/>
        </p:spPr>
        <p:txBody>
          <a:bodyPr wrap="square" rtlCol="0">
            <a:spAutoFit/>
          </a:bodyPr>
          <a:lstStyle/>
          <a:p>
            <a:pPr>
              <a:lnSpc>
                <a:spcPct val="150000"/>
              </a:lnSpc>
            </a:pPr>
            <a:r>
              <a:rPr lang="en-US" sz="1600" dirty="0"/>
              <a:t>A neural network with more than one hidden layer is considered a deep neural network.</a:t>
            </a:r>
          </a:p>
          <a:p>
            <a:pPr>
              <a:lnSpc>
                <a:spcPct val="150000"/>
              </a:lnSpc>
            </a:pPr>
            <a:r>
              <a:rPr lang="en-US" sz="1600" dirty="0" err="1"/>
              <a:t>Keras</a:t>
            </a:r>
            <a:r>
              <a:rPr lang="en-US" sz="1600" dirty="0"/>
              <a:t> is the model-level library used . To handle low-level operations such as tensor manipulation and differentiation </a:t>
            </a:r>
            <a:r>
              <a:rPr lang="en-US" sz="1600" dirty="0" err="1"/>
              <a:t>tensorflow</a:t>
            </a:r>
            <a:r>
              <a:rPr lang="en-US" sz="1600" dirty="0"/>
              <a:t> is  the backend engine of </a:t>
            </a:r>
            <a:r>
              <a:rPr lang="en-US" sz="1600" dirty="0" err="1"/>
              <a:t>Keras</a:t>
            </a:r>
            <a:r>
              <a:rPr lang="en-US" sz="1600" dirty="0"/>
              <a:t>.</a:t>
            </a:r>
          </a:p>
          <a:p>
            <a:pPr>
              <a:lnSpc>
                <a:spcPct val="150000"/>
              </a:lnSpc>
            </a:pPr>
            <a:r>
              <a:rPr lang="en-US" sz="1600" b="1" dirty="0"/>
              <a:t>CNN :</a:t>
            </a:r>
            <a:r>
              <a:rPr lang="en-US" sz="1600" dirty="0"/>
              <a:t> It is a specialized neural network that can detect specific patterns which is used to discern the most important information in a sentence. The hidden layers called convolutional layer. I have used one dimensional CNN which is unaffected by translations The patch of filters slide filter slide over embedding matrix and extracts a specific pattern of n-gram.</a:t>
            </a: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screenshot of a social media post&#10;&#10;Description automatically generated">
            <a:extLst>
              <a:ext uri="{FF2B5EF4-FFF2-40B4-BE49-F238E27FC236}">
                <a16:creationId xmlns:a16="http://schemas.microsoft.com/office/drawing/2014/main" xmlns="" id="{315B05DF-C376-4C3E-8050-CAEE9ED5ED59}"/>
              </a:ext>
            </a:extLst>
          </p:cNvPr>
          <p:cNvPicPr>
            <a:picLocks noChangeAspect="1"/>
          </p:cNvPicPr>
          <p:nvPr/>
        </p:nvPicPr>
        <p:blipFill>
          <a:blip r:embed="rId4"/>
          <a:stretch>
            <a:fillRect/>
          </a:stretch>
        </p:blipFill>
        <p:spPr>
          <a:xfrm>
            <a:off x="2393435" y="4192709"/>
            <a:ext cx="6683079" cy="2555848"/>
          </a:xfrm>
          <a:prstGeom prst="rect">
            <a:avLst/>
          </a:prstGeom>
        </p:spPr>
      </p:pic>
    </p:spTree>
    <p:extLst>
      <p:ext uri="{BB962C8B-B14F-4D97-AF65-F5344CB8AC3E}">
        <p14:creationId xmlns:p14="http://schemas.microsoft.com/office/powerpoint/2010/main" val="90134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CNN Layers Description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Embedding Layer of </a:t>
            </a:r>
            <a:r>
              <a:rPr lang="en-US" dirty="0" err="1"/>
              <a:t>Keras</a:t>
            </a:r>
            <a:r>
              <a:rPr lang="en-US" dirty="0"/>
              <a:t> which takes the previously calculated integers and maps them to a dense vector of the embedding using the embedding matrix from pre-trained word vectors.</a:t>
            </a:r>
          </a:p>
          <a:p>
            <a:pPr marL="285750" indent="-285750">
              <a:lnSpc>
                <a:spcPct val="150000"/>
              </a:lnSpc>
              <a:buFont typeface="Arial" panose="020B0604020202020204" pitchFamily="34" charset="0"/>
              <a:buChar char="•"/>
            </a:pPr>
            <a:r>
              <a:rPr lang="en-US" dirty="0" err="1"/>
              <a:t>Convulational</a:t>
            </a:r>
            <a:r>
              <a:rPr lang="en-US" dirty="0"/>
              <a:t> layer</a:t>
            </a:r>
          </a:p>
          <a:p>
            <a:pPr marL="285750" indent="-285750">
              <a:lnSpc>
                <a:spcPct val="150000"/>
              </a:lnSpc>
              <a:buFont typeface="Arial" panose="020B0604020202020204" pitchFamily="34" charset="0"/>
              <a:buChar char="•"/>
            </a:pPr>
            <a:r>
              <a:rPr lang="en-US" dirty="0"/>
              <a:t>GlobalMaxPooling1D layer after the embedding layer to </a:t>
            </a:r>
            <a:r>
              <a:rPr lang="en-US" dirty="0" err="1"/>
              <a:t>downsample</a:t>
            </a:r>
            <a:r>
              <a:rPr lang="en-US" dirty="0"/>
              <a:t> (the maximum value of all features in the pool for each feature dimension)</a:t>
            </a:r>
          </a:p>
          <a:p>
            <a:pPr marL="285750" indent="-285750">
              <a:lnSpc>
                <a:spcPct val="150000"/>
              </a:lnSpc>
              <a:buFont typeface="Arial" panose="020B0604020202020204" pitchFamily="34" charset="0"/>
              <a:buChar char="•"/>
            </a:pPr>
            <a:r>
              <a:rPr lang="en-US" dirty="0"/>
              <a:t>Dense layer with </a:t>
            </a:r>
            <a:r>
              <a:rPr lang="en-US" dirty="0" err="1"/>
              <a:t>Renu</a:t>
            </a:r>
            <a:r>
              <a:rPr lang="en-US" dirty="0"/>
              <a:t> activation function</a:t>
            </a:r>
          </a:p>
          <a:p>
            <a:pPr marL="285750" indent="-285750">
              <a:lnSpc>
                <a:spcPct val="150000"/>
              </a:lnSpc>
              <a:buFont typeface="Arial" panose="020B0604020202020204" pitchFamily="34" charset="0"/>
              <a:buChar char="•"/>
            </a:pPr>
            <a:r>
              <a:rPr lang="en-US" dirty="0"/>
              <a:t>Dense layer with </a:t>
            </a:r>
            <a:r>
              <a:rPr lang="en-US" dirty="0" err="1"/>
              <a:t>softmax</a:t>
            </a:r>
            <a:r>
              <a:rPr lang="en-US" dirty="0"/>
              <a:t> activation function</a:t>
            </a: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172970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CNN Training</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xmlns="" id="{E32BF069-6B6F-4E4A-9E72-15D25C27A8E1}"/>
              </a:ext>
            </a:extLst>
          </p:cNvPr>
          <p:cNvPicPr>
            <a:picLocks noChangeAspect="1"/>
          </p:cNvPicPr>
          <p:nvPr/>
        </p:nvPicPr>
        <p:blipFill rotWithShape="1">
          <a:blip r:embed="rId4"/>
          <a:srcRect b="2937"/>
          <a:stretch/>
        </p:blipFill>
        <p:spPr>
          <a:xfrm>
            <a:off x="2350852" y="660957"/>
            <a:ext cx="7164109" cy="3520420"/>
          </a:xfrm>
          <a:prstGeom prst="rect">
            <a:avLst/>
          </a:prstGeom>
        </p:spPr>
      </p:pic>
      <p:pic>
        <p:nvPicPr>
          <p:cNvPr id="5" name="Picture 4" descr="A close up of a map&#10;&#10;Description automatically generated">
            <a:extLst>
              <a:ext uri="{FF2B5EF4-FFF2-40B4-BE49-F238E27FC236}">
                <a16:creationId xmlns:a16="http://schemas.microsoft.com/office/drawing/2014/main" xmlns="" id="{007B35AD-C1C0-4E22-9FCF-99D196FDF895}"/>
              </a:ext>
            </a:extLst>
          </p:cNvPr>
          <p:cNvPicPr>
            <a:picLocks noChangeAspect="1"/>
          </p:cNvPicPr>
          <p:nvPr/>
        </p:nvPicPr>
        <p:blipFill>
          <a:blip r:embed="rId5"/>
          <a:stretch>
            <a:fillRect/>
          </a:stretch>
        </p:blipFill>
        <p:spPr>
          <a:xfrm>
            <a:off x="2350852" y="4119803"/>
            <a:ext cx="6882935" cy="2513606"/>
          </a:xfrm>
          <a:prstGeom prst="rect">
            <a:avLst/>
          </a:prstGeom>
        </p:spPr>
      </p:pic>
    </p:spTree>
    <p:extLst>
      <p:ext uri="{BB962C8B-B14F-4D97-AF65-F5344CB8AC3E}">
        <p14:creationId xmlns:p14="http://schemas.microsoft.com/office/powerpoint/2010/main" val="127743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RNN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1711366"/>
          </a:xfrm>
          <a:prstGeom prst="rect">
            <a:avLst/>
          </a:prstGeom>
          <a:noFill/>
        </p:spPr>
        <p:txBody>
          <a:bodyPr wrap="square" rtlCol="0">
            <a:spAutoFit/>
          </a:bodyPr>
          <a:lstStyle/>
          <a:p>
            <a:pPr>
              <a:lnSpc>
                <a:spcPct val="150000"/>
              </a:lnSpc>
            </a:pPr>
            <a:r>
              <a:rPr lang="en-US" dirty="0"/>
              <a:t>In RNN the activation outputs are propagated in both directions. It results in looping which provides a state to neurons giving it ability to remember the learnings.</a:t>
            </a:r>
          </a:p>
          <a:p>
            <a:pPr>
              <a:lnSpc>
                <a:spcPct val="150000"/>
              </a:lnSpc>
            </a:pPr>
            <a:r>
              <a:rPr lang="en-US" dirty="0"/>
              <a:t>The CNN layer is replaced by bidirectional GRU layer</a:t>
            </a:r>
          </a:p>
          <a:p>
            <a:pPr>
              <a:lnSpc>
                <a:spcPct val="150000"/>
              </a:lnSpc>
            </a:pPr>
            <a:endParaRPr lang="en-US" dirty="0"/>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close up of a clock&#10;&#10;Description automatically generated">
            <a:extLst>
              <a:ext uri="{FF2B5EF4-FFF2-40B4-BE49-F238E27FC236}">
                <a16:creationId xmlns:a16="http://schemas.microsoft.com/office/drawing/2014/main" xmlns="" id="{EBC53B20-4BE1-4891-BD36-3EFB0F359AEA}"/>
              </a:ext>
            </a:extLst>
          </p:cNvPr>
          <p:cNvPicPr>
            <a:picLocks noChangeAspect="1"/>
          </p:cNvPicPr>
          <p:nvPr/>
        </p:nvPicPr>
        <p:blipFill rotWithShape="1">
          <a:blip r:embed="rId4"/>
          <a:srcRect l="16910" r="19573"/>
          <a:stretch/>
        </p:blipFill>
        <p:spPr>
          <a:xfrm>
            <a:off x="3148613" y="3429000"/>
            <a:ext cx="4175041" cy="2445169"/>
          </a:xfrm>
          <a:prstGeom prst="rect">
            <a:avLst/>
          </a:prstGeom>
        </p:spPr>
      </p:pic>
    </p:spTree>
    <p:extLst>
      <p:ext uri="{BB962C8B-B14F-4D97-AF65-F5344CB8AC3E}">
        <p14:creationId xmlns:p14="http://schemas.microsoft.com/office/powerpoint/2010/main" val="236470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rPr>
              <a:t>Conclusion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1754326"/>
          </a:xfrm>
          <a:prstGeom prst="rect">
            <a:avLst/>
          </a:prstGeom>
          <a:noFill/>
        </p:spPr>
        <p:txBody>
          <a:bodyPr wrap="square" rtlCol="0">
            <a:spAutoFit/>
          </a:bodyPr>
          <a:lstStyle/>
          <a:p>
            <a:r>
              <a:rPr lang="en-US" dirty="0"/>
              <a:t>While the classical models provided a good accuracy the neural network models improved it further. The highest accuracy achieved using CNN as 91%. With more data the deep learning models will outmatch classical models. Using word embedding provided an additional 2-3% improvement in accuracy and faster training time. CNN provided the best performance in neural networks but RNN still had good results. More training data could make RNN perform better than CNN.</a:t>
            </a: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413999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Introduction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
        <p:nvSpPr>
          <p:cNvPr id="2" name="TextBox 1">
            <a:extLst>
              <a:ext uri="{FF2B5EF4-FFF2-40B4-BE49-F238E27FC236}">
                <a16:creationId xmlns:a16="http://schemas.microsoft.com/office/drawing/2014/main" xmlns="" id="{3D73033E-2237-4B78-8F2A-861E138D20CF}"/>
              </a:ext>
            </a:extLst>
          </p:cNvPr>
          <p:cNvSpPr txBox="1"/>
          <p:nvPr/>
        </p:nvSpPr>
        <p:spPr>
          <a:xfrm>
            <a:off x="849548" y="1819922"/>
            <a:ext cx="9368650" cy="3970318"/>
          </a:xfrm>
          <a:prstGeom prst="rect">
            <a:avLst/>
          </a:prstGeom>
          <a:noFill/>
        </p:spPr>
        <p:txBody>
          <a:bodyPr wrap="square" rtlCol="0">
            <a:spAutoFit/>
          </a:bodyPr>
          <a:lstStyle/>
          <a:p>
            <a:r>
              <a:rPr lang="en-US" dirty="0">
                <a:solidFill>
                  <a:srgbClr val="002060"/>
                </a:solidFill>
                <a:latin typeface="Gentona Book" charset="0"/>
                <a:ea typeface="Gentona Book" charset="0"/>
                <a:cs typeface="Gentona Book" charset="0"/>
              </a:rPr>
              <a:t>What comes under Document?</a:t>
            </a:r>
          </a:p>
          <a:p>
            <a:r>
              <a:rPr lang="en-US" dirty="0">
                <a:solidFill>
                  <a:srgbClr val="002060"/>
                </a:solidFill>
                <a:latin typeface="Gentona Book" charset="0"/>
                <a:ea typeface="Gentona Book" charset="0"/>
                <a:cs typeface="Gentona Book" charset="0"/>
              </a:rPr>
              <a:t>Blog, News article, Books, Customer Review, Research Papers</a:t>
            </a:r>
          </a:p>
          <a:p>
            <a:endParaRPr lang="en-US" dirty="0">
              <a:solidFill>
                <a:srgbClr val="002060"/>
              </a:solidFill>
              <a:latin typeface="Gentona Book" charset="0"/>
              <a:ea typeface="Gentona Book" charset="0"/>
              <a:cs typeface="Gentona Book" charset="0"/>
            </a:endParaRPr>
          </a:p>
          <a:p>
            <a:r>
              <a:rPr lang="en-US" dirty="0">
                <a:solidFill>
                  <a:srgbClr val="002060"/>
                </a:solidFill>
                <a:latin typeface="Gentona Book" charset="0"/>
                <a:ea typeface="Gentona Book" charset="0"/>
                <a:cs typeface="Gentona Book" charset="0"/>
              </a:rPr>
              <a:t>Need for Document/Text Classification</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Natural language cannot be easily understood by computers</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Categorization of vast amount of textual data</a:t>
            </a:r>
          </a:p>
          <a:p>
            <a:endParaRPr lang="en-US" dirty="0">
              <a:solidFill>
                <a:srgbClr val="002060"/>
              </a:solidFill>
              <a:latin typeface="Gentona Book" charset="0"/>
              <a:ea typeface="Gentona Book" charset="0"/>
              <a:cs typeface="Gentona Book" charset="0"/>
            </a:endParaRPr>
          </a:p>
          <a:p>
            <a:endParaRPr lang="en-US" dirty="0">
              <a:solidFill>
                <a:srgbClr val="002060"/>
              </a:solidFill>
              <a:latin typeface="Gentona Book" charset="0"/>
              <a:ea typeface="Gentona Book" charset="0"/>
              <a:cs typeface="Gentona Book" charset="0"/>
            </a:endParaRPr>
          </a:p>
          <a:p>
            <a:r>
              <a:rPr lang="en-US" dirty="0">
                <a:solidFill>
                  <a:srgbClr val="002060"/>
                </a:solidFill>
                <a:latin typeface="Gentona Book" charset="0"/>
                <a:ea typeface="Gentona Book" charset="0"/>
                <a:cs typeface="Gentona Book" charset="0"/>
              </a:rPr>
              <a:t>Applications</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Spam Detection</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Sentiment Analysis</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Customer Query classification in chatbots</a:t>
            </a:r>
          </a:p>
          <a:p>
            <a:pPr marL="285750" indent="-285750">
              <a:buFont typeface="Arial" panose="020B0604020202020204" pitchFamily="34" charset="0"/>
              <a:buChar char="•"/>
            </a:pPr>
            <a:r>
              <a:rPr lang="en-US" dirty="0">
                <a:solidFill>
                  <a:srgbClr val="002060"/>
                </a:solidFill>
                <a:latin typeface="Gentona Book" charset="0"/>
                <a:ea typeface="Gentona Book" charset="0"/>
                <a:cs typeface="Gentona Book" charset="0"/>
              </a:rPr>
              <a:t>Fake news detection</a:t>
            </a:r>
          </a:p>
          <a:p>
            <a:endParaRPr lang="en-US" dirty="0"/>
          </a:p>
        </p:txBody>
      </p:sp>
    </p:spTree>
    <p:extLst>
      <p:ext uri="{BB962C8B-B14F-4D97-AF65-F5344CB8AC3E}">
        <p14:creationId xmlns:p14="http://schemas.microsoft.com/office/powerpoint/2010/main" val="10082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738664"/>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Steps for Document classification using Machine Learning</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Data Preprocessing</a:t>
            </a:r>
          </a:p>
          <a:p>
            <a:pPr marL="285750" indent="-285750">
              <a:lnSpc>
                <a:spcPct val="150000"/>
              </a:lnSpc>
              <a:buFont typeface="Arial" panose="020B0604020202020204" pitchFamily="34" charset="0"/>
              <a:buChar char="•"/>
            </a:pPr>
            <a:r>
              <a:rPr lang="en-US" dirty="0"/>
              <a:t>Feature Engineering</a:t>
            </a:r>
          </a:p>
          <a:p>
            <a:pPr marL="285750" indent="-285750">
              <a:lnSpc>
                <a:spcPct val="150000"/>
              </a:lnSpc>
              <a:buFont typeface="Arial" panose="020B0604020202020204" pitchFamily="34" charset="0"/>
              <a:buChar char="•"/>
            </a:pPr>
            <a:r>
              <a:rPr lang="en-US" dirty="0"/>
              <a:t>Model Selection and Training</a:t>
            </a:r>
          </a:p>
          <a:p>
            <a:pPr marL="285750" indent="-285750">
              <a:lnSpc>
                <a:spcPct val="150000"/>
              </a:lnSpc>
              <a:buFont typeface="Arial" panose="020B0604020202020204" pitchFamily="34" charset="0"/>
              <a:buChar char="•"/>
            </a:pPr>
            <a:r>
              <a:rPr lang="en-US" dirty="0"/>
              <a:t>Performance Tuning</a:t>
            </a:r>
          </a:p>
          <a:p>
            <a:pPr marL="285750" indent="-285750">
              <a:lnSpc>
                <a:spcPct val="150000"/>
              </a:lnSpc>
              <a:buFont typeface="Arial" panose="020B0604020202020204" pitchFamily="34" charset="0"/>
              <a:buChar char="•"/>
            </a:pPr>
            <a:r>
              <a:rPr lang="en-US" dirty="0"/>
              <a:t>Testing</a:t>
            </a:r>
            <a:endParaRPr lang="en-US" sz="1400" dirty="0">
              <a:solidFill>
                <a:srgbClr val="002060"/>
              </a:solidFill>
              <a:latin typeface="Gentona Book" charset="0"/>
              <a:ea typeface="Gentona Book" charset="0"/>
              <a:cs typeface="Gentona Book" charset="0"/>
            </a:endParaRP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138514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Dataset </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23963" y="1692339"/>
            <a:ext cx="8326244" cy="1997919"/>
          </a:xfrm>
          <a:prstGeom prst="rect">
            <a:avLst/>
          </a:prstGeom>
          <a:noFill/>
        </p:spPr>
        <p:txBody>
          <a:bodyPr wrap="square" rtlCol="0">
            <a:spAutoFit/>
          </a:bodyPr>
          <a:lstStyle/>
          <a:p>
            <a:pPr>
              <a:lnSpc>
                <a:spcPct val="150000"/>
              </a:lnSpc>
            </a:pPr>
            <a:r>
              <a:rPr lang="en-US" sz="1400" dirty="0">
                <a:solidFill>
                  <a:srgbClr val="002060"/>
                </a:solidFill>
                <a:latin typeface="Gentona Book" charset="0"/>
                <a:ea typeface="Gentona Book" charset="0"/>
                <a:cs typeface="Gentona Book" charset="0"/>
              </a:rPr>
              <a:t>AG corpus of News Article (</a:t>
            </a:r>
            <a:r>
              <a:rPr lang="en-US" sz="1400" dirty="0">
                <a:hlinkClick r:id="rId3"/>
              </a:rPr>
              <a:t>http://groups.di.unipi.it/~gulli/AG_corpus_of_news_articles.html</a:t>
            </a:r>
            <a:r>
              <a:rPr lang="en-US" sz="1400" dirty="0"/>
              <a:t>)</a:t>
            </a:r>
          </a:p>
          <a:p>
            <a:pPr>
              <a:lnSpc>
                <a:spcPct val="150000"/>
              </a:lnSpc>
            </a:pPr>
            <a:r>
              <a:rPr lang="en-US" sz="1400" dirty="0">
                <a:solidFill>
                  <a:srgbClr val="002060"/>
                </a:solidFill>
                <a:latin typeface="Gentona Book" charset="0"/>
                <a:ea typeface="Gentona Book" charset="0"/>
                <a:cs typeface="Gentona Book" charset="0"/>
              </a:rPr>
              <a:t>Collected from 2000 news sources.</a:t>
            </a:r>
          </a:p>
          <a:p>
            <a:pPr>
              <a:lnSpc>
                <a:spcPct val="150000"/>
              </a:lnSpc>
            </a:pPr>
            <a:r>
              <a:rPr lang="en-US" sz="1400" dirty="0">
                <a:solidFill>
                  <a:srgbClr val="002060"/>
                </a:solidFill>
                <a:latin typeface="Gentona Book" charset="0"/>
                <a:ea typeface="Gentona Book" charset="0"/>
                <a:cs typeface="Gentona Book" charset="0"/>
              </a:rPr>
              <a:t>120000 training samples in csv format</a:t>
            </a:r>
          </a:p>
          <a:p>
            <a:pPr>
              <a:lnSpc>
                <a:spcPct val="150000"/>
              </a:lnSpc>
            </a:pPr>
            <a:r>
              <a:rPr lang="en-US" sz="1400" dirty="0">
                <a:solidFill>
                  <a:srgbClr val="002060"/>
                </a:solidFill>
                <a:latin typeface="Gentona Book" charset="0"/>
                <a:ea typeface="Gentona Book" charset="0"/>
                <a:cs typeface="Gentona Book" charset="0"/>
              </a:rPr>
              <a:t>7600 testing samples in csv format</a:t>
            </a:r>
          </a:p>
          <a:p>
            <a:pPr>
              <a:lnSpc>
                <a:spcPct val="150000"/>
              </a:lnSpc>
            </a:pPr>
            <a:r>
              <a:rPr lang="en-US" sz="1400" dirty="0">
                <a:solidFill>
                  <a:srgbClr val="002060"/>
                </a:solidFill>
                <a:latin typeface="Gentona Book" charset="0"/>
                <a:ea typeface="Gentona Book" charset="0"/>
                <a:cs typeface="Gentona Book" charset="0"/>
              </a:rPr>
              <a:t>4 Categories </a:t>
            </a:r>
            <a:r>
              <a:rPr lang="en-US" sz="1400" dirty="0">
                <a:solidFill>
                  <a:srgbClr val="002060"/>
                </a:solidFill>
                <a:latin typeface="Gentona Book" charset="0"/>
              </a:rPr>
              <a:t>- World, Sports, Business, Sci/Tech.</a:t>
            </a:r>
          </a:p>
          <a:p>
            <a:pPr>
              <a:lnSpc>
                <a:spcPct val="150000"/>
              </a:lnSpc>
            </a:pPr>
            <a:r>
              <a:rPr lang="en-US" sz="1400" dirty="0">
                <a:solidFill>
                  <a:srgbClr val="002060"/>
                </a:solidFill>
                <a:latin typeface="Gentona Book" charset="0"/>
                <a:ea typeface="Gentona Book" charset="0"/>
                <a:cs typeface="Gentona Book" charset="0"/>
              </a:rPr>
              <a:t>Library used -  pandas</a:t>
            </a: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xmlns="" id="{8DDFF7C3-C846-481E-8AA4-EB9DAB0D0759}"/>
              </a:ext>
            </a:extLst>
          </p:cNvPr>
          <p:cNvPicPr>
            <a:picLocks noChangeAspect="1"/>
          </p:cNvPicPr>
          <p:nvPr/>
        </p:nvPicPr>
        <p:blipFill rotWithShape="1">
          <a:blip r:embed="rId5"/>
          <a:srcRect t="24253" b="1"/>
          <a:stretch/>
        </p:blipFill>
        <p:spPr>
          <a:xfrm>
            <a:off x="2170771" y="4021589"/>
            <a:ext cx="5010849" cy="2539982"/>
          </a:xfrm>
          <a:prstGeom prst="rect">
            <a:avLst/>
          </a:prstGeom>
        </p:spPr>
      </p:pic>
    </p:spTree>
    <p:extLst>
      <p:ext uri="{BB962C8B-B14F-4D97-AF65-F5344CB8AC3E}">
        <p14:creationId xmlns:p14="http://schemas.microsoft.com/office/powerpoint/2010/main" val="312339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Preprocessing</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4062651"/>
          </a:xfrm>
          <a:prstGeom prst="rect">
            <a:avLst/>
          </a:prstGeom>
          <a:noFill/>
        </p:spPr>
        <p:txBody>
          <a:bodyPr wrap="square" rtlCol="0">
            <a:spAutoFit/>
          </a:bodyPr>
          <a:lstStyle/>
          <a:p>
            <a:pPr marL="285750" indent="-285750">
              <a:buFont typeface="Arial" panose="020B0604020202020204" pitchFamily="34" charset="0"/>
              <a:buChar char="•"/>
            </a:pPr>
            <a:r>
              <a:rPr lang="en-US" sz="1600" dirty="0"/>
              <a:t>Remove HTML tags</a:t>
            </a:r>
          </a:p>
          <a:p>
            <a:pPr marL="285750" indent="-285750">
              <a:buFont typeface="Arial" panose="020B0604020202020204" pitchFamily="34" charset="0"/>
              <a:buChar char="•"/>
            </a:pPr>
            <a:r>
              <a:rPr lang="en-US" sz="1600" dirty="0"/>
              <a:t>Remove extra whitespaces</a:t>
            </a:r>
          </a:p>
          <a:p>
            <a:pPr marL="285750" indent="-285750">
              <a:buFont typeface="Arial" panose="020B0604020202020204" pitchFamily="34" charset="0"/>
              <a:buChar char="•"/>
            </a:pPr>
            <a:r>
              <a:rPr lang="en-US" sz="1600" dirty="0"/>
              <a:t>Convert accented characters to ASCII characters</a:t>
            </a:r>
          </a:p>
          <a:p>
            <a:pPr marL="285750" indent="-285750">
              <a:buFont typeface="Arial" panose="020B0604020202020204" pitchFamily="34" charset="0"/>
              <a:buChar char="•"/>
            </a:pPr>
            <a:r>
              <a:rPr lang="en-US" sz="1600" dirty="0"/>
              <a:t>Remove special characters</a:t>
            </a:r>
          </a:p>
          <a:p>
            <a:pPr marL="285750" indent="-285750">
              <a:buFont typeface="Arial" panose="020B0604020202020204" pitchFamily="34" charset="0"/>
              <a:buChar char="•"/>
            </a:pPr>
            <a:r>
              <a:rPr lang="en-US" sz="1600" dirty="0"/>
              <a:t>Lowercase all texts</a:t>
            </a:r>
          </a:p>
          <a:p>
            <a:pPr marL="285750" indent="-285750">
              <a:buFont typeface="Arial" panose="020B0604020202020204" pitchFamily="34" charset="0"/>
              <a:buChar char="•"/>
            </a:pPr>
            <a:r>
              <a:rPr lang="en-US" sz="1600" dirty="0"/>
              <a:t>Convert number words to numeric form</a:t>
            </a:r>
          </a:p>
          <a:p>
            <a:pPr marL="285750" indent="-285750">
              <a:buFont typeface="Arial" panose="020B0604020202020204" pitchFamily="34" charset="0"/>
              <a:buChar char="•"/>
            </a:pPr>
            <a:r>
              <a:rPr lang="en-US" sz="1600" dirty="0"/>
              <a:t>Remove numbers</a:t>
            </a:r>
          </a:p>
          <a:p>
            <a:pPr marL="285750" indent="-285750">
              <a:buFont typeface="Arial" panose="020B0604020202020204" pitchFamily="34" charset="0"/>
              <a:buChar char="•"/>
            </a:pPr>
            <a:r>
              <a:rPr lang="en-US" sz="1600" dirty="0"/>
              <a:t>Remove </a:t>
            </a:r>
            <a:r>
              <a:rPr lang="en-US" sz="1600" dirty="0" err="1"/>
              <a:t>stopwords</a:t>
            </a:r>
            <a:r>
              <a:rPr lang="en-US" sz="1600" dirty="0"/>
              <a:t> (NLTK)</a:t>
            </a:r>
          </a:p>
          <a:p>
            <a:pPr marL="285750" indent="-285750">
              <a:buFont typeface="Arial" panose="020B0604020202020204" pitchFamily="34" charset="0"/>
              <a:buChar char="•"/>
            </a:pPr>
            <a:r>
              <a:rPr lang="en-US" sz="1600" dirty="0"/>
              <a:t>Lemmatization (NLTK)</a:t>
            </a:r>
          </a:p>
          <a:p>
            <a:endParaRPr lang="en-US" dirty="0"/>
          </a:p>
          <a:p>
            <a:r>
              <a:rPr lang="en-US" dirty="0"/>
              <a:t>Input = </a:t>
            </a:r>
            <a:r>
              <a:rPr lang="en-US" sz="1400" dirty="0"/>
              <a:t>SPACE.com - TORONTO, Canada -- A second\team of rocketeers competing for the  #36;10 million Ansari X Prize, a contest for\privately funded suborbital space flight, has officially announced the first\launch date for its manned rocket.</a:t>
            </a:r>
          </a:p>
          <a:p>
            <a:r>
              <a:rPr lang="en-US" dirty="0"/>
              <a:t>After preprocessing = </a:t>
            </a:r>
            <a:r>
              <a:rPr lang="en-US" sz="1400" dirty="0" err="1"/>
              <a:t>spacecom</a:t>
            </a:r>
            <a:r>
              <a:rPr lang="en-US" sz="1400" dirty="0"/>
              <a:t> </a:t>
            </a:r>
            <a:r>
              <a:rPr lang="en-US" sz="1400" dirty="0" err="1"/>
              <a:t>toronto</a:t>
            </a:r>
            <a:r>
              <a:rPr lang="en-US" sz="1400" dirty="0"/>
              <a:t> </a:t>
            </a:r>
            <a:r>
              <a:rPr lang="en-US" sz="1400" dirty="0" err="1"/>
              <a:t>canada</a:t>
            </a:r>
            <a:r>
              <a:rPr lang="en-US" sz="1400" dirty="0"/>
              <a:t> a second team rocketeers compete million </a:t>
            </a:r>
            <a:r>
              <a:rPr lang="en-US" sz="1400" dirty="0" err="1"/>
              <a:t>ansari</a:t>
            </a:r>
            <a:r>
              <a:rPr lang="en-US" sz="1400" dirty="0"/>
              <a:t> x prize contest for privately fund suborbital space flight officially announce first launch date man rocket</a:t>
            </a:r>
          </a:p>
          <a:p>
            <a:endParaRPr lang="en-US" dirty="0"/>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269199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Feature Engineering</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26442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rgbClr val="002060"/>
                </a:solidFill>
                <a:latin typeface="Gentona Book" charset="0"/>
                <a:ea typeface="Gentona Book" charset="0"/>
                <a:cs typeface="Gentona Book" charset="0"/>
              </a:rPr>
              <a:t>Count </a:t>
            </a:r>
            <a:r>
              <a:rPr lang="en-US" sz="1400" dirty="0">
                <a:solidFill>
                  <a:srgbClr val="002060"/>
                </a:solidFill>
                <a:latin typeface="Gentona Book" charset="0"/>
              </a:rPr>
              <a:t>Vectors- generates vocabulary for all unique words of sentence. This in turn creates feature vector of the count of the words (Bag of Words BOW model)</a:t>
            </a:r>
          </a:p>
          <a:p>
            <a:pPr marL="285750" indent="-285750">
              <a:lnSpc>
                <a:spcPct val="150000"/>
              </a:lnSpc>
              <a:buFont typeface="Arial" panose="020B0604020202020204" pitchFamily="34" charset="0"/>
              <a:buChar char="•"/>
            </a:pPr>
            <a:r>
              <a:rPr lang="en-US" sz="1400" dirty="0">
                <a:solidFill>
                  <a:srgbClr val="002060"/>
                </a:solidFill>
                <a:latin typeface="Gentona Book" charset="0"/>
              </a:rPr>
              <a:t>TF-IDF - given a score to the words based on its Term Frequency (#words/ #Total words) and its Inverse Frequency</a:t>
            </a:r>
          </a:p>
          <a:p>
            <a:pPr marL="285750" indent="-285750">
              <a:lnSpc>
                <a:spcPct val="150000"/>
              </a:lnSpc>
              <a:buFont typeface="Arial" panose="020B0604020202020204" pitchFamily="34" charset="0"/>
              <a:buChar char="•"/>
            </a:pPr>
            <a:r>
              <a:rPr lang="en-US" sz="1400" dirty="0">
                <a:solidFill>
                  <a:srgbClr val="002060"/>
                </a:solidFill>
                <a:latin typeface="Gentona Book" charset="0"/>
                <a:ea typeface="Gentona Book" charset="0"/>
                <a:cs typeface="Gentona Book" charset="0"/>
              </a:rPr>
              <a:t>TF-IDF N-grams – TF-IDF also including bi-grams, tri-grams</a:t>
            </a:r>
          </a:p>
          <a:p>
            <a:pPr marL="285750" indent="-285750">
              <a:lnSpc>
                <a:spcPct val="150000"/>
              </a:lnSpc>
              <a:buFont typeface="Arial" panose="020B0604020202020204" pitchFamily="34" charset="0"/>
              <a:buChar char="•"/>
            </a:pPr>
            <a:r>
              <a:rPr lang="en-US" sz="1400" dirty="0">
                <a:solidFill>
                  <a:srgbClr val="002060"/>
                </a:solidFill>
                <a:latin typeface="Gentona Book" charset="0"/>
                <a:ea typeface="Gentona Book" charset="0"/>
                <a:cs typeface="Gentona Book" charset="0"/>
              </a:rPr>
              <a:t>TF-IDF N-grams character level</a:t>
            </a:r>
          </a:p>
          <a:p>
            <a:pPr marL="285750" indent="-285750">
              <a:lnSpc>
                <a:spcPct val="150000"/>
              </a:lnSpc>
              <a:buFont typeface="Arial" panose="020B0604020202020204" pitchFamily="34" charset="0"/>
              <a:buChar char="•"/>
            </a:pPr>
            <a:r>
              <a:rPr lang="en-US" sz="1400" dirty="0">
                <a:solidFill>
                  <a:srgbClr val="002060"/>
                </a:solidFill>
                <a:latin typeface="Gentona Book" charset="0"/>
                <a:ea typeface="Gentona Book" charset="0"/>
                <a:cs typeface="Gentona Book" charset="0"/>
              </a:rPr>
              <a:t>Word </a:t>
            </a:r>
            <a:r>
              <a:rPr lang="en-US" sz="1400" dirty="0">
                <a:solidFill>
                  <a:srgbClr val="002060"/>
                </a:solidFill>
                <a:latin typeface="Gentona Book" charset="0"/>
              </a:rPr>
              <a:t>Embedding - It preserves contextually similar words. Useful for deep learning. Creates an embedding matrix using pre-trained vectors on large corpus</a:t>
            </a: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spTree>
    <p:extLst>
      <p:ext uri="{BB962C8B-B14F-4D97-AF65-F5344CB8AC3E}">
        <p14:creationId xmlns:p14="http://schemas.microsoft.com/office/powerpoint/2010/main" val="114299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1431161"/>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Model Selection – Baseline Models</a:t>
            </a:r>
          </a:p>
          <a:p>
            <a:r>
              <a:rPr lang="en-US" sz="2100" b="1" dirty="0">
                <a:solidFill>
                  <a:srgbClr val="F37021"/>
                </a:solidFill>
                <a:latin typeface="Gentona SemiBold" charset="0"/>
              </a:rPr>
              <a:t>Naïve Bayes Classifier </a:t>
            </a:r>
          </a:p>
          <a:p>
            <a:endParaRPr lang="en-US" sz="2100" b="1" dirty="0">
              <a:solidFill>
                <a:srgbClr val="F37021"/>
              </a:solidFill>
              <a:latin typeface="Gentona SemiBold" charset="0"/>
              <a:ea typeface="Gentona SemiBold" charset="0"/>
              <a:cs typeface="Gentona SemiBold" charset="0"/>
            </a:endParaRPr>
          </a:p>
          <a:p>
            <a:endParaRPr lang="en-US" sz="2100" b="1" dirty="0">
              <a:solidFill>
                <a:srgbClr val="F37021"/>
              </a:solidFill>
              <a:latin typeface="Gentona SemiBold" charset="0"/>
              <a:ea typeface="Gentona SemiBold" charset="0"/>
              <a:cs typeface="Gentona SemiBold" charset="0"/>
            </a:endParaRP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880369"/>
          </a:xfrm>
          <a:prstGeom prst="rect">
            <a:avLst/>
          </a:prstGeom>
          <a:noFill/>
        </p:spPr>
        <p:txBody>
          <a:bodyPr wrap="square" rtlCol="0">
            <a:spAutoFit/>
          </a:bodyPr>
          <a:lstStyle/>
          <a:p>
            <a:pPr>
              <a:lnSpc>
                <a:spcPct val="150000"/>
              </a:lnSpc>
            </a:pPr>
            <a:r>
              <a:rPr lang="en-US" dirty="0"/>
              <a:t>This classification technique is based on Bayes’ Theorem and assumes independence among the predictors.</a:t>
            </a:r>
            <a:endParaRPr lang="en-US" sz="1400" dirty="0">
              <a:solidFill>
                <a:srgbClr val="002060"/>
              </a:solidFill>
              <a:latin typeface="Gentona Book" charset="0"/>
              <a:ea typeface="Gentona Book" charset="0"/>
              <a:cs typeface="Gentona Book" charset="0"/>
            </a:endParaRP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5" name="Picture 4" descr="A picture containing bird&#10;&#10;Description automatically generated">
            <a:extLst>
              <a:ext uri="{FF2B5EF4-FFF2-40B4-BE49-F238E27FC236}">
                <a16:creationId xmlns:a16="http://schemas.microsoft.com/office/drawing/2014/main" xmlns="" id="{187C7833-73D0-4874-9963-217AF113D31F}"/>
              </a:ext>
            </a:extLst>
          </p:cNvPr>
          <p:cNvPicPr>
            <a:picLocks noChangeAspect="1"/>
          </p:cNvPicPr>
          <p:nvPr/>
        </p:nvPicPr>
        <p:blipFill>
          <a:blip r:embed="rId4"/>
          <a:stretch>
            <a:fillRect/>
          </a:stretch>
        </p:blipFill>
        <p:spPr>
          <a:xfrm>
            <a:off x="6960084" y="2301211"/>
            <a:ext cx="2781688" cy="130306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FCF473CD-2089-48F2-B173-16B2B9CE497C}"/>
              </a:ext>
            </a:extLst>
          </p:cNvPr>
          <p:cNvPicPr>
            <a:picLocks noChangeAspect="1"/>
          </p:cNvPicPr>
          <p:nvPr/>
        </p:nvPicPr>
        <p:blipFill>
          <a:blip r:embed="rId5"/>
          <a:stretch>
            <a:fillRect/>
          </a:stretch>
        </p:blipFill>
        <p:spPr>
          <a:xfrm>
            <a:off x="1694985" y="3321040"/>
            <a:ext cx="3801005" cy="3315163"/>
          </a:xfrm>
          <a:prstGeom prst="rect">
            <a:avLst/>
          </a:prstGeom>
        </p:spPr>
      </p:pic>
    </p:spTree>
    <p:extLst>
      <p:ext uri="{BB962C8B-B14F-4D97-AF65-F5344CB8AC3E}">
        <p14:creationId xmlns:p14="http://schemas.microsoft.com/office/powerpoint/2010/main" val="116829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Baseline Models – Logistic Regression</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1162113"/>
          </a:xfrm>
          <a:prstGeom prst="rect">
            <a:avLst/>
          </a:prstGeom>
          <a:noFill/>
        </p:spPr>
        <p:txBody>
          <a:bodyPr wrap="square" rtlCol="0">
            <a:spAutoFit/>
          </a:bodyPr>
          <a:lstStyle/>
          <a:p>
            <a:pPr>
              <a:lnSpc>
                <a:spcPct val="150000"/>
              </a:lnSpc>
            </a:pPr>
            <a:r>
              <a:rPr lang="en-US" sz="1600" dirty="0"/>
              <a:t>This model uses a logistic/sigmoid function to calculate the probabilities of different values of the categorical dependent variable in presence of one or more predictors. Logit function is an estimation of log of odds in the favor of event and outputs a s-shaped curve with probability estimates.</a:t>
            </a:r>
            <a:endParaRPr lang="en-US" sz="1200" dirty="0">
              <a:solidFill>
                <a:srgbClr val="002060"/>
              </a:solidFill>
              <a:latin typeface="Gentona Book" charset="0"/>
              <a:ea typeface="Gentona Book" charset="0"/>
              <a:cs typeface="Gentona Book" charset="0"/>
            </a:endParaRPr>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xmlns="" id="{1D26D63A-B024-4825-B0BF-DB07569ED081}"/>
              </a:ext>
            </a:extLst>
          </p:cNvPr>
          <p:cNvPicPr>
            <a:picLocks noChangeAspect="1"/>
          </p:cNvPicPr>
          <p:nvPr/>
        </p:nvPicPr>
        <p:blipFill>
          <a:blip r:embed="rId4"/>
          <a:stretch>
            <a:fillRect/>
          </a:stretch>
        </p:blipFill>
        <p:spPr>
          <a:xfrm>
            <a:off x="1694985" y="3238402"/>
            <a:ext cx="3820058" cy="3381847"/>
          </a:xfrm>
          <a:prstGeom prst="rect">
            <a:avLst/>
          </a:prstGeom>
        </p:spPr>
      </p:pic>
    </p:spTree>
    <p:extLst>
      <p:ext uri="{BB962C8B-B14F-4D97-AF65-F5344CB8AC3E}">
        <p14:creationId xmlns:p14="http://schemas.microsoft.com/office/powerpoint/2010/main" val="276700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22" y="660956"/>
            <a:ext cx="6343616" cy="415498"/>
          </a:xfrm>
          <a:prstGeom prst="rect">
            <a:avLst/>
          </a:prstGeom>
          <a:noFill/>
        </p:spPr>
        <p:txBody>
          <a:bodyPr wrap="square" rtlCol="0">
            <a:spAutoFit/>
          </a:bodyPr>
          <a:lstStyle/>
          <a:p>
            <a:r>
              <a:rPr lang="en-US" sz="2100" b="1" dirty="0">
                <a:solidFill>
                  <a:srgbClr val="F37021"/>
                </a:solidFill>
                <a:latin typeface="Gentona SemiBold" charset="0"/>
                <a:ea typeface="Gentona SemiBold" charset="0"/>
                <a:cs typeface="Gentona SemiBold" charset="0"/>
              </a:rPr>
              <a:t>Baseline Models – Random Forest and XG boost</a:t>
            </a:r>
          </a:p>
        </p:txBody>
      </p:sp>
      <p:cxnSp>
        <p:nvCxnSpPr>
          <p:cNvPr id="9" name="Straight Connector 8"/>
          <p:cNvCxnSpPr/>
          <p:nvPr/>
        </p:nvCxnSpPr>
        <p:spPr>
          <a:xfrm>
            <a:off x="-59473" y="1481394"/>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4985" y="1861027"/>
            <a:ext cx="8576056" cy="1846659"/>
          </a:xfrm>
          <a:prstGeom prst="rect">
            <a:avLst/>
          </a:prstGeom>
          <a:noFill/>
        </p:spPr>
        <p:txBody>
          <a:bodyPr wrap="square" rtlCol="0">
            <a:spAutoFit/>
          </a:bodyPr>
          <a:lstStyle/>
          <a:p>
            <a:pPr lvl="0"/>
            <a:r>
              <a:rPr lang="en-US" sz="1600" b="1" dirty="0"/>
              <a:t>Bagging Model (Random Forest) -</a:t>
            </a:r>
            <a:r>
              <a:rPr lang="en-US" sz="1600" dirty="0"/>
              <a:t> Random Forest models are a type of ensemble models, particularly bagging models. They are part of the tree-based model family. </a:t>
            </a:r>
          </a:p>
          <a:p>
            <a:r>
              <a:rPr lang="en-US" sz="1600" b="1" dirty="0"/>
              <a:t>XG Boost -</a:t>
            </a:r>
            <a:r>
              <a:rPr lang="en-US" sz="1600" dirty="0"/>
              <a:t> Boosting models are another type of ensemble models and are part of tree based models. This model is meta-algorithm for reducing bias and variance in supervised learning. One of its strong points is that it converts weak learner i.e. classifiers slightly correlated to the true classification into stronger ones. </a:t>
            </a:r>
          </a:p>
          <a:p>
            <a:pPr lvl="0"/>
            <a:endParaRPr lang="en-US" dirty="0"/>
          </a:p>
        </p:txBody>
      </p:sp>
      <p:sp>
        <p:nvSpPr>
          <p:cNvPr id="8" name="Rectangle 7"/>
          <p:cNvSpPr/>
          <p:nvPr/>
        </p:nvSpPr>
        <p:spPr>
          <a:xfrm>
            <a:off x="10856069" y="-55123"/>
            <a:ext cx="486383" cy="547992"/>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55817" y="176621"/>
            <a:ext cx="294100" cy="19882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xmlns="" id="{7DC3331D-54C4-427E-9441-249373E6B97C}"/>
              </a:ext>
            </a:extLst>
          </p:cNvPr>
          <p:cNvPicPr>
            <a:picLocks noChangeAspect="1"/>
          </p:cNvPicPr>
          <p:nvPr/>
        </p:nvPicPr>
        <p:blipFill>
          <a:blip r:embed="rId4"/>
          <a:stretch>
            <a:fillRect/>
          </a:stretch>
        </p:blipFill>
        <p:spPr>
          <a:xfrm>
            <a:off x="1694985" y="3428999"/>
            <a:ext cx="3943900" cy="3324689"/>
          </a:xfrm>
          <a:prstGeom prst="rect">
            <a:avLst/>
          </a:prstGeom>
        </p:spPr>
      </p:pic>
    </p:spTree>
    <p:extLst>
      <p:ext uri="{BB962C8B-B14F-4D97-AF65-F5344CB8AC3E}">
        <p14:creationId xmlns:p14="http://schemas.microsoft.com/office/powerpoint/2010/main" val="36266008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831</TotalTime>
  <Words>757</Words>
  <Application>Microsoft Office PowerPoint</Application>
  <PresentationFormat>Widescreen</PresentationFormat>
  <Paragraphs>98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Gentona Book</vt:lpstr>
      <vt:lpstr>Gentona SemiBold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ADMIN</cp:lastModifiedBy>
  <cp:revision>47</cp:revision>
  <dcterms:created xsi:type="dcterms:W3CDTF">2018-03-15T14:48:50Z</dcterms:created>
  <dcterms:modified xsi:type="dcterms:W3CDTF">2024-04-09T17:19:38Z</dcterms:modified>
  <cp:category/>
</cp:coreProperties>
</file>