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custom" cy="6858000" cx="12192000"/>
  <p:notesSz cx="6858000" cy="9144000"/>
  <p:defaultTextStyle>
    <a:lvl1pPr algn="l" eaLnBrk="1" fontAlgn="base" indent="0" latinLnBrk="1" marL="0" rtl="0">
      <a:lnSpc>
        <a:spcPct val="100000"/>
      </a:lnSpc>
      <a:spcBef>
        <a:spcPct val="0"/>
      </a:spcBef>
      <a:spcAft>
        <a:spcPct val="0"/>
      </a:spcAft>
      <a:buClr>
        <a:schemeClr val="dk1"/>
      </a:buClr>
      <a:buFontTx/>
      <a:buNone/>
      <a:defRPr baseline="0" b="0" sz="1400" i="0" u="none">
        <a:solidFill>
          <a:srgbClr val="000000"/>
        </a:solidFill>
        <a:latin typeface="Calibri" pitchFamily="0" charset="0"/>
        <a:ea typeface="Calibri" pitchFamily="0" charset="0"/>
        <a:sym typeface="Calibri" pitchFamily="0" charset="0"/>
      </a:defRPr>
    </a:lvl1pPr>
    <a:lvl2pPr algn="l" eaLnBrk="1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Calibri" pitchFamily="0" charset="0"/>
        <a:ea typeface="Calibri" pitchFamily="0" charset="0"/>
        <a:sym typeface="Calibri" pitchFamily="0" charset="0"/>
      </a:defRPr>
    </a:lvl2pPr>
    <a:lvl3pPr algn="l" eaLnBrk="1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Calibri" pitchFamily="0" charset="0"/>
        <a:ea typeface="Calibri" pitchFamily="0" charset="0"/>
        <a:sym typeface="Calibri" pitchFamily="0" charset="0"/>
      </a:defRPr>
    </a:lvl3pPr>
    <a:lvl4pPr algn="l" eaLnBrk="1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Calibri" pitchFamily="0" charset="0"/>
        <a:ea typeface="Calibri" pitchFamily="0" charset="0"/>
        <a:sym typeface="Calibri" pitchFamily="0" charset="0"/>
      </a:defRPr>
    </a:lvl4pPr>
    <a:lvl5pPr algn="l" eaLnBrk="1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Calibri" pitchFamily="0" charset="0"/>
        <a:ea typeface="Calibri" pitchFamily="0" charset="0"/>
        <a:sym typeface="Calibri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slideViewPr>
    <p:cSldViewPr showGuides="1" snapToGrid="1" snapToObjects="0">
      <p:cViewPr varScale="1">
        <p:scale>
          <a:sx n="86" d="100"/>
          <a:sy n="86" d="100"/>
        </p:scale>
        <p:origin x="-120" y="-1168"/>
      </p:cViewPr>
      <p:guideLst>
        <p:guide orient="horz" pos="2160"/>
        <p:guide orient="vert" pos="384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/>
        </p:txBody>
      </p:sp>
      <p:sp>
        <p:nvSpPr>
          <p:cNvPr id="1048660" name=""/>
          <p:cNvSpPr/>
          <p:nvPr>
            <p:ph type="body" sz="quarter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t>Click to edit Template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indent="0" latinLnBrk="1" marL="0" rtl="0">
      <a:lnSpc>
        <a:spcPct val="100000"/>
      </a:lnSpc>
      <a:spcBef>
        <a:spcPct val="0"/>
      </a:spcBef>
      <a:spcAft>
        <a:spcPct val="0"/>
      </a:spcAft>
      <a:buClr>
        <a:schemeClr val="dk1"/>
      </a:buClr>
      <a:buFontTx/>
      <a:buNone/>
      <a:defRPr baseline="0" b="0" sz="1400" i="0" u="none">
        <a:solidFill>
          <a:srgbClr val="000000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indent="22860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indent="45720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indent="68580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indent="91440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400" i="0" u="none">
        <a:solidFill>
          <a:srgbClr val="000000"/>
        </a:solidFill>
        <a:latin typeface="Arial" pitchFamily="0" charset="0"/>
        <a:ea typeface="Arial" pitchFamily="0" charset="0"/>
        <a:sym typeface="Arial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>
            <a:alpha val="100000"/>
          </a:srgbClr>
        </a:solidFill>
      </p:bgPr>
    </p:bg>
    <p:spTree>
      <p:nvGrpSpPr>
        <p:cNvPr id="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00" lIns="45700" rIns="45700" tIns="45700" vert="horz"/>
          <a:p>
            <a:pPr lvl="0"/>
            <a:r>
              <a:t>Click to edit Template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00" lIns="45700" rIns="45700" tIns="45700" vert="horz"/>
          <a:p>
            <a:pPr lvl="0"/>
            <a:r>
              <a:t>Click to edit Template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8578" name=""/>
          <p:cNvSpPr/>
          <p:nvPr>
            <p:ph type="sldNum" sz="quarter" idx="2"/>
          </p:nvPr>
        </p:nvSpPr>
        <p:spPr>
          <a:xfrm rot="0">
            <a:off x="11095038" y="6413500"/>
            <a:ext cx="258762" cy="247650"/>
          </a:xfrm>
          <a:prstGeom prst="rect"/>
          <a:noFill/>
          <a:ln>
            <a:noFill/>
          </a:ln>
        </p:spPr>
        <p:txBody>
          <a:bodyPr anchor="ctr" bIns="45700" lIns="45700" rIns="45700" tIns="45700" vert="horz" wrap="none"/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r" lvl="0"/>
            <a:fld id="{566ABCEB-ACFC-4714-9973-3DA970169C29}" type="slidenum">
              <a:rPr sz="1200">
                <a:solidFill>
                  <a:srgbClr val="888888"/>
                </a:solidFill>
              </a:rPr>
              <a:pPr algn="r" lvl="0"/>
            </a:fld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eaLnBrk="1" fontAlgn="base" indent="0" latinLnBrk="1" marL="0" rtl="0">
        <a:lnSpc>
          <a:spcPct val="90000"/>
        </a:lnSpc>
        <a:spcBef>
          <a:spcPct val="0"/>
        </a:spcBef>
        <a:spcAft>
          <a:spcPct val="0"/>
        </a:spcAft>
        <a:buClr>
          <a:schemeClr val="dk1"/>
        </a:buClr>
        <a:buFontTx/>
        <a:buNone/>
        <a:defRPr baseline="0" b="0" sz="44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1pPr>
    </p:titleStyle>
    <p:bodyStyle>
      <a:lvl1pPr algn="l" eaLnBrk="1" fontAlgn="base" indent="-342900" latinLnBrk="1" marL="457200" rtl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Font typeface="Arial" pitchFamily="0" charset="0"/>
        <a:buChar char="•"/>
        <a:defRPr baseline="0" b="0" sz="28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1pPr>
      <a:lvl2pPr algn="l" eaLnBrk="1" fontAlgn="base" indent="-622300" latinLnBrk="1" marL="1193800" rtl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Font typeface="Arial" pitchFamily="0" charset="0"/>
        <a:buChar char="•"/>
        <a:defRPr baseline="0" b="0" sz="28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2pPr>
      <a:lvl3pPr algn="l" eaLnBrk="1" fontAlgn="base" indent="-744537" latinLnBrk="1" marL="1773237" rtl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Font typeface="Arial" pitchFamily="0" charset="0"/>
        <a:buChar char="•"/>
        <a:defRPr baseline="0" b="0" sz="28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3pPr>
      <a:lvl4pPr algn="l" eaLnBrk="1" fontAlgn="base" indent="-828675" latinLnBrk="1" marL="2314575" rtl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Font typeface="Arial" pitchFamily="0" charset="0"/>
        <a:buChar char="•"/>
        <a:defRPr baseline="0" b="0" sz="28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4pPr>
      <a:lvl5pPr algn="l" eaLnBrk="1" fontAlgn="base" indent="-828675" latinLnBrk="1" marL="2771775" rtl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Font typeface="Arial" pitchFamily="0" charset="0"/>
        <a:buChar char="•"/>
        <a:defRPr baseline="0" b="0" sz="28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5pPr>
    </p:bodyStyle>
    <p:otherStyle>
      <a:lvl1pPr algn="l" eaLnBrk="1" fontAlgn="base" indent="0" latinLnBrk="1" marL="0" rtl="0">
        <a:lnSpc>
          <a:spcPct val="100000"/>
        </a:lnSpc>
        <a:spcBef>
          <a:spcPct val="0"/>
        </a:spcBef>
        <a:spcAft>
          <a:spcPct val="0"/>
        </a:spcAft>
        <a:buClr>
          <a:schemeClr val="dk1"/>
        </a:buClr>
        <a:buFontTx/>
        <a:buNone/>
        <a:defRPr baseline="0" b="0" sz="14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1pPr>
      <a:lvl2pPr algn="l" eaLnBrk="1" fontAlgn="base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4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2pPr>
      <a:lvl3pPr algn="l" eaLnBrk="1" fontAlgn="base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4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3pPr>
      <a:lvl4pPr algn="l" eaLnBrk="1" fontAlgn="base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4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4pPr>
      <a:lvl5pPr algn="l" eaLnBrk="1" fontAlgn="base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400" i="0" u="none">
          <a:solidFill>
            <a:srgbClr val="000000"/>
          </a:solidFill>
          <a:latin typeface="Calibri" pitchFamily="0" charset="0"/>
          <a:ea typeface="Calibri" pitchFamily="0" charset="0"/>
          <a:sym typeface="Calibri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579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580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  <p:sp>
        <p:nvSpPr>
          <p:cNvPr id="1048581" name="" descr="Google Shape;88;p13"/>
          <p:cNvSpPr/>
          <p:nvPr>
            <p:ph type="title" sz="full" idx="0"/>
          </p:nvPr>
        </p:nvSpPr>
        <p:spPr>
          <a:xfrm rot="0">
            <a:off x="0" y="0"/>
            <a:ext cx="12192000" cy="1382712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Trainee Data Analyst</a:t>
            </a:r>
          </a:p>
        </p:txBody>
      </p:sp>
      <p:sp>
        <p:nvSpPr>
          <p:cNvPr id="1048582" name="" descr="Google Shape;90;p13"/>
          <p:cNvSpPr/>
          <p:nvPr>
            <p:ph type="body" sz="full" idx="1"/>
          </p:nvPr>
        </p:nvSpPr>
        <p:spPr>
          <a:xfrm rot="0">
            <a:off x="0" y="1503362"/>
            <a:ext cx="12192000" cy="49799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ctr" indent="0" lvl="0" marL="0">
              <a:spcBef>
                <a:spcPct val="0"/>
              </a:spcBef>
              <a:buSzPct val="100000"/>
              <a:buFontTx/>
              <a:buNone/>
            </a:pPr>
            <a:r>
              <a:rPr b="1" lang="zh-CN">
                <a:solidFill>
                  <a:srgbClr val="FF0000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Final Phase Presentation on Internship AY: 2024-25</a:t>
            </a:r>
          </a:p>
          <a:p>
            <a:pPr algn="ctr" indent="0" lvl="0" marL="0">
              <a:buSzPct val="100000"/>
              <a:buFontTx/>
              <a:buNone/>
            </a:pPr>
            <a:endParaRPr b="1">
              <a:solidFill>
                <a:srgbClr val="FF0000"/>
              </a:solidFill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algn="ctr" indent="0" lvl="0" marL="0">
              <a:buSzPct val="100000"/>
              <a:buFontTx/>
              <a:buNone/>
            </a:pPr>
            <a:r>
              <a:rPr b="1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Presented By</a:t>
            </a:r>
          </a:p>
          <a:p>
            <a:pPr algn="ctr" indent="0" lvl="0" marL="0">
              <a:buSzPct val="100000"/>
              <a:buFontTx/>
              <a:buNone/>
            </a:pPr>
            <a:endParaRPr b="1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algn="ctr" indent="0" lvl="0" marL="0">
              <a:buSzPct val="100000"/>
              <a:buFontTx/>
              <a:buNone/>
            </a:pPr>
            <a:r>
              <a:rPr sz="21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        Hamsapriya N                       1NT21EC052</a:t>
            </a:r>
          </a:p>
          <a:p>
            <a:pPr algn="ctr" indent="0" lvl="0" marL="0">
              <a:buSzPct val="100000"/>
              <a:buFontTx/>
              <a:buNone/>
            </a:pPr>
            <a:r>
              <a:rPr sz="21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 							</a:t>
            </a:r>
          </a:p>
          <a:p>
            <a:pPr algn="ctr" indent="0" lvl="0" marL="0">
              <a:buSzPct val="100000"/>
              <a:buFontTx/>
              <a:buNone/>
            </a:pPr>
            <a:r>
              <a:rPr sz="21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                                                                    </a:t>
            </a:r>
          </a:p>
          <a:p>
            <a:pPr indent="0" lvl="0" marL="0">
              <a:buSzPct val="100000"/>
              <a:buFontTx/>
              <a:buNone/>
            </a:pPr>
            <a:r>
              <a:rPr b="1"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</a:t>
            </a:r>
          </a:p>
        </p:txBody>
      </p:sp>
      <p:sp>
        <p:nvSpPr>
          <p:cNvPr id="1048583" name="" descr="TextBox 1"/>
          <p:cNvSpPr txBox="1"/>
          <p:nvPr/>
        </p:nvSpPr>
        <p:spPr>
          <a:xfrm rot="0">
            <a:off x="7862887" y="4411662"/>
            <a:ext cx="4008437" cy="1609725"/>
          </a:xfrm>
          <a:prstGeom prst="rect"/>
          <a:noFill/>
          <a:ln>
            <a:noFill/>
          </a:ln>
        </p:spPr>
        <p:txBody>
          <a:bodyPr anchor="t" bIns="45720" lIns="45720" rIns="45720" tIns="45720" vert="horz">
            <a:spAutoFit/>
          </a:bodyPr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b="1"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Internship Supervisor ( External)	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Name:    Seema Syed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Designation: Project Manager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Department: IT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Address: Koramangala,Bengaluru</a:t>
            </a:r>
          </a:p>
        </p:txBody>
      </p:sp>
      <p:sp>
        <p:nvSpPr>
          <p:cNvPr id="1048584" name="" descr="TextBox 2"/>
          <p:cNvSpPr txBox="1"/>
          <p:nvPr/>
        </p:nvSpPr>
        <p:spPr>
          <a:xfrm rot="0">
            <a:off x="44450" y="4297362"/>
            <a:ext cx="4008437" cy="2072640"/>
          </a:xfrm>
          <a:prstGeom prst="rect"/>
          <a:noFill/>
          <a:ln>
            <a:noFill/>
          </a:ln>
        </p:spPr>
        <p:txBody>
          <a:bodyPr anchor="t" bIns="45720" lIns="45720" rIns="45720" tIns="45720" vert="horz">
            <a:spAutoFit/>
          </a:bodyPr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b="1"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Internship Guide 	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Dr. Viswanatha V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Associate  Professor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Dept. of Electronics and Communication Engineering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Nitte Meenakshi Institute of Technology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Yelahanka, Bangalore-560064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16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17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4                     </a:t>
              </a:r>
            </a:p>
          </p:txBody>
        </p:sp>
      </p:grpSp>
      <p:sp>
        <p:nvSpPr>
          <p:cNvPr id="1048618" name="" descr="Google Shape;118;p17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Detailed Work Outcomes</a:t>
            </a:r>
          </a:p>
        </p:txBody>
      </p:sp>
      <p:sp>
        <p:nvSpPr>
          <p:cNvPr id="1048619" name=""/>
          <p:cNvSpPr txBox="1"/>
          <p:nvPr/>
        </p:nvSpPr>
        <p:spPr>
          <a:xfrm rot="0">
            <a:off x="334962" y="1787525"/>
            <a:ext cx="10931525" cy="3284537"/>
          </a:xfrm>
          <a:prstGeom prst="rect"/>
          <a:noFill/>
          <a:ln>
            <a:noFill/>
          </a:ln>
        </p:spPr>
        <p:txBody>
          <a:bodyPr anchor="t" bIns="45720" lIns="45720" rIns="45720" tIns="45720" vert="horz">
            <a:spAutoFit/>
          </a:bodyPr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Analyzed 150+ SQL Queries</a:t>
            </a: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Interpreted and evaluated complex SQL queries with joins, aggregations, subqueries, and window functions.</a:t>
            </a:r>
          </a:p>
          <a:p>
            <a:pPr lvl="0"/>
            <a:endParaRPr sz="1600">
              <a:latin typeface="Arial" pitchFamily="0" charset="0"/>
              <a:ea typeface="Arial" pitchFamily="0" charset="0"/>
              <a:sym typeface="Arial" pitchFamily="0" charset="0"/>
            </a:endParaRP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Real-world Data Interpretation</a:t>
            </a: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Worked with ride-sharing data to derive insights, mimicking Uber’s actual business scenarios.</a:t>
            </a:r>
          </a:p>
          <a:p>
            <a:pPr lvl="0"/>
            <a:endParaRPr sz="1600">
              <a:latin typeface="Arial" pitchFamily="0" charset="0"/>
              <a:ea typeface="Arial" pitchFamily="0" charset="0"/>
              <a:sym typeface="Arial" pitchFamily="0" charset="0"/>
            </a:endParaRP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Contributed to AI Model Training</a:t>
            </a: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Provided logical explanations and labels to help train and refine AI systems.</a:t>
            </a:r>
          </a:p>
          <a:p>
            <a:pPr lvl="0"/>
            <a:endParaRPr sz="1600">
              <a:latin typeface="Arial" pitchFamily="0" charset="0"/>
              <a:ea typeface="Arial" pitchFamily="0" charset="0"/>
              <a:sym typeface="Arial" pitchFamily="0" charset="0"/>
            </a:endParaRP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Efficient &amp; Timely Delivery</a:t>
            </a: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Completed all assigned tasks before deadlines with effective time management.</a:t>
            </a:r>
          </a:p>
          <a:p>
            <a:pPr lvl="0"/>
            <a:endParaRPr sz="1600">
              <a:latin typeface="Arial" pitchFamily="0" charset="0"/>
              <a:ea typeface="Arial" pitchFamily="0" charset="0"/>
              <a:sym typeface="Arial" pitchFamily="0" charset="0"/>
            </a:endParaRP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Tools Used:</a:t>
            </a:r>
          </a:p>
          <a:p>
            <a:pPr lvl="0"/>
            <a:r>
              <a:rPr sz="1600" lang="zh-CN">
                <a:latin typeface="Arial" pitchFamily="0" charset="0"/>
                <a:ea typeface="Arial" pitchFamily="0" charset="0"/>
                <a:sym typeface="Arial" pitchFamily="0" charset="0"/>
              </a:rPr>
              <a:t>Google BigQuery, SQL, Google Sheets, Excel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40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20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21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4                     </a:t>
              </a:r>
            </a:p>
          </p:txBody>
        </p:sp>
      </p:grpSp>
      <p:sp>
        <p:nvSpPr>
          <p:cNvPr id="1048622" name="" descr="Google Shape;118;p17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Challenges and Solutions</a:t>
            </a:r>
          </a:p>
        </p:txBody>
      </p:sp>
      <p:sp>
        <p:nvSpPr>
          <p:cNvPr id="1048623" name="" descr="Text Placeholder 2"/>
          <p:cNvSpPr/>
          <p:nvPr>
            <p:ph type="body" sz="full" idx="1"/>
          </p:nvPr>
        </p:nvSpPr>
        <p:spPr>
          <a:xfrm rot="0">
            <a:off x="417512" y="1243012"/>
            <a:ext cx="9039225" cy="4784725"/>
          </a:xfrm>
          <a:prstGeom prst="rect"/>
          <a:noFill/>
          <a:ln>
            <a:noFill/>
          </a:ln>
        </p:spPr>
        <p:txBody>
          <a:bodyPr anchor="ctr" bIns="45720" lIns="45720" rIns="4572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 1: Interpreting complex SQL queries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Solution: Broke queries into smaller blocks to understand logic clearly.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 2: Understanding Uber's real-world dataset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Solution: Referred to schema documentation and analyzed similar patterns.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 3: Maintaining high accuracy under deadlines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Solution: Used checklists and peer-review approach before submission.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 4: Ambiguity in task instructions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Solution: Proactively asked for clarification and documented assumptions.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 5: First-time working with BigQuery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16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16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Solution: Took quick tutorials and practiced in sandbox before actual work.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42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24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25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5                     </a:t>
              </a:r>
            </a:p>
          </p:txBody>
        </p:sp>
      </p:grpSp>
      <p:sp>
        <p:nvSpPr>
          <p:cNvPr id="1048626" name="" descr="Google Shape;125;p18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Future Goals</a:t>
            </a:r>
          </a:p>
        </p:txBody>
      </p:sp>
      <p:sp>
        <p:nvSpPr>
          <p:cNvPr id="1048627" name="" descr="Text Placeholder 2"/>
          <p:cNvSpPr/>
          <p:nvPr>
            <p:ph type="body" sz="full" idx="1"/>
          </p:nvPr>
        </p:nvSpPr>
        <p:spPr>
          <a:xfrm rot="0">
            <a:off x="346075" y="1604962"/>
            <a:ext cx="11122025" cy="43529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Deepen Expertise in Data Analysis</a:t>
            </a: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Continue improving skills in SQL, Python, Pandas, and data visualization tools like looker studio.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Learn Advanced Analytics &amp; AI Integration</a:t>
            </a: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Explore how data analysis supports AI/ML model development and decision systems.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Transition to Data Engineering Role</a:t>
            </a: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Gain knowledge in data pipelines, ETL processes, and tools like Apache Airflow, Spark, and BigQuery.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Contribute to Impactful Projects</a:t>
            </a: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Work on real-world data problems that enhance product decisions and user experience.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44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28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29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6                     </a:t>
              </a:r>
            </a:p>
          </p:txBody>
        </p:sp>
      </p:grpSp>
      <p:sp>
        <p:nvSpPr>
          <p:cNvPr id="1048630" name="" descr="Google Shape;132;p19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Conclusion</a:t>
            </a:r>
          </a:p>
        </p:txBody>
      </p:sp>
      <p:sp>
        <p:nvSpPr>
          <p:cNvPr id="1048631" name="" descr="TextBox 2"/>
          <p:cNvSpPr txBox="1"/>
          <p:nvPr/>
        </p:nvSpPr>
        <p:spPr>
          <a:xfrm rot="0">
            <a:off x="558800" y="1846262"/>
            <a:ext cx="9859962" cy="2708275"/>
          </a:xfrm>
          <a:prstGeom prst="rect"/>
          <a:noFill/>
          <a:ln>
            <a:noFill/>
          </a:ln>
        </p:spPr>
        <p:txBody>
          <a:bodyPr anchor="t" bIns="45720" lIns="45720" rIns="45720" tIns="45720" vert="horz">
            <a:spAutoFit/>
          </a:bodyPr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Gained practical experience in data analysis and visualization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Improved skills in SQL, Python, and data tools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Contributed to meaningful projects and problem-solving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Developed strong analytical and teamwork abilities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Ready to apply these skills in future data roles and continue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46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32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33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6                     </a:t>
              </a:r>
            </a:p>
          </p:txBody>
        </p:sp>
      </p:grpSp>
      <p:sp>
        <p:nvSpPr>
          <p:cNvPr id="1048634" name="" descr="Google Shape;132;p19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Thanks</a:t>
            </a:r>
          </a:p>
        </p:txBody>
      </p:sp>
      <p:sp>
        <p:nvSpPr>
          <p:cNvPr id="1048635" name="" descr="TextBox 2"/>
          <p:cNvSpPr txBox="1"/>
          <p:nvPr/>
        </p:nvSpPr>
        <p:spPr>
          <a:xfrm rot="0">
            <a:off x="300037" y="1846262"/>
            <a:ext cx="10945812" cy="1831975"/>
          </a:xfrm>
          <a:prstGeom prst="rect"/>
          <a:noFill/>
          <a:ln>
            <a:noFill/>
          </a:ln>
        </p:spPr>
        <p:txBody>
          <a:bodyPr anchor="t" bIns="45720" lIns="45720" rIns="45720" tIns="45720" vert="horz">
            <a:spAutoFit/>
          </a:bodyPr>
          <a:lstStyle>
            <a:lvl1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 sincerely thank Nineleaps for providing this valuable internship opportunity.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Special thanks to my supervisor,Seema Syed, for continuous guidance and support.</a:t>
            </a:r>
          </a:p>
          <a:p>
            <a:pPr lvl="0"/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lvl="0"/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I’m also grateful to my academic guide, Dr.Karunakara Rai B, for their mentorship throughout this journey.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2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587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588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  <p:sp>
        <p:nvSpPr>
          <p:cNvPr id="1048589" name="" descr="Google Shape;95;p14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Permission Letter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41887" y="1092200"/>
            <a:ext cx="3716337" cy="53816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590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591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  <p:sp>
        <p:nvSpPr>
          <p:cNvPr id="1048592" name="" descr="Google Shape;95;p14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Internship Completion Certificate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462462" y="1150937"/>
            <a:ext cx="3878262" cy="49895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6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593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594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  <p:sp>
        <p:nvSpPr>
          <p:cNvPr id="1048595" name="" descr="Google Shape;95;p14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Company Details</a:t>
            </a:r>
          </a:p>
        </p:txBody>
      </p:sp>
      <p:sp>
        <p:nvSpPr>
          <p:cNvPr id="1048596" name="" descr="Google Shape;96;p14"/>
          <p:cNvSpPr/>
          <p:nvPr>
            <p:ph type="body" sz="full" idx="1"/>
          </p:nvPr>
        </p:nvSpPr>
        <p:spPr>
          <a:xfrm rot="0">
            <a:off x="306387" y="1652587"/>
            <a:ext cx="12192000" cy="4546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indent="-285750" lvl="0" marL="285750">
              <a:lnSpc>
                <a:spcPct val="107000"/>
              </a:lnSpc>
              <a:buFontTx/>
              <a:buNone/>
              <a:tabLst>
                <a:tab algn="l" pos="457200"/>
              </a:tabLst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Organization Name: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Nineleaps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Industry: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IT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Department: 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Data analytics 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Supervisor/Mentor: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Seema Syed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Location of Internship :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Koramangala, Bengaluru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Duration of Internship : 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6 months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Starting Date of Internship: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6-Mar-2025</a:t>
            </a:r>
          </a:p>
          <a:p>
            <a:pPr indent="-285750" lvl="0" marL="285750">
              <a:lnSpc>
                <a:spcPct val="107000"/>
              </a:lnSpc>
              <a:buFontTx/>
              <a:buNone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End Date of Internship: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6-Aug-2025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597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598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1                     </a:t>
              </a:r>
            </a:p>
          </p:txBody>
        </p:sp>
      </p:grpSp>
      <p:sp>
        <p:nvSpPr>
          <p:cNvPr id="1048599" name="" descr="Google Shape;95;p14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Presentation Outline</a:t>
            </a:r>
          </a:p>
        </p:txBody>
      </p:sp>
      <p:sp>
        <p:nvSpPr>
          <p:cNvPr id="1048600" name="" descr="Google Shape;96;p14"/>
          <p:cNvSpPr/>
          <p:nvPr>
            <p:ph type="body" sz="full" idx="1"/>
          </p:nvPr>
        </p:nvSpPr>
        <p:spPr>
          <a:xfrm rot="0">
            <a:off x="306387" y="1652587"/>
            <a:ext cx="12192000" cy="3987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indent="-228600" lvl="0" marL="228600">
              <a:spcBef>
                <a:spcPct val="0"/>
              </a:spcBef>
            </a:pPr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Introduction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Completed Work Overview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Tools &amp; Technologies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Add Visuals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Detailed Project Outcomes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Challenges and Solutions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Future Goals </a:t>
            </a:r>
          </a:p>
          <a:p>
            <a:pPr indent="-228600" lvl="0" marL="228600"/>
            <a:r>
              <a:rPr sz="24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Conclusion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0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01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02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2                     </a:t>
              </a:r>
            </a:p>
          </p:txBody>
        </p:sp>
      </p:grpSp>
      <p:sp>
        <p:nvSpPr>
          <p:cNvPr id="1048603" name="" descr="Google Shape;102;p15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Introduction</a:t>
            </a:r>
          </a:p>
        </p:txBody>
      </p:sp>
      <p:sp>
        <p:nvSpPr>
          <p:cNvPr id="1048604" name="" descr="Google Shape;103;p15"/>
          <p:cNvSpPr/>
          <p:nvPr>
            <p:ph type="body" sz="full" idx="1"/>
          </p:nvPr>
        </p:nvSpPr>
        <p:spPr>
          <a:xfrm rot="0">
            <a:off x="460375" y="1292225"/>
            <a:ext cx="11142662" cy="49815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indent="-342900" lvl="0" marL="374650">
              <a:lnSpc>
                <a:spcPct val="107000"/>
              </a:lnSpc>
              <a:buFontTx/>
              <a:buAutoNum type="romanLcPeriod" startAt="1"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Objective of the Internship</a:t>
            </a:r>
          </a:p>
          <a:p>
            <a:pPr indent="-342900" lvl="0" marL="374650">
              <a:lnSpc>
                <a:spcPct val="107000"/>
              </a:lnSpc>
            </a:pP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The primary objective of this internship was to gain hands-on experience in the IT sector and apply theoretical knowledge in a real-world professional setting. The internship provided exposure to </a:t>
            </a: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real world data 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, helping to develop technical and professional skills.</a:t>
            </a:r>
          </a:p>
          <a:p>
            <a:pPr indent="-342900" lvl="0" marL="374650">
              <a:lnSpc>
                <a:spcPct val="107000"/>
              </a:lnSpc>
              <a:buFontTx/>
              <a:buAutoNum type="romanLcPeriod" startAt="1"/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Key Responsibilities</a:t>
            </a:r>
          </a:p>
          <a:p>
            <a:pPr indent="-342900" lvl="0" marL="374650">
              <a:lnSpc>
                <a:spcPct val="107000"/>
              </a:lnSpc>
            </a:pP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During the internship, I am assigned to the </a:t>
            </a: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data analytics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where my main tasks included:</a:t>
            </a:r>
          </a:p>
          <a:p>
            <a:pPr indent="-342900" lvl="0" marL="374650">
              <a:lnSpc>
                <a:spcPct val="107000"/>
              </a:lnSpc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Data Collection and Cleaning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– Gather data from various sources like databases ,  Excel .Clean and preprocess the data by handling missing values, duplicates and formatting issues.</a:t>
            </a:r>
          </a:p>
          <a:p>
            <a:pPr indent="-342900" lvl="0" marL="374650">
              <a:lnSpc>
                <a:spcPct val="107000"/>
              </a:lnSpc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Data Analysis and Visualisation 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– Analyse data using tools like Excel,SQL ,Python to uncover trends , patterns and insights</a:t>
            </a:r>
          </a:p>
          <a:p>
            <a:pPr indent="-342900" lvl="0" marL="374650">
              <a:lnSpc>
                <a:spcPct val="107000"/>
              </a:lnSpc>
            </a:pPr>
            <a:r>
              <a:rPr b="1"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Reporting and Communication</a:t>
            </a:r>
            <a:r>
              <a:rPr sz="18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 – Prepare reports and dashboards to communicate insights to stakeholders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05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06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3                     </a:t>
              </a:r>
            </a:p>
          </p:txBody>
        </p:sp>
      </p:grpSp>
      <p:sp>
        <p:nvSpPr>
          <p:cNvPr id="1048607" name="" descr="Google Shape;111;p16"/>
          <p:cNvSpPr/>
          <p:nvPr>
            <p:ph type="title" sz="full" idx="0"/>
          </p:nvPr>
        </p:nvSpPr>
        <p:spPr>
          <a:xfrm rot="0">
            <a:off x="0" y="0"/>
            <a:ext cx="12192000" cy="592137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35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Completed Work Overview</a:t>
            </a:r>
          </a:p>
        </p:txBody>
      </p:sp>
      <p:sp>
        <p:nvSpPr>
          <p:cNvPr id="1048608" name="" descr="Text Placeholder 2"/>
          <p:cNvSpPr/>
          <p:nvPr>
            <p:ph type="body" sz="full" idx="1"/>
          </p:nvPr>
        </p:nvSpPr>
        <p:spPr>
          <a:xfrm rot="0">
            <a:off x="396875" y="760412"/>
            <a:ext cx="11488738" cy="5453062"/>
          </a:xfrm>
          <a:prstGeom prst="rect"/>
          <a:noFill/>
          <a:ln>
            <a:noFill/>
          </a:ln>
        </p:spPr>
        <p:txBody>
          <a:bodyPr anchor="ctr" bIns="45720" lIns="45720" rIns="4572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b="1"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Project: SQL Query Analysis for Uber (Internship Task)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b="1"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Objective</a:t>
            </a:r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: Analyzed SQL queries and answered technical questions to support model training and/or evaluation.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b="1"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Responsibilities</a:t>
            </a:r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: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Interpreted real-world SQL queries related to Uber’s business data.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Provided accurate, logical responses to query-based technical questions.</a:t>
            </a: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endParaRPr sz="2000">
              <a:latin typeface="Times New Roman" pitchFamily="0" charset="0"/>
              <a:ea typeface="Times New Roman" pitchFamily="0" charset="0"/>
              <a:sym typeface="Times New Roman" pitchFamily="0" charset="0"/>
            </a:endParaRPr>
          </a:p>
          <a:p>
            <a:pPr indent="0" lvl="0" marL="0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ct val="100000"/>
              <a:buFontTx/>
              <a:buNone/>
            </a:pPr>
            <a:r>
              <a:rPr sz="2000" lang="zh-CN"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Contributed to the improvement of AI systems by validating SQL logic and intent.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09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10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4                     </a:t>
              </a:r>
            </a:p>
          </p:txBody>
        </p:sp>
      </p:grpSp>
      <p:sp>
        <p:nvSpPr>
          <p:cNvPr id="1048611" name="" descr="Google Shape;118;p17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Tools &amp; Technologies</a:t>
            </a:r>
          </a:p>
        </p:txBody>
      </p:sp>
      <p:sp>
        <p:nvSpPr>
          <p:cNvPr id="1048612" name="" descr="Google Shape;119;p17"/>
          <p:cNvSpPr/>
          <p:nvPr>
            <p:ph type="body" sz="full" idx="1"/>
          </p:nvPr>
        </p:nvSpPr>
        <p:spPr>
          <a:xfrm rot="0">
            <a:off x="388937" y="1360487"/>
            <a:ext cx="11801475" cy="51546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-342900" latinLnBrk="1" marL="4572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  <a:lvl2pPr algn="l" eaLnBrk="1" fontAlgn="base" indent="-622300" latinLnBrk="1" marL="11938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2pPr>
            <a:lvl3pPr algn="l" eaLnBrk="1" fontAlgn="base" indent="-744537" latinLnBrk="1" marL="1773237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3pPr>
            <a:lvl4pPr algn="l" eaLnBrk="1" fontAlgn="base" indent="-828675" latinLnBrk="1" marL="23145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4pPr>
            <a:lvl5pPr algn="l" eaLnBrk="1" fontAlgn="base" indent="-828675" latinLnBrk="1" marL="2771775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pitchFamily="0" charset="0"/>
              <a:buChar char="•"/>
              <a:defRPr baseline="0" b="0" sz="28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5pPr>
          </a:lstStyle>
          <a:p>
            <a:pPr algn="just" indent="-342900" lvl="0" marL="342900">
              <a:lnSpc>
                <a:spcPct val="150000"/>
              </a:lnSpc>
              <a:tabLst>
                <a:tab algn="l" pos="457200"/>
              </a:tabLst>
            </a:pPr>
            <a:r>
              <a:rPr sz="1800" lang="zh-CN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Google BigQuery – For executing and analyzing large-scale SQL queries on Uber datasets.</a:t>
            </a:r>
          </a:p>
          <a:p>
            <a:pPr algn="just" indent="-342900" lvl="0" marL="342900">
              <a:lnSpc>
                <a:spcPct val="150000"/>
              </a:lnSpc>
            </a:pPr>
            <a:r>
              <a:rPr sz="1800" lang="zh-CN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SQL – Core language for query logic and data analysis.</a:t>
            </a:r>
          </a:p>
          <a:p>
            <a:pPr algn="just" indent="-342900" lvl="0" marL="342900">
              <a:lnSpc>
                <a:spcPct val="150000"/>
              </a:lnSpc>
            </a:pPr>
            <a:r>
              <a:rPr sz="1800" lang="zh-CN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Google Sheets – Used to document responses and collaborate on tasks.</a:t>
            </a:r>
          </a:p>
          <a:p>
            <a:pPr algn="just" indent="-342900" lvl="0" marL="342900">
              <a:lnSpc>
                <a:spcPct val="150000"/>
              </a:lnSpc>
            </a:pPr>
            <a:r>
              <a:rPr sz="1800" lang="zh-CN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Basic Excel Functions – For supplementary data review and formatting.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6" name=""/>
          <p:cNvGrpSpPr/>
          <p:nvPr/>
        </p:nvGrpSpPr>
        <p:grpSpPr>
          <a:xfrm rot="0">
            <a:off x="0" y="6492875"/>
            <a:ext cx="12192000" cy="365125"/>
            <a:chOff x="0" y="0"/>
            <a:chExt cx="12192000" cy="365125"/>
          </a:xfrm>
        </p:grpSpPr>
        <p:sp>
          <p:nvSpPr>
            <p:cNvPr id="1048613" name=""/>
            <p:cNvSpPr/>
            <p:nvPr/>
          </p:nvSpPr>
          <p:spPr>
            <a:xfrm rot="0">
              <a:off x="0" y="0"/>
              <a:ext cx="12192000" cy="365125"/>
            </a:xfrm>
            <a:prstGeom prst="rect"/>
            <a:solidFill>
              <a:srgbClr val="002060">
                <a:alpha val="100000"/>
              </a:srgbClr>
            </a:solidFill>
            <a:ln>
              <a:noFill/>
            </a:ln>
          </p:spPr>
          <p:txBody>
            <a:bodyPr anchor="ctr" bIns="45720" lIns="45720" rIns="45720" tIns="45720" vert="horz"/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endParaRPr b="1" sz="1200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endParaRPr>
            </a:p>
          </p:txBody>
        </p:sp>
        <p:sp>
          <p:nvSpPr>
            <p:cNvPr id="1048614" name=""/>
            <p:cNvSpPr txBox="1"/>
            <p:nvPr/>
          </p:nvSpPr>
          <p:spPr>
            <a:xfrm rot="0">
              <a:off x="45725" y="44848"/>
              <a:ext cx="12100549" cy="275427"/>
            </a:xfrm>
            <a:prstGeom prst="rect"/>
            <a:noFill/>
            <a:ln>
              <a:noFill/>
            </a:ln>
          </p:spPr>
          <p:txBody>
            <a:bodyPr anchor="ctr" bIns="45700" lIns="45700" rIns="45700" tIns="45700" vert="horz">
              <a:spAutoFit/>
            </a:bodyPr>
            <a:lstStyle>
              <a:lvl1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1pPr>
              <a:lvl2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2pPr>
              <a:lvl3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3pPr>
              <a:lvl4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4pPr>
              <a:lvl5pPr algn="l" eaLnBrk="1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400" i="0" u="none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sym typeface="Calibri" pitchFamily="0" charset="0"/>
                </a:defRPr>
              </a:lvl5pPr>
            </a:lstStyle>
            <a:p>
              <a:pPr lvl="0"/>
              <a:r>
                <a:rPr b="1" sz="1200" lang="zh-CN">
                  <a:solidFill>
                    <a:srgbClr val="FFFFFF"/>
                  </a:solidFill>
                  <a:latin typeface="Times New Roman" pitchFamily="0" charset="0"/>
                  <a:ea typeface="Times New Roman" pitchFamily="0" charset="0"/>
                  <a:sym typeface="Times New Roman" pitchFamily="0" charset="0"/>
                </a:rPr>
                <a:t>Dept. of Electronics and Communication Engineering, NMIT, Bengaluru                                                                                                                                                                                             4                     </a:t>
              </a:r>
            </a:p>
          </p:txBody>
        </p:sp>
      </p:grpSp>
      <p:sp>
        <p:nvSpPr>
          <p:cNvPr id="1048615" name="" descr="Google Shape;118;p17"/>
          <p:cNvSpPr/>
          <p:nvPr>
            <p:ph type="title" sz="full" idx="0"/>
          </p:nvPr>
        </p:nvSpPr>
        <p:spPr>
          <a:xfrm rot="0">
            <a:off x="0" y="0"/>
            <a:ext cx="12192000" cy="1073150"/>
          </a:xfrm>
          <a:prstGeom prst="rect"/>
          <a:solidFill>
            <a:srgbClr val="002060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indent="0" latinLnBrk="1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FontTx/>
              <a:buNone/>
              <a:defRPr baseline="0" b="0" sz="4400" i="0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sym typeface="Calibri" pitchFamily="0" charset="0"/>
              </a:defRPr>
            </a:lvl1pPr>
          </a:lstStyle>
          <a:p>
            <a:pPr algn="ctr" lvl="0"/>
            <a:r>
              <a:rPr b="1" sz="4800" lang="zh-CN">
                <a:solidFill>
                  <a:srgbClr val="FFFFFF"/>
                </a:solidFill>
                <a:latin typeface="Times New Roman" pitchFamily="0" charset="0"/>
                <a:ea typeface="Times New Roman" pitchFamily="0" charset="0"/>
                <a:sym typeface="Times New Roman" pitchFamily="0" charset="0"/>
              </a:rPr>
              <a:t>Add Visuals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605087" y="1169987"/>
            <a:ext cx="6980237" cy="50387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535353"/>
      </a:dk2>
      <a:lt2>
        <a:srgbClr val="A7A7A7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4702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SM-A146B</dc:creator>
  <dcterms:created xsi:type="dcterms:W3CDTF">2025-06-03T03:10:46Z</dcterms:created>
  <dcterms:modified xsi:type="dcterms:W3CDTF">2025-06-03T03:10:46Z</dcterms:modified>
</cp:coreProperties>
</file>