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9" r:id="rId6"/>
    <p:sldId id="261" r:id="rId7"/>
    <p:sldId id="270" r:id="rId8"/>
    <p:sldId id="263" r:id="rId9"/>
    <p:sldId id="264" r:id="rId10"/>
    <p:sldId id="265" r:id="rId11"/>
    <p:sldId id="268" r:id="rId12"/>
    <p:sldId id="271"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701"/>
  </p:normalViewPr>
  <p:slideViewPr>
    <p:cSldViewPr snapToGrid="0">
      <p:cViewPr varScale="1">
        <p:scale>
          <a:sx n="104" d="100"/>
          <a:sy n="104"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FDC3-CE00-B849-8B45-4DD88C1B1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CD2A69-CB65-AB4E-A694-EA83B88D95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A6F76D-DDE2-0443-8491-719F6D5F889D}"/>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B075523E-2E89-3348-B2A4-FDE088B4A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1EE9-EFBC-7A43-BB29-CF105D0FAD5D}"/>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20848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085F-D7E0-E945-9153-84F3F05A1A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37B81-DB8A-1F46-9BF3-2AB3F71F4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16594-3327-7148-B832-72D8A989B28E}"/>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C33E4769-79DB-F34E-95D1-E5CF584E7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CABB5-BC45-634B-8C8D-84C983709E00}"/>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79661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158A4-B1B5-834E-93B6-77A6733B1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B0A67-933B-F440-A8C0-C3B7B9053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476EF-B54A-C640-A49E-1B81F011465B}"/>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FBC7C4A9-B09D-C748-BE6A-8373DA5E5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59967-4F36-904D-AB86-24734E63C123}"/>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64376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513F-789F-6246-B04E-E590CC834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CE35C-C784-D14D-95A0-336891F31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08C70-A2A3-B540-9EFD-503E77165866}"/>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6C0EEB47-B40A-614D-AD3B-09F1DA1D7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FBFB9-F331-AA45-AC75-4E4E82110EA7}"/>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60467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C42-D4D9-E54E-8093-7996B97B7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1C2F7-3017-2644-85A1-7FAB29E05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E9673-C0FB-5645-9527-BAAE387F33BD}"/>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C20F34F5-1373-864D-9A4C-DD699DFE9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3D828-5948-E145-87F5-58C50DBCBB71}"/>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37656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1CB9-4B0C-E04E-ABCA-60DE4E699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1FCD8-AF66-7743-AAB3-46413E600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0A97C-B5B9-A44A-8EE2-7215B7205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D1A99-E2D0-F344-9E52-969DB7ECCBE1}"/>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6" name="Footer Placeholder 5">
            <a:extLst>
              <a:ext uri="{FF2B5EF4-FFF2-40B4-BE49-F238E27FC236}">
                <a16:creationId xmlns:a16="http://schemas.microsoft.com/office/drawing/2014/main" id="{682B9968-5D6A-DA41-BE72-226044BC2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2A9E6-3F2A-5B49-88AF-E54257755618}"/>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37971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BF2D-D282-CA40-AF86-0B1A208B6F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CD192-D5E0-C94D-B37E-0BF3C1F7F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4601D6-1481-3F44-BEFA-B281C1B1C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6789A9-CD27-E641-803C-F15D40B27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CA01D-589D-9441-A758-129599A6F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4E4B1-C14E-1C4E-88D5-5E5FE3DC2E18}"/>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8" name="Footer Placeholder 7">
            <a:extLst>
              <a:ext uri="{FF2B5EF4-FFF2-40B4-BE49-F238E27FC236}">
                <a16:creationId xmlns:a16="http://schemas.microsoft.com/office/drawing/2014/main" id="{9860AB50-AA87-E547-9D60-66B0F509AF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9F085-260C-EE40-80F8-73FF89A52908}"/>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26542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C067-EA66-8348-A5B6-01F8E70DE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A986E3-B411-AC4A-84DF-93B61029522D}"/>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4" name="Footer Placeholder 3">
            <a:extLst>
              <a:ext uri="{FF2B5EF4-FFF2-40B4-BE49-F238E27FC236}">
                <a16:creationId xmlns:a16="http://schemas.microsoft.com/office/drawing/2014/main" id="{C1A08E89-64C2-1242-A9CC-E6B45C16D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9571A-7616-6F45-BC0A-20ED30A512B6}"/>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6637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CF6680-073E-FD42-A231-EB9219B2415B}"/>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3" name="Footer Placeholder 2">
            <a:extLst>
              <a:ext uri="{FF2B5EF4-FFF2-40B4-BE49-F238E27FC236}">
                <a16:creationId xmlns:a16="http://schemas.microsoft.com/office/drawing/2014/main" id="{99FA4F4B-E6AF-1941-A206-2A5E4D0CB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22C93-7EAE-814F-BA7A-AF2E11B80C7E}"/>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79633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5E34-5E32-D64C-A4F1-6AE2B7727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03BD5-150E-934E-914E-58A6BD405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7E8B4D-A2AA-C84D-9DB9-47ADC98F2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8E0C4-F5A8-FC41-A40D-A2A0924E88F3}"/>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6" name="Footer Placeholder 5">
            <a:extLst>
              <a:ext uri="{FF2B5EF4-FFF2-40B4-BE49-F238E27FC236}">
                <a16:creationId xmlns:a16="http://schemas.microsoft.com/office/drawing/2014/main" id="{C4C04553-4A7D-744F-AA7B-F61A25A7A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9F610-676D-CE4A-9846-EDA844FC77B4}"/>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174506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3FEB-4DA6-FE48-88B2-96161E96D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3FB9E-BB82-1642-8FF8-87A4556D87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657D81-0D8F-5D49-94AE-05E7BD099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374ED-19B0-FA47-8C16-DBB44E11AF2E}"/>
              </a:ext>
            </a:extLst>
          </p:cNvPr>
          <p:cNvSpPr>
            <a:spLocks noGrp="1"/>
          </p:cNvSpPr>
          <p:nvPr>
            <p:ph type="dt" sz="half" idx="10"/>
          </p:nvPr>
        </p:nvSpPr>
        <p:spPr/>
        <p:txBody>
          <a:bodyPr/>
          <a:lstStyle/>
          <a:p>
            <a:fld id="{62881D81-924D-445C-A464-2DA2FDA2D0E9}" type="datetimeFigureOut">
              <a:rPr lang="en-US" smtClean="0"/>
              <a:t>3/10/2021</a:t>
            </a:fld>
            <a:endParaRPr lang="en-US"/>
          </a:p>
        </p:txBody>
      </p:sp>
      <p:sp>
        <p:nvSpPr>
          <p:cNvPr id="6" name="Footer Placeholder 5">
            <a:extLst>
              <a:ext uri="{FF2B5EF4-FFF2-40B4-BE49-F238E27FC236}">
                <a16:creationId xmlns:a16="http://schemas.microsoft.com/office/drawing/2014/main" id="{9E47B860-4E81-C941-897D-2B055B333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E9B2D-1E88-1645-8DB4-475F08501866}"/>
              </a:ext>
            </a:extLst>
          </p:cNvPr>
          <p:cNvSpPr>
            <a:spLocks noGrp="1"/>
          </p:cNvSpPr>
          <p:nvPr>
            <p:ph type="sldNum" sz="quarter" idx="12"/>
          </p:nvPr>
        </p:nvSpPr>
        <p:spPr/>
        <p:txBody>
          <a:bodyPr/>
          <a:lstStyle/>
          <a:p>
            <a:fld id="{7E4D4C61-B371-4D82-82F5-BF61121BB346}" type="slidenum">
              <a:rPr lang="en-US" smtClean="0"/>
              <a:t>‹#›</a:t>
            </a:fld>
            <a:endParaRPr lang="en-US"/>
          </a:p>
        </p:txBody>
      </p:sp>
    </p:spTree>
    <p:extLst>
      <p:ext uri="{BB962C8B-B14F-4D97-AF65-F5344CB8AC3E}">
        <p14:creationId xmlns:p14="http://schemas.microsoft.com/office/powerpoint/2010/main" val="87011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8D964-7210-6F44-939F-0B7F2CA9B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782A50-5A12-6546-BB0E-67B43A229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54A9F-63CF-C742-986E-FB749CBAF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81D81-924D-445C-A464-2DA2FDA2D0E9}" type="datetimeFigureOut">
              <a:rPr lang="en-US" smtClean="0"/>
              <a:t>3/10/2021</a:t>
            </a:fld>
            <a:endParaRPr lang="en-US"/>
          </a:p>
        </p:txBody>
      </p:sp>
      <p:sp>
        <p:nvSpPr>
          <p:cNvPr id="5" name="Footer Placeholder 4">
            <a:extLst>
              <a:ext uri="{FF2B5EF4-FFF2-40B4-BE49-F238E27FC236}">
                <a16:creationId xmlns:a16="http://schemas.microsoft.com/office/drawing/2014/main" id="{47C7168D-7BD9-9B4C-BFA1-B07CD40EB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92E1B-9F92-9542-8088-91A806C5D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D4C61-B371-4D82-82F5-BF61121BB346}" type="slidenum">
              <a:rPr lang="en-US" smtClean="0"/>
              <a:t>‹#›</a:t>
            </a:fld>
            <a:endParaRPr lang="en-US"/>
          </a:p>
        </p:txBody>
      </p:sp>
    </p:spTree>
    <p:extLst>
      <p:ext uri="{BB962C8B-B14F-4D97-AF65-F5344CB8AC3E}">
        <p14:creationId xmlns:p14="http://schemas.microsoft.com/office/powerpoint/2010/main" val="32830232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n.org/en/" TargetMode="External"/><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C5BC9-74B8-4A58-8FA5-30C27DAA7014}"/>
              </a:ext>
            </a:extLst>
          </p:cNvPr>
          <p:cNvSpPr txBox="1"/>
          <p:nvPr/>
        </p:nvSpPr>
        <p:spPr>
          <a:xfrm>
            <a:off x="957263" y="357189"/>
            <a:ext cx="9929812" cy="6001643"/>
          </a:xfrm>
          <a:prstGeom prst="rect">
            <a:avLst/>
          </a:prstGeom>
          <a:noFill/>
        </p:spPr>
        <p:txBody>
          <a:bodyPr wrap="square">
            <a:spAutoFit/>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PROJECT REPORT</a:t>
            </a:r>
          </a:p>
          <a:p>
            <a:pPr marL="0" marR="0" algn="ctr">
              <a:spcBef>
                <a:spcPts val="0"/>
              </a:spcBef>
              <a:spcAft>
                <a:spcPts val="0"/>
              </a:spcAft>
            </a:pPr>
            <a:r>
              <a:rPr lang="en-US" sz="2400" b="1" dirty="0">
                <a:latin typeface="Times New Roman" panose="02020603050405020304" pitchFamily="18" charset="0"/>
                <a:ea typeface="Times New Roman" panose="02020603050405020304" pitchFamily="18" charset="0"/>
              </a:rPr>
              <a:t>STAT-515</a:t>
            </a:r>
          </a:p>
          <a:p>
            <a:pPr marL="0" marR="0" algn="ctr">
              <a:spcBef>
                <a:spcPts val="0"/>
              </a:spcBef>
              <a:spcAft>
                <a:spcPts val="0"/>
              </a:spcAft>
            </a:pPr>
            <a:endParaRPr lang="en-US" sz="2400" b="1" dirty="0">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sz="2400" b="1" dirty="0">
              <a:effectLst/>
              <a:latin typeface="Times New Roman" panose="02020603050405020304" pitchFamily="18" charset="0"/>
              <a:ea typeface="Times New Roman" panose="02020603050405020304" pitchFamily="18" charset="0"/>
            </a:endParaRPr>
          </a:p>
          <a:p>
            <a:pPr algn="ctr"/>
            <a:r>
              <a:rPr lang="en-US" sz="2400" b="1" dirty="0">
                <a:latin typeface="Times New Roman" panose="02020603050405020304" pitchFamily="18" charset="0"/>
              </a:rPr>
              <a:t>Analysis of world's Leading Risk Factors for Death</a:t>
            </a:r>
          </a:p>
          <a:p>
            <a:pPr marL="0" marR="0" algn="ctr">
              <a:spcBef>
                <a:spcPts val="0"/>
              </a:spcBef>
              <a:spcAft>
                <a:spcPts val="0"/>
              </a:spcAft>
            </a:pPr>
            <a:r>
              <a:rPr lang="en-US" sz="2400" b="1" dirty="0">
                <a:latin typeface="Times New Roman" panose="02020603050405020304" pitchFamily="18" charset="0"/>
                <a:ea typeface="Times New Roman" panose="02020603050405020304" pitchFamily="18" charset="0"/>
              </a:rPr>
              <a:t>Group no:8</a:t>
            </a:r>
          </a:p>
          <a:p>
            <a:pPr marL="0" marR="0" algn="ctr">
              <a:spcBef>
                <a:spcPts val="0"/>
              </a:spcBef>
              <a:spcAft>
                <a:spcPts val="0"/>
              </a:spcAft>
            </a:pPr>
            <a:endParaRPr lang="en-US" sz="2400" b="1" dirty="0">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sz="2400" b="1" dirty="0">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sz="2400" b="1" dirty="0">
              <a:latin typeface="Times New Roman" panose="02020603050405020304" pitchFamily="18" charset="0"/>
              <a:ea typeface="Times New Roman" panose="02020603050405020304" pitchFamily="18" charset="0"/>
            </a:endParaRPr>
          </a:p>
          <a:p>
            <a:pPr algn="just"/>
            <a:r>
              <a:rPr lang="en-US" sz="2400" b="1" dirty="0">
                <a:latin typeface="Times New Roman" panose="02020603050405020304" pitchFamily="18" charset="0"/>
                <a:ea typeface="Times New Roman" panose="02020603050405020304" pitchFamily="18" charset="0"/>
              </a:rPr>
              <a:t>By-</a:t>
            </a:r>
            <a:endParaRPr lang="en-US" sz="2400" b="1" dirty="0">
              <a:latin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rPr>
              <a:t>Prabhu Satya Kushal Mamillapally </a:t>
            </a:r>
          </a:p>
          <a:p>
            <a:pPr marL="457200" indent="-457200" algn="just">
              <a:buFont typeface="+mj-lt"/>
              <a:buAutoNum type="arabicPeriod"/>
            </a:pPr>
            <a:r>
              <a:rPr lang="en-US" sz="2400" b="1" dirty="0">
                <a:latin typeface="Times New Roman" panose="02020603050405020304" pitchFamily="18" charset="0"/>
              </a:rPr>
              <a:t>Tanneru Sai Sushanth Chandra</a:t>
            </a:r>
          </a:p>
          <a:p>
            <a:pPr marL="457200" indent="-457200" algn="just">
              <a:buFont typeface="+mj-lt"/>
              <a:buAutoNum type="arabicPeriod"/>
            </a:pPr>
            <a:r>
              <a:rPr lang="en-US" sz="2400" b="1" dirty="0">
                <a:latin typeface="Times New Roman" panose="02020603050405020304" pitchFamily="18" charset="0"/>
              </a:rPr>
              <a:t>Relangi Sree Hari Vasudev</a:t>
            </a:r>
          </a:p>
          <a:p>
            <a:pPr marL="457200" indent="-457200" algn="just">
              <a:buFont typeface="+mj-lt"/>
              <a:buAutoNum type="arabicPeriod"/>
            </a:pPr>
            <a:r>
              <a:rPr lang="en-US" sz="2400" b="1" dirty="0">
                <a:latin typeface="Times New Roman" panose="02020603050405020304" pitchFamily="18" charset="0"/>
              </a:rPr>
              <a:t> Jyoti Mote</a:t>
            </a:r>
          </a:p>
          <a:p>
            <a:pPr marL="0" marR="0">
              <a:spcBef>
                <a:spcPts val="0"/>
              </a:spcBef>
              <a:spcAft>
                <a:spcPts val="0"/>
              </a:spcAft>
            </a:pPr>
            <a:endParaRPr lang="en-US" sz="2400" b="1" dirty="0">
              <a:latin typeface="Times New Roman" panose="02020603050405020304" pitchFamily="18" charset="0"/>
            </a:endParaRPr>
          </a:p>
          <a:p>
            <a:pPr marL="0" marR="0">
              <a:spcBef>
                <a:spcPts val="0"/>
              </a:spcBef>
              <a:spcAft>
                <a:spcPts val="0"/>
              </a:spcAft>
            </a:pP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062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C1425-677A-47AC-A178-988100519B40}"/>
              </a:ext>
            </a:extLst>
          </p:cNvPr>
          <p:cNvSpPr>
            <a:spLocks noGrp="1"/>
          </p:cNvSpPr>
          <p:nvPr>
            <p:ph idx="1"/>
          </p:nvPr>
        </p:nvSpPr>
        <p:spPr>
          <a:xfrm>
            <a:off x="838200" y="410966"/>
            <a:ext cx="10515600" cy="5765997"/>
          </a:xfrm>
        </p:spPr>
        <p:txBody>
          <a:bodyPr/>
          <a:lstStyle/>
          <a:p>
            <a:pPr marR="0" algn="just">
              <a:spcAft>
                <a:spcPts val="0"/>
              </a:spcAft>
            </a:pPr>
            <a:r>
              <a:rPr lang="en-US" sz="1800" dirty="0">
                <a:latin typeface="Times New Roman" panose="02020603050405020304" pitchFamily="18" charset="0"/>
              </a:rPr>
              <a:t>Interactive Dodged bar plot used to show the trend of deaths in countries with different SDI </a:t>
            </a:r>
          </a:p>
          <a:p>
            <a:pPr algn="just"/>
            <a:r>
              <a:rPr lang="en-US" sz="1800" dirty="0">
                <a:latin typeface="Times New Roman" panose="02020603050405020304" pitchFamily="18" charset="0"/>
              </a:rPr>
              <a:t>The reason to consider below mentioned factors is that basic facilities such as good sanitation, clean air, safe water and health factors (i.e. Diabetes and Physical activity as they are playing a major role in deaths) are essential for sustainability.</a:t>
            </a:r>
          </a:p>
          <a:p>
            <a:pPr algn="just"/>
            <a:r>
              <a:rPr lang="en-US" sz="1800" dirty="0">
                <a:latin typeface="Times New Roman" panose="02020603050405020304" pitchFamily="18" charset="0"/>
              </a:rPr>
              <a:t>The plot above is an interactive plot showing the trends in both stacked and bar plot, the legends are interactive where data can be seen by selecting different risk factors.</a:t>
            </a:r>
          </a:p>
          <a:p>
            <a:pPr marR="0" algn="just">
              <a:spcAft>
                <a:spcPts val="0"/>
              </a:spcAft>
            </a:pPr>
            <a:r>
              <a:rPr lang="en-US" sz="1800" dirty="0">
                <a:latin typeface="Times New Roman" panose="02020603050405020304" pitchFamily="18" charset="0"/>
              </a:rPr>
              <a:t>The main moto behind using this plot is we could categorize the countries based on their SDI as the countries with similar development will have similar SDI as it was difficult to compare different parameters for each country as there are 192 countries.</a:t>
            </a:r>
          </a:p>
          <a:p>
            <a:pPr marR="0" algn="just">
              <a:spcAft>
                <a:spcPts val="0"/>
              </a:spcAft>
            </a:pPr>
            <a:r>
              <a:rPr lang="en-US" sz="1800" dirty="0">
                <a:latin typeface="Times New Roman" panose="02020603050405020304" pitchFamily="18" charset="0"/>
              </a:rPr>
              <a:t>High SDI and High-Middle SDI countries, the deaths caused due to Diabetes, Air pollution and low physical activity are more. The deaths due to unsafe sanitation and unsafe water are negligible when compared to other 3 factors.</a:t>
            </a:r>
          </a:p>
          <a:p>
            <a:pPr marR="0" algn="just">
              <a:spcAft>
                <a:spcPts val="0"/>
              </a:spcAft>
            </a:pPr>
            <a:r>
              <a:rPr lang="en-US" sz="1800" dirty="0">
                <a:latin typeface="Times New Roman" panose="02020603050405020304" pitchFamily="18" charset="0"/>
              </a:rPr>
              <a:t>Along with Diabetes and Air pollution, the factors such as unsafe sanitation and unsafe water are major reasons for deaths in Low-Middle SDI countries.</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1194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7F2866-46CF-402F-AA97-A041F8175EB6}"/>
              </a:ext>
            </a:extLst>
          </p:cNvPr>
          <p:cNvSpPr>
            <a:spLocks noGrp="1"/>
          </p:cNvSpPr>
          <p:nvPr>
            <p:ph type="title"/>
          </p:nvPr>
        </p:nvSpPr>
        <p:spPr/>
        <p:txBody>
          <a:bodyPr>
            <a:normAutofit/>
          </a:bodyPr>
          <a:lstStyle/>
          <a:p>
            <a:pPr algn="ctr"/>
            <a:r>
              <a:rPr lang="en-US" sz="3600" b="1" dirty="0"/>
              <a:t>Perspective Of The Risk Factors</a:t>
            </a:r>
          </a:p>
        </p:txBody>
      </p:sp>
      <p:pic>
        <p:nvPicPr>
          <p:cNvPr id="7" name="Content Placeholder 6" descr="Graphical user interface, application&#10;&#10;Description automatically generated">
            <a:extLst>
              <a:ext uri="{FF2B5EF4-FFF2-40B4-BE49-F238E27FC236}">
                <a16:creationId xmlns:a16="http://schemas.microsoft.com/office/drawing/2014/main" id="{6C97F929-6327-324A-98AE-4251383C2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811" y="1675227"/>
            <a:ext cx="10462378" cy="4394199"/>
          </a:xfrm>
          <a:prstGeom prst="rect">
            <a:avLst/>
          </a:prstGeom>
        </p:spPr>
      </p:pic>
    </p:spTree>
    <p:extLst>
      <p:ext uri="{BB962C8B-B14F-4D97-AF65-F5344CB8AC3E}">
        <p14:creationId xmlns:p14="http://schemas.microsoft.com/office/powerpoint/2010/main" val="75063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0F3B4-2DB7-4937-AD84-7B33C7A0386D}"/>
              </a:ext>
            </a:extLst>
          </p:cNvPr>
          <p:cNvSpPr>
            <a:spLocks noGrp="1"/>
          </p:cNvSpPr>
          <p:nvPr>
            <p:ph idx="1"/>
          </p:nvPr>
        </p:nvSpPr>
        <p:spPr>
          <a:xfrm>
            <a:off x="838200" y="698643"/>
            <a:ext cx="10515600" cy="5478320"/>
          </a:xfrm>
        </p:spPr>
        <p:txBody>
          <a:bodyPr/>
          <a:lstStyle/>
          <a:p>
            <a:pPr algn="just"/>
            <a:r>
              <a:rPr lang="en-US" sz="1800" spc="10" dirty="0">
                <a:solidFill>
                  <a:srgbClr val="111111"/>
                </a:solidFill>
                <a:effectLst/>
                <a:latin typeface="Times New Roman" panose="02020603050405020304" pitchFamily="18" charset="0"/>
                <a:ea typeface="Times New Roman" panose="02020603050405020304" pitchFamily="18" charset="0"/>
              </a:rPr>
              <a:t>By looking at this Boxplot, there is a slow positive trend in few factors such as Diabetes, Low physical activity, unsafe sanitation.</a:t>
            </a:r>
          </a:p>
          <a:p>
            <a:pPr algn="just"/>
            <a:r>
              <a:rPr lang="en-US" sz="1800" spc="10" dirty="0">
                <a:solidFill>
                  <a:srgbClr val="111111"/>
                </a:solidFill>
                <a:effectLst/>
                <a:latin typeface="Times New Roman" panose="02020603050405020304" pitchFamily="18" charset="0"/>
                <a:ea typeface="Times New Roman" panose="02020603050405020304" pitchFamily="18" charset="0"/>
              </a:rPr>
              <a:t> There is high positive trend in Smoking, unsafe water, and high blood pressure. Rest of the other factors are growing at a normal rate. It is good to see that the rate of Diabetes, Low physical activity and unsafe sanitation is on a lower side. </a:t>
            </a:r>
          </a:p>
          <a:p>
            <a:pPr algn="just"/>
            <a:r>
              <a:rPr lang="en-US" sz="1800" spc="10" dirty="0">
                <a:solidFill>
                  <a:srgbClr val="111111"/>
                </a:solidFill>
                <a:effectLst/>
                <a:latin typeface="Times New Roman" panose="02020603050405020304" pitchFamily="18" charset="0"/>
                <a:ea typeface="Times New Roman" panose="02020603050405020304" pitchFamily="18" charset="0"/>
              </a:rPr>
              <a:t>It is also concerning to see that factors such as Smoking, unsafe water, and high blood pressure are on a higher side. It says that the situation can be brought under control if the governments and health organizations work together in making better policies and increase spending on health and basic facilities.</a:t>
            </a:r>
            <a:endParaRPr lang="en-US" dirty="0"/>
          </a:p>
        </p:txBody>
      </p:sp>
    </p:spTree>
    <p:extLst>
      <p:ext uri="{BB962C8B-B14F-4D97-AF65-F5344CB8AC3E}">
        <p14:creationId xmlns:p14="http://schemas.microsoft.com/office/powerpoint/2010/main" val="264608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582-C225-42E4-8583-FD1CB23179C8}"/>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Conclusion:</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1E65A5D-6D11-4DC6-8B83-16F460687A0F}"/>
              </a:ext>
            </a:extLst>
          </p:cNvPr>
          <p:cNvSpPr>
            <a:spLocks noGrp="1"/>
          </p:cNvSpPr>
          <p:nvPr>
            <p:ph idx="1"/>
          </p:nvPr>
        </p:nvSpPr>
        <p:spPr>
          <a:xfrm>
            <a:off x="838200" y="1407560"/>
            <a:ext cx="10515600" cy="4769403"/>
          </a:xfrm>
        </p:spPr>
        <p:txBody>
          <a:bodyPr/>
          <a:lstStyle/>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algn="just">
              <a:lnSpc>
                <a:spcPct val="150000"/>
              </a:lnSpc>
              <a:spcBef>
                <a:spcPts val="0"/>
              </a:spcBef>
            </a:pPr>
            <a:r>
              <a:rPr lang="en-US" sz="1600" spc="1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It can be observed from Figure 1 that that the deaths due to Alcohol and Smoking are considerably low when compared to Diabetes, Drug use and Low physical activity.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r>
              <a:rPr lang="en-US" sz="1600" spc="1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Looking at the trends of death cases in Figure 2 for each of the factors, we can conclude that the deaths due to Diabetes, low physical activity, and Drug use are increasing at an alarming rate and the deaths due to unsafe sanitation, unsafe water, high blood pressure are decreasing gradually all over the world except in Low and Low-Medium SDI countries.</a:t>
            </a:r>
          </a:p>
          <a:p>
            <a:pPr algn="just">
              <a:lnSpc>
                <a:spcPct val="150000"/>
              </a:lnSpc>
              <a:spcBef>
                <a:spcPts val="0"/>
              </a:spcBef>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can observe a trend in Figure 3 that the countries with high SDI suffer the most from diabetes and low physical activity. Deaths due to unsafe sanitation and unsafe water are negligible. People need to change the lethargic way of living and start living a healthy lifestyle. The governments of these countries can work on better policies to implement healthy way of living to decrease the death rates.</a:t>
            </a:r>
          </a:p>
          <a:p>
            <a:pPr algn="just">
              <a:lnSpc>
                <a:spcPct val="150000"/>
              </a:lnSpc>
              <a:spcBef>
                <a:spcPts val="0"/>
              </a:spcBef>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It can be suggested that focused spending on Health and sanitation along with better policies by the respective governments can drastically bring down the death rates due to all the factors discussed above.</a:t>
            </a:r>
          </a:p>
          <a:p>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215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8A3-242F-2742-A696-54E176603A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15E900-93C1-A541-A765-0814B611F72D}"/>
              </a:ext>
            </a:extLst>
          </p:cNvPr>
          <p:cNvSpPr>
            <a:spLocks noGrp="1"/>
          </p:cNvSpPr>
          <p:nvPr>
            <p:ph idx="1"/>
          </p:nvPr>
        </p:nvSpPr>
        <p:spPr/>
        <p:txBody>
          <a:bodyPr>
            <a:normAutofit/>
          </a:bodyPr>
          <a:lstStyle/>
          <a:p>
            <a:pPr marL="0" indent="0" algn="ctr">
              <a:buNone/>
            </a:pPr>
            <a:endParaRPr lang="en-US" sz="5400" dirty="0"/>
          </a:p>
          <a:p>
            <a:pPr marL="0" indent="0" algn="ctr">
              <a:buNone/>
            </a:pPr>
            <a:endParaRPr lang="en-US" sz="5400" dirty="0"/>
          </a:p>
          <a:p>
            <a:pPr marL="0" indent="0" algn="ctr">
              <a:buNone/>
            </a:pPr>
            <a:r>
              <a:rPr lang="en-US" sz="5400" dirty="0"/>
              <a:t>Thank you </a:t>
            </a:r>
          </a:p>
        </p:txBody>
      </p:sp>
    </p:spTree>
    <p:extLst>
      <p:ext uri="{BB962C8B-B14F-4D97-AF65-F5344CB8AC3E}">
        <p14:creationId xmlns:p14="http://schemas.microsoft.com/office/powerpoint/2010/main" val="398615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C29E-2DE3-4C9D-B3D5-CD3BAFED9BE3}"/>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FE8CC818-C9DB-4AE0-81BD-46EC5D9478A9}"/>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The world is changing remarkably over the past few years. The one persistent thing is at the end we die. The health care over the last 20 years has changed drastically.</a:t>
            </a:r>
          </a:p>
          <a:p>
            <a:pPr algn="just"/>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modern lifestyle, change in daily habits, improved infrastructure is also making us lethargic, </a:t>
            </a:r>
            <a:r>
              <a:rPr lang="en-US" sz="1800" spc="25" dirty="0">
                <a:solidFill>
                  <a:srgbClr val="000000"/>
                </a:solidFill>
                <a:effectLst/>
                <a:latin typeface="Times New Roman" panose="02020603050405020304" pitchFamily="18" charset="0"/>
                <a:ea typeface="Times New Roman" panose="02020603050405020304" pitchFamily="18" charset="0"/>
              </a:rPr>
              <a:t>as per the </a:t>
            </a:r>
            <a:r>
              <a:rPr lang="en-US" sz="1800" dirty="0">
                <a:effectLst/>
                <a:latin typeface="Times New Roman" panose="02020603050405020304" pitchFamily="18" charset="0"/>
                <a:ea typeface="Times New Roman" panose="02020603050405020304" pitchFamily="18" charset="0"/>
              </a:rPr>
              <a:t>World Health Organization, approximately 60 – 85 percent of people around the globe lead to inactive lifestyles contributing health issues.</a:t>
            </a:r>
          </a:p>
          <a:p>
            <a:pPr algn="just"/>
            <a:r>
              <a:rPr lang="en-US" sz="1800" dirty="0">
                <a:effectLst/>
                <a:latin typeface="Times New Roman" panose="02020603050405020304" pitchFamily="18" charset="0"/>
                <a:ea typeface="Times New Roman" panose="02020603050405020304" pitchFamily="18" charset="0"/>
              </a:rPr>
              <a:t>The leading causes of death across the world still vary significantly, it is crucial to understand what are the causes that lead to death and the risk factor related to a precipitous death. </a:t>
            </a:r>
          </a:p>
          <a:p>
            <a:pPr algn="just"/>
            <a:r>
              <a:rPr lang="en-US" sz="1800" dirty="0">
                <a:effectLst/>
                <a:latin typeface="Times New Roman" panose="02020603050405020304" pitchFamily="18" charset="0"/>
                <a:ea typeface="Times New Roman" panose="02020603050405020304" pitchFamily="18" charset="0"/>
              </a:rPr>
              <a:t>The aim of this report is to analyze the data and find patterns in the deaths caused due to various risk factors. </a:t>
            </a:r>
            <a:endParaRPr lang="en-US" sz="1800"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We believe this project would help the government and organizations to focus on better policy making and targeted spending on health care. </a:t>
            </a:r>
            <a:endParaRPr lang="en-US" dirty="0"/>
          </a:p>
        </p:txBody>
      </p:sp>
    </p:spTree>
    <p:extLst>
      <p:ext uri="{BB962C8B-B14F-4D97-AF65-F5344CB8AC3E}">
        <p14:creationId xmlns:p14="http://schemas.microsoft.com/office/powerpoint/2010/main" val="128446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7856-BD6C-46AA-854C-833047C7FF6E}"/>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 Source:</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7B32DC0-70E9-43F2-B3E6-239614C84C47}"/>
              </a:ext>
            </a:extLst>
          </p:cNvPr>
          <p:cNvSpPr>
            <a:spLocks noGrp="1"/>
          </p:cNvSpPr>
          <p:nvPr>
            <p:ph idx="1"/>
          </p:nvPr>
        </p:nvSpPr>
        <p:spPr/>
        <p:txBody>
          <a:bodyPr/>
          <a:lstStyle/>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dataset consists of population of each country and data of number of deaths caused by the 12 risk factors responsible for the death over the last 17 years.</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Column [Population] is separately taken from the UN official website.</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Website: </a:t>
            </a:r>
            <a:r>
              <a:rPr lang="en-US" sz="1800" dirty="0">
                <a:latin typeface="Times New Roman" panose="02020603050405020304" pitchFamily="18" charset="0"/>
                <a:ea typeface="Times New Roman" panose="02020603050405020304" pitchFamily="18" charset="0"/>
                <a:hlinkClick r:id="rId2"/>
              </a:rPr>
              <a:t>https://ourworldindata.org/causes-of-death</a:t>
            </a: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2611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5D1C-0F78-4CED-BB7B-78B41CC8B083}"/>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Attributes of the dataset:</a:t>
            </a:r>
            <a:endParaRPr lang="en-US" dirty="0"/>
          </a:p>
        </p:txBody>
      </p:sp>
      <p:sp>
        <p:nvSpPr>
          <p:cNvPr id="3" name="Content Placeholder 2">
            <a:extLst>
              <a:ext uri="{FF2B5EF4-FFF2-40B4-BE49-F238E27FC236}">
                <a16:creationId xmlns:a16="http://schemas.microsoft.com/office/drawing/2014/main" id="{AB1D20DA-1F6A-49C8-94C8-7279A6B4A823}"/>
              </a:ext>
            </a:extLst>
          </p:cNvPr>
          <p:cNvSpPr>
            <a:spLocks noGrp="1"/>
          </p:cNvSpPr>
          <p:nvPr>
            <p:ph idx="1"/>
          </p:nvPr>
        </p:nvSpPr>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[Country],[Year],Population],[Deaths_by_unsafe_sex],[Deaths_by_low_physical_activity],[Deaths_by_smoking],[Deaths_by_alcohol_consumption],[Deaths_by_drug_use],[Deaths_by_diabetes],[Deaths_by_high _blood_pressure],[Deaths_by_unsafe_water],[</a:t>
            </a:r>
            <a:r>
              <a:rPr lang="en-US" sz="1800" dirty="0" err="1">
                <a:effectLst/>
                <a:latin typeface="Times New Roman" panose="02020603050405020304" pitchFamily="18" charset="0"/>
                <a:ea typeface="Times New Roman" panose="02020603050405020304" pitchFamily="18" charset="0"/>
              </a:rPr>
              <a:t>Deaths_by_unsafe_sanitation</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Deaths_by_air_pollution</a:t>
            </a:r>
            <a:r>
              <a:rPr lang="en-US" sz="1800" dirty="0">
                <a:effectLst/>
                <a:latin typeface="Times New Roman" panose="02020603050405020304" pitchFamily="18" charset="0"/>
                <a:ea typeface="Times New Roman" panose="02020603050405020304" pitchFamily="18" charset="0"/>
              </a:rPr>
              <a:t>].</a:t>
            </a:r>
          </a:p>
          <a:p>
            <a:pPr marL="0" indent="0" algn="just">
              <a:buNone/>
            </a:pPr>
            <a:endParaRPr lang="en-US" dirty="0"/>
          </a:p>
          <a:p>
            <a:pPr marL="0" marR="0" indent="0" algn="just">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About the source:</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Data taken from the below website:</a:t>
            </a:r>
          </a:p>
          <a:p>
            <a:pPr marL="0" marR="0" indent="0" algn="just">
              <a:spcBef>
                <a:spcPts val="0"/>
              </a:spcBef>
              <a:spcAft>
                <a:spcPts val="0"/>
              </a:spcAft>
              <a:buNone/>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https://ourworldindata.org/causes-of-death</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https://www.un.org/en/</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website </a:t>
            </a:r>
            <a:r>
              <a:rPr lang="en-US" sz="1800" u="sng" dirty="0">
                <a:effectLst/>
                <a:latin typeface="Times New Roman" panose="02020603050405020304" pitchFamily="18" charset="0"/>
                <a:ea typeface="Times New Roman" panose="02020603050405020304" pitchFamily="18" charset="0"/>
              </a:rPr>
              <a:t>Our World in Data </a:t>
            </a:r>
            <a:r>
              <a:rPr lang="en-US" sz="1800" dirty="0">
                <a:effectLst/>
                <a:latin typeface="Times New Roman" panose="02020603050405020304" pitchFamily="18" charset="0"/>
                <a:ea typeface="Times New Roman" panose="02020603050405020304" pitchFamily="18" charset="0"/>
              </a:rPr>
              <a:t>has data and research of that can help the world fight the bigger problems. They refer to the work of others as the team believes there is enough data available which is important and useful which goes inaccessible.</a:t>
            </a:r>
          </a:p>
          <a:p>
            <a:pPr marL="0" marR="0" algn="just">
              <a:spcBef>
                <a:spcPts val="0"/>
              </a:spcBef>
              <a:spcAft>
                <a:spcPts val="0"/>
              </a:spcAft>
            </a:pPr>
            <a:r>
              <a:rPr lang="en-US" sz="1800" u="sng" dirty="0">
                <a:effectLst/>
                <a:latin typeface="Times New Roman" panose="02020603050405020304" pitchFamily="18" charset="0"/>
                <a:ea typeface="Times New Roman" panose="02020603050405020304" pitchFamily="18" charset="0"/>
              </a:rPr>
              <a:t>Our World in Data </a:t>
            </a:r>
            <a:r>
              <a:rPr lang="en-US" sz="1800" dirty="0">
                <a:effectLst/>
                <a:latin typeface="Times New Roman" panose="02020603050405020304" pitchFamily="18" charset="0"/>
                <a:ea typeface="Times New Roman" panose="02020603050405020304" pitchFamily="18" charset="0"/>
              </a:rPr>
              <a:t>and the SDG-Tracker are collaborative efforts between researchers at the University of Oxford.</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8536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6DC6-2EF1-41D1-B635-C339516F8DEF}"/>
              </a:ext>
            </a:extLst>
          </p:cNvPr>
          <p:cNvSpPr>
            <a:spLocks noGrp="1"/>
          </p:cNvSpPr>
          <p:nvPr>
            <p:ph type="title"/>
          </p:nvPr>
        </p:nvSpPr>
        <p:spPr>
          <a:xfrm>
            <a:off x="648929" y="629266"/>
            <a:ext cx="3505495" cy="1622321"/>
          </a:xfrm>
        </p:spPr>
        <p:txBody>
          <a:bodyPr vert="horz" lIns="91440" tIns="45720" rIns="91440" bIns="45720" rtlCol="0">
            <a:normAutofit/>
          </a:bodyPr>
          <a:lstStyle/>
          <a:p>
            <a:pPr marL="0" marR="0">
              <a:spcAft>
                <a:spcPts val="0"/>
              </a:spcAft>
            </a:pPr>
            <a:br>
              <a:rPr lang="en-US" sz="2400" kern="1200" dirty="0">
                <a:effectLst/>
                <a:latin typeface="+mj-lt"/>
                <a:ea typeface="+mj-ea"/>
                <a:cs typeface="+mj-cs"/>
              </a:rPr>
            </a:br>
            <a:r>
              <a:rPr lang="en-US" sz="2400" kern="1200" dirty="0">
                <a:effectLst/>
                <a:latin typeface="+mj-lt"/>
                <a:ea typeface="+mj-ea"/>
                <a:cs typeface="+mj-cs"/>
              </a:rPr>
              <a:t> </a:t>
            </a:r>
            <a:br>
              <a:rPr lang="en-US" sz="2400" kern="1200" dirty="0">
                <a:effectLst/>
                <a:latin typeface="+mj-lt"/>
                <a:ea typeface="+mj-ea"/>
                <a:cs typeface="+mj-cs"/>
              </a:rPr>
            </a:br>
            <a:r>
              <a:rPr lang="en-US" sz="2400" b="1" kern="1200" dirty="0">
                <a:effectLst/>
                <a:latin typeface="+mj-lt"/>
                <a:ea typeface="+mj-ea"/>
                <a:cs typeface="+mj-cs"/>
              </a:rPr>
              <a:t>Number of deaths by risk factor:</a:t>
            </a:r>
            <a:endParaRPr lang="en-US" sz="2400" kern="1200" dirty="0">
              <a:latin typeface="+mj-lt"/>
              <a:ea typeface="+mj-ea"/>
              <a:cs typeface="+mj-cs"/>
            </a:endParaRPr>
          </a:p>
        </p:txBody>
      </p:sp>
      <p:sp>
        <p:nvSpPr>
          <p:cNvPr id="53" name="Content Placeholder 52">
            <a:extLst>
              <a:ext uri="{FF2B5EF4-FFF2-40B4-BE49-F238E27FC236}">
                <a16:creationId xmlns:a16="http://schemas.microsoft.com/office/drawing/2014/main" id="{1D8A3440-8AB8-44F3-B0B9-9D812FA3AAC1}"/>
              </a:ext>
            </a:extLst>
          </p:cNvPr>
          <p:cNvSpPr>
            <a:spLocks noGrp="1"/>
          </p:cNvSpPr>
          <p:nvPr>
            <p:ph idx="1"/>
          </p:nvPr>
        </p:nvSpPr>
        <p:spPr>
          <a:xfrm>
            <a:off x="648931" y="2438400"/>
            <a:ext cx="3505494" cy="3785419"/>
          </a:xfrm>
        </p:spPr>
        <p:txBody>
          <a:bodyPr>
            <a:normAutofit/>
          </a:bodyPr>
          <a:lstStyle/>
          <a:p>
            <a:endParaRPr lang="en-US" sz="2000"/>
          </a:p>
        </p:txBody>
      </p:sp>
      <p:pic>
        <p:nvPicPr>
          <p:cNvPr id="9" name="Content Placeholder 8">
            <a:extLst>
              <a:ext uri="{FF2B5EF4-FFF2-40B4-BE49-F238E27FC236}">
                <a16:creationId xmlns:a16="http://schemas.microsoft.com/office/drawing/2014/main" id="{24117F8F-4548-4D91-A6D2-8EA3A7B8D154}"/>
              </a:ext>
            </a:extLst>
          </p:cNvPr>
          <p:cNvPicPr>
            <a:picLocks/>
          </p:cNvPicPr>
          <p:nvPr/>
        </p:nvPicPr>
        <p:blipFill>
          <a:blip r:embed="rId2"/>
          <a:stretch>
            <a:fillRect/>
          </a:stretch>
        </p:blipFill>
        <p:spPr>
          <a:xfrm>
            <a:off x="5202696" y="946472"/>
            <a:ext cx="6505090" cy="4295360"/>
          </a:xfrm>
          <a:prstGeom prst="rect">
            <a:avLst/>
          </a:prstGeom>
          <a:effectLst/>
        </p:spPr>
      </p:pic>
      <p:sp>
        <p:nvSpPr>
          <p:cNvPr id="14" name="TextBox 13">
            <a:extLst>
              <a:ext uri="{FF2B5EF4-FFF2-40B4-BE49-F238E27FC236}">
                <a16:creationId xmlns:a16="http://schemas.microsoft.com/office/drawing/2014/main" id="{153E8EBB-BE03-43BA-BF87-C183B798393A}"/>
              </a:ext>
            </a:extLst>
          </p:cNvPr>
          <p:cNvSpPr txBox="1"/>
          <p:nvPr/>
        </p:nvSpPr>
        <p:spPr>
          <a:xfrm>
            <a:off x="371094" y="2461768"/>
            <a:ext cx="3438906" cy="346354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dirty="0"/>
          </a:p>
        </p:txBody>
      </p:sp>
      <p:sp>
        <p:nvSpPr>
          <p:cNvPr id="17" name="TextBox 16">
            <a:extLst>
              <a:ext uri="{FF2B5EF4-FFF2-40B4-BE49-F238E27FC236}">
                <a16:creationId xmlns:a16="http://schemas.microsoft.com/office/drawing/2014/main" id="{B0D8E522-A6EA-412F-B317-6834522479B9}"/>
              </a:ext>
            </a:extLst>
          </p:cNvPr>
          <p:cNvSpPr txBox="1"/>
          <p:nvPr/>
        </p:nvSpPr>
        <p:spPr>
          <a:xfrm>
            <a:off x="7661953" y="5542196"/>
            <a:ext cx="6488130" cy="369332"/>
          </a:xfrm>
          <a:prstGeom prst="rect">
            <a:avLst/>
          </a:prstGeom>
          <a:noFill/>
        </p:spPr>
        <p:txBody>
          <a:bodyPr wrap="square">
            <a:spAutoFit/>
          </a:bodyPr>
          <a:lstStyle/>
          <a:p>
            <a:pPr marL="0" marR="0">
              <a:spcBef>
                <a:spcPts val="0"/>
              </a:spcBef>
              <a:spcAft>
                <a:spcPts val="600"/>
              </a:spcAft>
            </a:pPr>
            <a:r>
              <a:rPr lang="en-US" sz="1800" dirty="0">
                <a:effectLst/>
                <a:latin typeface="Times New Roman" panose="02020603050405020304" pitchFamily="18" charset="0"/>
                <a:ea typeface="Times New Roman" panose="02020603050405020304" pitchFamily="18" charset="0"/>
              </a:rPr>
              <a:t>Plot used: Bar Plot</a:t>
            </a:r>
            <a:endParaRPr lang="en-US" sz="2400" dirty="0">
              <a:effectLst/>
              <a:latin typeface="Times New Roman" panose="02020603050405020304" pitchFamily="18" charset="0"/>
              <a:ea typeface="Times New Roman" panose="02020603050405020304" pitchFamily="18" charset="0"/>
            </a:endParaRPr>
          </a:p>
        </p:txBody>
      </p:sp>
      <p:sp>
        <p:nvSpPr>
          <p:cNvPr id="49" name="TextBox 48">
            <a:extLst>
              <a:ext uri="{FF2B5EF4-FFF2-40B4-BE49-F238E27FC236}">
                <a16:creationId xmlns:a16="http://schemas.microsoft.com/office/drawing/2014/main" id="{1361B153-3DD2-4E2D-B4EC-E25625B4FF35}"/>
              </a:ext>
            </a:extLst>
          </p:cNvPr>
          <p:cNvSpPr txBox="1"/>
          <p:nvPr/>
        </p:nvSpPr>
        <p:spPr>
          <a:xfrm>
            <a:off x="6516384" y="5241832"/>
            <a:ext cx="7217594" cy="341632"/>
          </a:xfrm>
          <a:prstGeom prst="rect">
            <a:avLst/>
          </a:prstGeom>
          <a:noFill/>
        </p:spPr>
        <p:txBody>
          <a:bodyPr wrap="square">
            <a:spAutoFit/>
          </a:bodyPr>
          <a:lstStyle/>
          <a:p>
            <a:pPr>
              <a:lnSpc>
                <a:spcPct val="90000"/>
              </a:lnSpc>
              <a:spcAft>
                <a:spcPts val="600"/>
              </a:spcAft>
            </a:pPr>
            <a:r>
              <a:rPr lang="en-US">
                <a:effectLst/>
              </a:rPr>
              <a:t>Figure1: Total number of deaths by risk factors</a:t>
            </a:r>
            <a:endParaRPr lang="en-US"/>
          </a:p>
        </p:txBody>
      </p:sp>
    </p:spTree>
    <p:extLst>
      <p:ext uri="{BB962C8B-B14F-4D97-AF65-F5344CB8AC3E}">
        <p14:creationId xmlns:p14="http://schemas.microsoft.com/office/powerpoint/2010/main" val="24607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30B2A-DD9B-4E33-86B1-AD9D1E6B5493}"/>
              </a:ext>
            </a:extLst>
          </p:cNvPr>
          <p:cNvSpPr>
            <a:spLocks noGrp="1"/>
          </p:cNvSpPr>
          <p:nvPr>
            <p:ph idx="1"/>
          </p:nvPr>
        </p:nvSpPr>
        <p:spPr>
          <a:xfrm>
            <a:off x="838200" y="575353"/>
            <a:ext cx="10515600" cy="5601610"/>
          </a:xfrm>
        </p:spPr>
        <p:txBody>
          <a:bodyPr/>
          <a:lstStyle/>
          <a:p>
            <a:pPr algn="just"/>
            <a:r>
              <a:rPr lang="en-US" sz="1800" dirty="0">
                <a:latin typeface="Times New Roman" panose="02020603050405020304" pitchFamily="18" charset="0"/>
              </a:rPr>
              <a:t>Analyzed  the most concerning factors and least concerning factors  in the world.</a:t>
            </a:r>
          </a:p>
          <a:p>
            <a:pPr algn="just"/>
            <a:r>
              <a:rPr lang="en-US" sz="1800" dirty="0">
                <a:effectLst/>
                <a:latin typeface="Times New Roman" panose="02020603050405020304" pitchFamily="18" charset="0"/>
                <a:ea typeface="Times New Roman" panose="02020603050405020304" pitchFamily="18" charset="0"/>
              </a:rPr>
              <a:t>The data taken is the sum of total number of deaths over the last 17 years. </a:t>
            </a:r>
          </a:p>
          <a:p>
            <a:pPr algn="just"/>
            <a:r>
              <a:rPr lang="en-US" sz="1800" dirty="0">
                <a:latin typeface="Times New Roman" panose="02020603050405020304" pitchFamily="18" charset="0"/>
              </a:rPr>
              <a:t>The above plot shows that the number of people effected by diabetes has increased significantly in the last two decades.</a:t>
            </a:r>
          </a:p>
          <a:p>
            <a:pPr algn="just"/>
            <a:r>
              <a:rPr lang="en-US" sz="1800" dirty="0">
                <a:effectLst/>
                <a:latin typeface="Times New Roman" panose="02020603050405020304" pitchFamily="18" charset="0"/>
                <a:ea typeface="Times New Roman" panose="02020603050405020304" pitchFamily="18" charset="0"/>
              </a:rPr>
              <a:t>We have used bar plot as each bar represents one value, to show the sum of total number of deaths for each factor bar plot was the best fit </a:t>
            </a:r>
            <a:r>
              <a:rPr lang="en-US" sz="1800" dirty="0">
                <a:latin typeface="Times New Roman" panose="02020603050405020304" pitchFamily="18" charset="0"/>
              </a:rPr>
              <a:t>visualize the values.</a:t>
            </a:r>
          </a:p>
          <a:p>
            <a:pPr algn="just"/>
            <a:r>
              <a:rPr lang="en-US" sz="1800" dirty="0">
                <a:effectLst/>
                <a:latin typeface="Times New Roman" panose="02020603050405020304" pitchFamily="18" charset="0"/>
                <a:ea typeface="Times New Roman" panose="02020603050405020304" pitchFamily="18" charset="0"/>
              </a:rPr>
              <a:t>When the bars are placed next to one another, it is easy to compare the and conclude </a:t>
            </a:r>
            <a:r>
              <a:rPr lang="en-US" sz="1800" dirty="0">
                <a:latin typeface="Times New Roman" panose="02020603050405020304" pitchFamily="18" charset="0"/>
              </a:rPr>
              <a:t>that diabetes is the reason for maximum number of deaths (more than 160m) and alcohol for least number of deaths (8.5m)</a:t>
            </a: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6848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6DC6-2EF1-41D1-B635-C339516F8DEF}"/>
              </a:ext>
            </a:extLst>
          </p:cNvPr>
          <p:cNvSpPr>
            <a:spLocks noGrp="1"/>
          </p:cNvSpPr>
          <p:nvPr>
            <p:ph type="title"/>
          </p:nvPr>
        </p:nvSpPr>
        <p:spPr>
          <a:xfrm>
            <a:off x="648929" y="629266"/>
            <a:ext cx="3505495" cy="1622321"/>
          </a:xfrm>
        </p:spPr>
        <p:txBody>
          <a:bodyPr vert="horz" lIns="91440" tIns="45720" rIns="91440" bIns="45720" rtlCol="0" anchor="ctr">
            <a:normAutofit/>
          </a:bodyPr>
          <a:lstStyle/>
          <a:p>
            <a:pPr marL="0" marR="0">
              <a:spcAft>
                <a:spcPts val="0"/>
              </a:spcAft>
            </a:pPr>
            <a:br>
              <a:rPr lang="en-US" sz="3700" kern="1200" dirty="0">
                <a:solidFill>
                  <a:schemeClr val="tx1"/>
                </a:solidFill>
                <a:effectLst/>
                <a:latin typeface="+mj-lt"/>
                <a:ea typeface="+mj-ea"/>
                <a:cs typeface="+mj-cs"/>
              </a:rPr>
            </a:br>
            <a:r>
              <a:rPr lang="en-US" sz="3700" b="1" kern="1200" dirty="0">
                <a:solidFill>
                  <a:schemeClr val="tx1"/>
                </a:solidFill>
                <a:effectLst/>
                <a:latin typeface="+mj-lt"/>
                <a:ea typeface="+mj-ea"/>
                <a:cs typeface="+mj-cs"/>
              </a:rPr>
              <a:t>Death trends over 17 years:</a:t>
            </a:r>
            <a:endParaRPr lang="en-US" sz="37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A0C12C92-6219-48B4-A3FC-EA153130C7C1}"/>
              </a:ext>
            </a:extLst>
          </p:cNvPr>
          <p:cNvSpPr>
            <a:spLocks noGrp="1"/>
          </p:cNvSpPr>
          <p:nvPr>
            <p:ph idx="1"/>
          </p:nvPr>
        </p:nvSpPr>
        <p:spPr>
          <a:xfrm>
            <a:off x="648931" y="2438400"/>
            <a:ext cx="3505494" cy="3785419"/>
          </a:xfrm>
        </p:spPr>
        <p:txBody>
          <a:bodyPr vert="horz" lIns="91440" tIns="45720" rIns="91440" bIns="45720" rtlCol="0">
            <a:normAutofit/>
          </a:bodyPr>
          <a:lstStyle/>
          <a:p>
            <a:pPr marL="0" marR="0" indent="0">
              <a:spcBef>
                <a:spcPts val="0"/>
              </a:spcBef>
              <a:spcAft>
                <a:spcPts val="600"/>
              </a:spcAft>
              <a:buNone/>
            </a:pPr>
            <a:r>
              <a:rPr lang="en-US" sz="2000" dirty="0">
                <a:effectLst/>
              </a:rPr>
              <a:t> Yearly death caused by different risk factors</a:t>
            </a:r>
          </a:p>
        </p:txBody>
      </p:sp>
      <p:pic>
        <p:nvPicPr>
          <p:cNvPr id="9" name="Picture 8" descr="Chart&#10;&#10;Description automatically generated">
            <a:extLst>
              <a:ext uri="{FF2B5EF4-FFF2-40B4-BE49-F238E27FC236}">
                <a16:creationId xmlns:a16="http://schemas.microsoft.com/office/drawing/2014/main" id="{8879431B-CD63-449F-840C-64792ABAAA2E}"/>
              </a:ext>
            </a:extLst>
          </p:cNvPr>
          <p:cNvPicPr/>
          <p:nvPr/>
        </p:nvPicPr>
        <p:blipFill>
          <a:blip r:embed="rId2">
            <a:extLst>
              <a:ext uri="{28A0092B-C50C-407E-A947-70E740481C1C}">
                <a14:useLocalDpi xmlns:a14="http://schemas.microsoft.com/office/drawing/2010/main" val="0"/>
              </a:ext>
            </a:extLst>
          </a:blip>
          <a:stretch>
            <a:fillRect/>
          </a:stretch>
        </p:blipFill>
        <p:spPr>
          <a:xfrm>
            <a:off x="5123688" y="506413"/>
            <a:ext cx="6506658" cy="5489377"/>
          </a:xfrm>
          <a:prstGeom prst="rect">
            <a:avLst/>
          </a:prstGeom>
          <a:effectLst/>
        </p:spPr>
      </p:pic>
      <p:sp>
        <p:nvSpPr>
          <p:cNvPr id="14" name="TextBox 13">
            <a:extLst>
              <a:ext uri="{FF2B5EF4-FFF2-40B4-BE49-F238E27FC236}">
                <a16:creationId xmlns:a16="http://schemas.microsoft.com/office/drawing/2014/main" id="{153E8EBB-BE03-43BA-BF87-C183B798393A}"/>
              </a:ext>
            </a:extLst>
          </p:cNvPr>
          <p:cNvSpPr txBox="1"/>
          <p:nvPr/>
        </p:nvSpPr>
        <p:spPr>
          <a:xfrm>
            <a:off x="371094" y="2461768"/>
            <a:ext cx="3438906" cy="346354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dirty="0"/>
          </a:p>
        </p:txBody>
      </p:sp>
      <p:sp>
        <p:nvSpPr>
          <p:cNvPr id="13" name="TextBox 12">
            <a:extLst>
              <a:ext uri="{FF2B5EF4-FFF2-40B4-BE49-F238E27FC236}">
                <a16:creationId xmlns:a16="http://schemas.microsoft.com/office/drawing/2014/main" id="{115251CC-D54C-444C-9ECD-91897FDCD0C1}"/>
              </a:ext>
            </a:extLst>
          </p:cNvPr>
          <p:cNvSpPr txBox="1"/>
          <p:nvPr/>
        </p:nvSpPr>
        <p:spPr>
          <a:xfrm>
            <a:off x="4890500" y="5740602"/>
            <a:ext cx="9472773" cy="613117"/>
          </a:xfrm>
          <a:prstGeom prst="rect">
            <a:avLst/>
          </a:prstGeom>
          <a:noFill/>
        </p:spPr>
        <p:txBody>
          <a:bodyPr wrap="square">
            <a:spAutoFit/>
          </a:bodyPr>
          <a:lstStyle/>
          <a:p>
            <a:pPr marL="914400" marR="0" indent="457200" algn="just">
              <a:lnSpc>
                <a:spcPct val="15000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Figure2: Yearly death caused by different risk factors</a:t>
            </a:r>
            <a:endParaRPr lang="en-US" sz="1200" dirty="0">
              <a:effectLst/>
              <a:latin typeface="Times New Roman" panose="02020603050405020304" pitchFamily="18" charset="0"/>
              <a:ea typeface="Times New Roman" panose="02020603050405020304" pitchFamily="18" charset="0"/>
            </a:endParaRPr>
          </a:p>
          <a:p>
            <a:pPr marL="228600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 Plot used: Scatter plot</a:t>
            </a:r>
          </a:p>
        </p:txBody>
      </p:sp>
    </p:spTree>
    <p:extLst>
      <p:ext uri="{BB962C8B-B14F-4D97-AF65-F5344CB8AC3E}">
        <p14:creationId xmlns:p14="http://schemas.microsoft.com/office/powerpoint/2010/main" val="28479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A98B1-79E7-4653-8CE6-DB895957875D}"/>
              </a:ext>
            </a:extLst>
          </p:cNvPr>
          <p:cNvSpPr>
            <a:spLocks noGrp="1"/>
          </p:cNvSpPr>
          <p:nvPr>
            <p:ph idx="1"/>
          </p:nvPr>
        </p:nvSpPr>
        <p:spPr>
          <a:xfrm>
            <a:off x="838200" y="688369"/>
            <a:ext cx="10515600" cy="5488594"/>
          </a:xfrm>
        </p:spPr>
        <p:txBody>
          <a:bodyPr/>
          <a:lstStyle/>
          <a:p>
            <a:pPr marL="0" algn="just">
              <a:lnSpc>
                <a:spcPct val="100000"/>
              </a:lnSpc>
              <a:spcBef>
                <a:spcPts val="0"/>
              </a:spcBef>
              <a:spcAft>
                <a:spcPts val="300"/>
              </a:spcAft>
            </a:pPr>
            <a:r>
              <a:rPr lang="en-US" sz="1800" dirty="0">
                <a:solidFill>
                  <a:srgbClr val="000000"/>
                </a:solidFill>
                <a:latin typeface="Times New Roman" panose="02020603050405020304" pitchFamily="18" charset="0"/>
              </a:rPr>
              <a:t>To observe yearly death trends </a:t>
            </a:r>
            <a:r>
              <a:rPr lang="en-US" sz="1800" dirty="0">
                <a:latin typeface="Times New Roman" panose="02020603050405020304" pitchFamily="18" charset="0"/>
                <a:ea typeface="Times New Roman" panose="02020603050405020304" pitchFamily="18" charset="0"/>
              </a:rPr>
              <a:t>by various factors </a:t>
            </a:r>
            <a:r>
              <a:rPr lang="en-US" sz="1800" dirty="0">
                <a:solidFill>
                  <a:srgbClr val="000000"/>
                </a:solidFill>
                <a:latin typeface="Times New Roman" panose="02020603050405020304" pitchFamily="18" charset="0"/>
              </a:rPr>
              <a:t>, we have used interactive scatter plot.</a:t>
            </a:r>
          </a:p>
          <a:p>
            <a:pPr marL="0" algn="just">
              <a:lnSpc>
                <a:spcPct val="100000"/>
              </a:lnSpc>
              <a:spcBef>
                <a:spcPts val="0"/>
              </a:spcBef>
              <a:spcAft>
                <a:spcPts val="300"/>
              </a:spcAft>
            </a:pPr>
            <a:r>
              <a:rPr lang="en-US" sz="1800" dirty="0">
                <a:solidFill>
                  <a:srgbClr val="000000"/>
                </a:solidFill>
                <a:effectLst/>
                <a:latin typeface="Times New Roman" panose="02020603050405020304" pitchFamily="18" charset="0"/>
                <a:ea typeface="Times New Roman" panose="02020603050405020304" pitchFamily="18" charset="0"/>
              </a:rPr>
              <a:t>It is the best method to show trends and range of data flow, we can easily determine the maximum and minimum deaths for each factor, observation and values are straightforward. </a:t>
            </a:r>
          </a:p>
          <a:p>
            <a:pPr marL="0" marR="0" algn="just">
              <a:lnSpc>
                <a:spcPct val="100000"/>
              </a:lnSpc>
              <a:spcBef>
                <a:spcPts val="0"/>
              </a:spcBef>
              <a:spcAft>
                <a:spcPts val="300"/>
              </a:spcAft>
            </a:pPr>
            <a:r>
              <a:rPr lang="en-US" sz="1800" dirty="0">
                <a:solidFill>
                  <a:srgbClr val="000000"/>
                </a:solidFill>
                <a:latin typeface="Times New Roman" panose="02020603050405020304" pitchFamily="18" charset="0"/>
              </a:rPr>
              <a:t>Positive trend seen in the number of deaths caused due to Diabetes, low physical activity, Drug use, Smoking, Unsafe sex, and Air pollution </a:t>
            </a:r>
          </a:p>
          <a:p>
            <a:pPr marL="0" marR="0" algn="just">
              <a:lnSpc>
                <a:spcPct val="100000"/>
              </a:lnSpc>
              <a:spcBef>
                <a:spcPts val="0"/>
              </a:spcBef>
              <a:spcAft>
                <a:spcPts val="300"/>
              </a:spcAft>
            </a:pPr>
            <a:r>
              <a:rPr lang="en-US" sz="1800" dirty="0">
                <a:solidFill>
                  <a:srgbClr val="000000"/>
                </a:solidFill>
                <a:latin typeface="Times New Roman" panose="02020603050405020304" pitchFamily="18" charset="0"/>
              </a:rPr>
              <a:t> No significant increase in the death rate due to Alcohol over the period of 17 years </a:t>
            </a:r>
          </a:p>
          <a:p>
            <a:pPr marL="0" marR="0" algn="just">
              <a:lnSpc>
                <a:spcPct val="100000"/>
              </a:lnSpc>
              <a:spcBef>
                <a:spcPts val="0"/>
              </a:spcBef>
              <a:spcAft>
                <a:spcPts val="300"/>
              </a:spcAft>
            </a:pPr>
            <a:r>
              <a:rPr lang="en-US" sz="1800" dirty="0">
                <a:solidFill>
                  <a:srgbClr val="000000"/>
                </a:solidFill>
                <a:latin typeface="Times New Roman" panose="02020603050405020304" pitchFamily="18" charset="0"/>
              </a:rPr>
              <a:t>Negative trend can be seen in the number of deaths caused due to High blood pressure, unsafe sanitation, and unsafe water. </a:t>
            </a:r>
          </a:p>
          <a:p>
            <a:pPr marL="0" indent="0">
              <a:buNone/>
            </a:pPr>
            <a:endParaRPr lang="en-US" dirty="0"/>
          </a:p>
        </p:txBody>
      </p:sp>
    </p:spTree>
    <p:extLst>
      <p:ext uri="{BB962C8B-B14F-4D97-AF65-F5344CB8AC3E}">
        <p14:creationId xmlns:p14="http://schemas.microsoft.com/office/powerpoint/2010/main" val="341086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D560-8418-4517-B00B-6707F199370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effectLst/>
                <a:latin typeface="+mj-lt"/>
                <a:ea typeface="+mj-ea"/>
                <a:cs typeface="+mj-cs"/>
              </a:rPr>
              <a:t>Death trends by SDI:</a:t>
            </a:r>
            <a:br>
              <a:rPr lang="en-US" sz="2200" kern="1200" dirty="0">
                <a:solidFill>
                  <a:schemeClr val="bg1"/>
                </a:solidFill>
                <a:effectLst/>
                <a:latin typeface="+mj-lt"/>
                <a:ea typeface="+mj-ea"/>
                <a:cs typeface="+mj-cs"/>
              </a:rPr>
            </a:br>
            <a:endParaRPr lang="en-US" sz="2200" kern="1200" dirty="0">
              <a:solidFill>
                <a:schemeClr val="bg1"/>
              </a:solidFill>
              <a:latin typeface="+mj-lt"/>
              <a:ea typeface="+mj-ea"/>
              <a:cs typeface="+mj-cs"/>
            </a:endParaRPr>
          </a:p>
        </p:txBody>
      </p:sp>
      <p:pic>
        <p:nvPicPr>
          <p:cNvPr id="8" name="Content Placeholder 7" descr="Chart, bar chart&#10;&#10;Description automatically generated">
            <a:extLst>
              <a:ext uri="{FF2B5EF4-FFF2-40B4-BE49-F238E27FC236}">
                <a16:creationId xmlns:a16="http://schemas.microsoft.com/office/drawing/2014/main" id="{1EC4DB38-C8E1-4E91-BB87-F4A10B107D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2746" y="643467"/>
            <a:ext cx="11486508" cy="5098176"/>
          </a:xfrm>
          <a:prstGeom prst="rect">
            <a:avLst/>
          </a:prstGeom>
        </p:spPr>
      </p:pic>
      <p:sp>
        <p:nvSpPr>
          <p:cNvPr id="16" name="TextBox 15">
            <a:extLst>
              <a:ext uri="{FF2B5EF4-FFF2-40B4-BE49-F238E27FC236}">
                <a16:creationId xmlns:a16="http://schemas.microsoft.com/office/drawing/2014/main" id="{E00FC2A9-4852-4319-9BF0-8B69E2487907}"/>
              </a:ext>
            </a:extLst>
          </p:cNvPr>
          <p:cNvSpPr txBox="1"/>
          <p:nvPr/>
        </p:nvSpPr>
        <p:spPr>
          <a:xfrm>
            <a:off x="4035175" y="6458439"/>
            <a:ext cx="6097712" cy="369332"/>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Plot used: Dodged Bar Plot</a:t>
            </a:r>
            <a:endParaRPr lang="en-US" sz="32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7B80FA1F-D4BD-46A4-97B8-5F82E2825184}"/>
              </a:ext>
            </a:extLst>
          </p:cNvPr>
          <p:cNvSpPr txBox="1"/>
          <p:nvPr/>
        </p:nvSpPr>
        <p:spPr>
          <a:xfrm>
            <a:off x="3113138" y="6029867"/>
            <a:ext cx="624155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 3: Trend of deaths in countries with different SDI</a:t>
            </a:r>
            <a:endParaRPr lang="en-US" dirty="0"/>
          </a:p>
        </p:txBody>
      </p:sp>
    </p:spTree>
    <p:extLst>
      <p:ext uri="{BB962C8B-B14F-4D97-AF65-F5344CB8AC3E}">
        <p14:creationId xmlns:p14="http://schemas.microsoft.com/office/powerpoint/2010/main" val="151325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{AFC040CF-69DD-3E42-9CDE-F3A50CA3FAB9}tf10001119</Template>
  <TotalTime>745</TotalTime>
  <Words>1310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INTRODUCTION:</vt:lpstr>
      <vt:lpstr>Data Source: </vt:lpstr>
      <vt:lpstr>Attributes of the dataset:</vt:lpstr>
      <vt:lpstr>   Number of deaths by risk factor:</vt:lpstr>
      <vt:lpstr>PowerPoint Presentation</vt:lpstr>
      <vt:lpstr> Death trends over 17 years:</vt:lpstr>
      <vt:lpstr>PowerPoint Presentation</vt:lpstr>
      <vt:lpstr>Death trends by SDI: </vt:lpstr>
      <vt:lpstr>PowerPoint Presentation</vt:lpstr>
      <vt:lpstr>Perspective Of The Risk Factors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Relangi</dc:creator>
  <cp:lastModifiedBy>Prabhu Satya Kushal Mamillapally</cp:lastModifiedBy>
  <cp:revision>56</cp:revision>
  <dcterms:created xsi:type="dcterms:W3CDTF">2021-03-10T05:09:59Z</dcterms:created>
  <dcterms:modified xsi:type="dcterms:W3CDTF">2021-03-10T21:47:39Z</dcterms:modified>
</cp:coreProperties>
</file>