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
      <p:font typeface="Maven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d78b9806f0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d78b9806f0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d78b9806f0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d78b9806f0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d78b9806f0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d78b9806f0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d78b9806f0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d78b9806f0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d78b9806f0_3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d78b9806f0_3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77fa48354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77fa48354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d77fa48354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d77fa48354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d77fa48354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d77fa48354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d77fa48354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d77fa48354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d77fa48354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d77fa48354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d78b9806f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d78b9806f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d78b9806f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d78b9806f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d78b9806f0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d78b9806f0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69883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Banking Modelling Data</a:t>
            </a:r>
            <a:endParaRPr/>
          </a:p>
        </p:txBody>
      </p:sp>
      <p:sp>
        <p:nvSpPr>
          <p:cNvPr id="278" name="Google Shape;278;p13"/>
          <p:cNvSpPr txBox="1"/>
          <p:nvPr>
            <p:ph idx="1" type="subTitle"/>
          </p:nvPr>
        </p:nvSpPr>
        <p:spPr>
          <a:xfrm>
            <a:off x="824000" y="2670150"/>
            <a:ext cx="5048100" cy="115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Prabhu Satya Kushal Mamillapally (G01285313) </a:t>
            </a:r>
            <a:endParaRPr/>
          </a:p>
          <a:p>
            <a:pPr indent="0" lvl="0" marL="0" rtl="0" algn="l">
              <a:spcBef>
                <a:spcPts val="0"/>
              </a:spcBef>
              <a:spcAft>
                <a:spcPts val="0"/>
              </a:spcAft>
              <a:buNone/>
            </a:pPr>
            <a:r>
              <a:rPr lang="en"/>
              <a:t>Sai Sushanth Chandra Tanneru (G01247738)</a:t>
            </a:r>
            <a:endParaRPr/>
          </a:p>
          <a:p>
            <a:pPr indent="0" lvl="0" marL="0" rtl="0" algn="l">
              <a:spcBef>
                <a:spcPts val="0"/>
              </a:spcBef>
              <a:spcAft>
                <a:spcPts val="0"/>
              </a:spcAft>
              <a:buNone/>
            </a:pPr>
            <a:r>
              <a:rPr lang="en"/>
              <a:t>Jyoti Mote (G01287487)</a:t>
            </a:r>
            <a:endParaRPr/>
          </a:p>
          <a:p>
            <a:pPr indent="0" lvl="0" marL="0" rtl="0" algn="l">
              <a:spcBef>
                <a:spcPts val="0"/>
              </a:spcBef>
              <a:spcAft>
                <a:spcPts val="0"/>
              </a:spcAft>
              <a:buNone/>
            </a:pPr>
            <a:r>
              <a:rPr lang="en"/>
              <a:t>Sree Hari Vasudev Relangi (G01238644)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2"/>
          <p:cNvSpPr txBox="1"/>
          <p:nvPr>
            <p:ph type="title"/>
          </p:nvPr>
        </p:nvSpPr>
        <p:spPr>
          <a:xfrm>
            <a:off x="1303800" y="598575"/>
            <a:ext cx="7030500" cy="999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Outcomes</a:t>
            </a:r>
            <a:endParaRPr/>
          </a:p>
        </p:txBody>
      </p:sp>
      <p:sp>
        <p:nvSpPr>
          <p:cNvPr id="339" name="Google Shape;339;p22"/>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40" name="Google Shape;340;p22"/>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The model has highest accuracy of 98%.</a:t>
            </a:r>
            <a:endParaRPr/>
          </a:p>
          <a:p>
            <a:pPr indent="0" lvl="0" marL="0" rtl="0" algn="l">
              <a:spcBef>
                <a:spcPts val="1200"/>
              </a:spcBef>
              <a:spcAft>
                <a:spcPts val="0"/>
              </a:spcAft>
              <a:buNone/>
            </a:pPr>
            <a:r>
              <a:rPr lang="en"/>
              <a:t>•	Income is the most important variable that is influencing the model.</a:t>
            </a:r>
            <a:endParaRPr/>
          </a:p>
          <a:p>
            <a:pPr indent="0" lvl="0" marL="0" rtl="0" algn="l">
              <a:spcBef>
                <a:spcPts val="1200"/>
              </a:spcBef>
              <a:spcAft>
                <a:spcPts val="1200"/>
              </a:spcAft>
              <a:buNone/>
            </a:pPr>
            <a:r>
              <a:t/>
            </a:r>
            <a:endParaRPr/>
          </a:p>
        </p:txBody>
      </p:sp>
      <p:pic>
        <p:nvPicPr>
          <p:cNvPr id="341" name="Google Shape;341;p22"/>
          <p:cNvPicPr preferRelativeResize="0"/>
          <p:nvPr/>
        </p:nvPicPr>
        <p:blipFill>
          <a:blip r:embed="rId3">
            <a:alphaModFix/>
          </a:blip>
          <a:stretch>
            <a:fillRect/>
          </a:stretch>
        </p:blipFill>
        <p:spPr>
          <a:xfrm>
            <a:off x="637025" y="1969638"/>
            <a:ext cx="4179724" cy="25824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3"/>
          <p:cNvSpPr txBox="1"/>
          <p:nvPr>
            <p:ph type="title"/>
          </p:nvPr>
        </p:nvSpPr>
        <p:spPr>
          <a:xfrm>
            <a:off x="1303800" y="598575"/>
            <a:ext cx="7030500" cy="999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Why Logistic Regression?</a:t>
            </a:r>
            <a:endParaRPr/>
          </a:p>
        </p:txBody>
      </p:sp>
      <p:sp>
        <p:nvSpPr>
          <p:cNvPr id="347" name="Google Shape;347;p23"/>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48" name="Google Shape;348;p23"/>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	When the dependent variable is binary, logistic regression is the best regression analysis to use.</a:t>
            </a:r>
            <a:endParaRPr/>
          </a:p>
          <a:p>
            <a:pPr indent="0" lvl="0" marL="0" rtl="0" algn="l">
              <a:spcBef>
                <a:spcPts val="1200"/>
              </a:spcBef>
              <a:spcAft>
                <a:spcPts val="0"/>
              </a:spcAft>
              <a:buNone/>
            </a:pPr>
            <a:r>
              <a:rPr lang="en"/>
              <a:t>•	To characterize data and illustrate the relationship between one dependent binary variable and one or more nominal, ordinal, interval, or ratio-level independent variables, logistic regression is used.</a:t>
            </a:r>
            <a:endParaRPr/>
          </a:p>
          <a:p>
            <a:pPr indent="0" lvl="0" marL="0" rtl="0" algn="l">
              <a:spcBef>
                <a:spcPts val="1200"/>
              </a:spcBef>
              <a:spcAft>
                <a:spcPts val="0"/>
              </a:spcAft>
              <a:buNone/>
            </a:pPr>
            <a:r>
              <a:rPr lang="en"/>
              <a:t>•	. Logistic regression model is easier to implement, interpret, and efficient to train. </a:t>
            </a:r>
            <a:endParaRPr/>
          </a:p>
          <a:p>
            <a:pPr indent="0" lvl="0" marL="0" rtl="0" algn="l">
              <a:spcBef>
                <a:spcPts val="1200"/>
              </a:spcBef>
              <a:spcAft>
                <a:spcPts val="1200"/>
              </a:spcAft>
              <a:buNone/>
            </a:pPr>
            <a:r>
              <a:t/>
            </a:r>
            <a:endParaRPr/>
          </a:p>
        </p:txBody>
      </p:sp>
      <p:pic>
        <p:nvPicPr>
          <p:cNvPr id="349" name="Google Shape;349;p23"/>
          <p:cNvPicPr preferRelativeResize="0"/>
          <p:nvPr/>
        </p:nvPicPr>
        <p:blipFill>
          <a:blip r:embed="rId3">
            <a:alphaModFix/>
          </a:blip>
          <a:stretch>
            <a:fillRect/>
          </a:stretch>
        </p:blipFill>
        <p:spPr>
          <a:xfrm>
            <a:off x="1262050" y="1828499"/>
            <a:ext cx="3430500" cy="2921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4"/>
          <p:cNvSpPr txBox="1"/>
          <p:nvPr>
            <p:ph type="title"/>
          </p:nvPr>
        </p:nvSpPr>
        <p:spPr>
          <a:xfrm>
            <a:off x="1303800" y="598575"/>
            <a:ext cx="7030500" cy="999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Outcomes</a:t>
            </a:r>
            <a:endParaRPr/>
          </a:p>
        </p:txBody>
      </p:sp>
      <p:sp>
        <p:nvSpPr>
          <p:cNvPr id="355" name="Google Shape;355;p24"/>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56" name="Google Shape;356;p24"/>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one unit increase in the value of Income, the dependent variable increases by a factor of 1.066 times, when other independent variables are constant.</a:t>
            </a:r>
            <a:endParaRPr/>
          </a:p>
          <a:p>
            <a:pPr indent="0" lvl="0" marL="0" rtl="0" algn="l">
              <a:spcBef>
                <a:spcPts val="1200"/>
              </a:spcBef>
              <a:spcAft>
                <a:spcPts val="1200"/>
              </a:spcAft>
              <a:buNone/>
            </a:pPr>
            <a:r>
              <a:rPr lang="en"/>
              <a:t>•	The accuracy of the training set and test set was found out to be 95.84%.</a:t>
            </a:r>
            <a:endParaRPr/>
          </a:p>
        </p:txBody>
      </p:sp>
      <p:pic>
        <p:nvPicPr>
          <p:cNvPr id="357" name="Google Shape;357;p24"/>
          <p:cNvPicPr preferRelativeResize="0"/>
          <p:nvPr/>
        </p:nvPicPr>
        <p:blipFill>
          <a:blip r:embed="rId3">
            <a:alphaModFix/>
          </a:blip>
          <a:stretch>
            <a:fillRect/>
          </a:stretch>
        </p:blipFill>
        <p:spPr>
          <a:xfrm>
            <a:off x="1262050" y="1828499"/>
            <a:ext cx="3430500" cy="2921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5"/>
          <p:cNvSpPr txBox="1"/>
          <p:nvPr>
            <p:ph type="title"/>
          </p:nvPr>
        </p:nvSpPr>
        <p:spPr>
          <a:xfrm>
            <a:off x="1303800" y="598575"/>
            <a:ext cx="7030500" cy="999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Conclusion</a:t>
            </a:r>
            <a:endParaRPr/>
          </a:p>
        </p:txBody>
      </p:sp>
      <p:sp>
        <p:nvSpPr>
          <p:cNvPr id="363" name="Google Shape;363;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	The accuracy of the Logistic regression was found out to be 95.48%</a:t>
            </a:r>
            <a:endParaRPr/>
          </a:p>
          <a:p>
            <a:pPr indent="0" lvl="0" marL="0" rtl="0" algn="ctr">
              <a:spcBef>
                <a:spcPts val="1200"/>
              </a:spcBef>
              <a:spcAft>
                <a:spcPts val="0"/>
              </a:spcAft>
              <a:buNone/>
            </a:pPr>
            <a:r>
              <a:t/>
            </a:r>
            <a:endParaRPr/>
          </a:p>
          <a:p>
            <a:pPr indent="0" lvl="0" marL="0" rtl="0" algn="ctr">
              <a:spcBef>
                <a:spcPts val="1200"/>
              </a:spcBef>
              <a:spcAft>
                <a:spcPts val="0"/>
              </a:spcAft>
              <a:buNone/>
            </a:pPr>
            <a:r>
              <a:rPr lang="en"/>
              <a:t>•	The accuracy of the Random Forest was found out to be 98.81%</a:t>
            </a:r>
            <a:endParaRPr/>
          </a:p>
          <a:p>
            <a:pPr indent="0" lvl="0" marL="0" rtl="0" algn="ctr">
              <a:spcBef>
                <a:spcPts val="1200"/>
              </a:spcBef>
              <a:spcAft>
                <a:spcPts val="0"/>
              </a:spcAft>
              <a:buNone/>
            </a:pPr>
            <a:r>
              <a:t/>
            </a:r>
            <a:endParaRPr/>
          </a:p>
          <a:p>
            <a:pPr indent="0" lvl="0" marL="0" rtl="0" algn="ctr">
              <a:spcBef>
                <a:spcPts val="1200"/>
              </a:spcBef>
              <a:spcAft>
                <a:spcPts val="0"/>
              </a:spcAft>
              <a:buNone/>
            </a:pPr>
            <a:r>
              <a:rPr lang="en"/>
              <a:t>•	The most important variable for predicting if the customer accepts the loan are the same in both the models which are Income, Education, CCAvg, Family and CD.Account with an exception of Credit Card in the Logistic Regression.</a:t>
            </a:r>
            <a:endParaRPr/>
          </a:p>
          <a:p>
            <a:pPr indent="0" lvl="0" marL="0" rtl="0" algn="ctr">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6"/>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 !!</a:t>
            </a:r>
            <a:endParaRPr/>
          </a:p>
        </p:txBody>
      </p:sp>
      <p:pic>
        <p:nvPicPr>
          <p:cNvPr id="369" name="Google Shape;369;p26"/>
          <p:cNvPicPr preferRelativeResize="0"/>
          <p:nvPr/>
        </p:nvPicPr>
        <p:blipFill>
          <a:blip r:embed="rId3">
            <a:alphaModFix/>
          </a:blip>
          <a:stretch>
            <a:fillRect/>
          </a:stretch>
        </p:blipFill>
        <p:spPr>
          <a:xfrm>
            <a:off x="4163975" y="1622625"/>
            <a:ext cx="2157399" cy="21573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88625" y="772725"/>
            <a:ext cx="6366900" cy="12615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Why Banking Model?</a:t>
            </a:r>
            <a:endParaRPr/>
          </a:p>
        </p:txBody>
      </p:sp>
      <p:sp>
        <p:nvSpPr>
          <p:cNvPr id="284" name="Google Shape;284;p14"/>
          <p:cNvSpPr txBox="1"/>
          <p:nvPr>
            <p:ph idx="1" type="body"/>
          </p:nvPr>
        </p:nvSpPr>
        <p:spPr>
          <a:xfrm>
            <a:off x="1388625" y="2591700"/>
            <a:ext cx="6366900" cy="1460100"/>
          </a:xfrm>
          <a:prstGeom prst="rect">
            <a:avLst/>
          </a:prstGeom>
        </p:spPr>
        <p:txBody>
          <a:bodyPr anchorCtr="0" anchor="t" bIns="91425" lIns="91425" spcFirstLastPara="1" rIns="91425" wrap="square" tIns="91425">
            <a:noAutofit/>
          </a:bodyPr>
          <a:lstStyle/>
          <a:p>
            <a:pPr indent="0" lvl="0" marL="0" rtl="0" algn="just">
              <a:lnSpc>
                <a:spcPct val="80000"/>
              </a:lnSpc>
              <a:spcBef>
                <a:spcPts val="0"/>
              </a:spcBef>
              <a:spcAft>
                <a:spcPts val="0"/>
              </a:spcAft>
              <a:buSzPts val="1018"/>
              <a:buNone/>
            </a:pPr>
            <a:r>
              <a:rPr lang="en" sz="1400">
                <a:solidFill>
                  <a:srgbClr val="000000"/>
                </a:solidFill>
                <a:latin typeface="Times New Roman"/>
                <a:ea typeface="Times New Roman"/>
                <a:cs typeface="Times New Roman"/>
                <a:sym typeface="Times New Roman"/>
              </a:rPr>
              <a:t>In recent years, the number of people applying for loans has risen for a variety of reasons. Bank employees are unable to assess or foresee whether a borrower will be able to repay the loan (good or poor customer) at the specified interest rate. The classification aim is to forecast the probability of a liability consumer purchasing personal loans, we developed a model that will be used to determine which customers are most likely to approve a personal loan deal based on their relationship with the bank as well as other features in the dataset. We used two methods to predict which model, out of Logistic Regression and Random Forest is best suitable.</a:t>
            </a:r>
            <a:endParaRPr sz="1400">
              <a:solidFill>
                <a:srgbClr val="000000"/>
              </a:solidFill>
              <a:latin typeface="Times New Roman"/>
              <a:ea typeface="Times New Roman"/>
              <a:cs typeface="Times New Roman"/>
              <a:sym typeface="Times New Roman"/>
            </a:endParaRPr>
          </a:p>
          <a:p>
            <a:pPr indent="0" lvl="0" marL="0" rtl="0" algn="just">
              <a:lnSpc>
                <a:spcPct val="80000"/>
              </a:lnSpc>
              <a:spcBef>
                <a:spcPts val="0"/>
              </a:spcBef>
              <a:spcAft>
                <a:spcPts val="0"/>
              </a:spcAft>
              <a:buSzPts val="1018"/>
              <a:buNone/>
            </a:pPr>
            <a:r>
              <a:t/>
            </a:r>
            <a:endParaRPr sz="131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88625" y="284550"/>
            <a:ext cx="6366900" cy="176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500"/>
              <a:t>About Dataset</a:t>
            </a:r>
            <a:endParaRPr sz="5500"/>
          </a:p>
        </p:txBody>
      </p:sp>
      <p:sp>
        <p:nvSpPr>
          <p:cNvPr id="290" name="Google Shape;290;p15"/>
          <p:cNvSpPr txBox="1"/>
          <p:nvPr>
            <p:ph idx="1" type="body"/>
          </p:nvPr>
        </p:nvSpPr>
        <p:spPr>
          <a:xfrm>
            <a:off x="1388625" y="2108350"/>
            <a:ext cx="6366900" cy="17151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sz="1400">
                <a:solidFill>
                  <a:srgbClr val="000000"/>
                </a:solidFill>
                <a:latin typeface="Times New Roman"/>
                <a:ea typeface="Times New Roman"/>
                <a:cs typeface="Times New Roman"/>
                <a:sym typeface="Times New Roman"/>
              </a:rPr>
              <a:t>The dataset contains data on 5000 customers and 14 attributes. Customers' demographic details (age, income, Family ,Education ,Experience ,Income ,.), their arrangement with the bank (mortgage, securities account</a:t>
            </a:r>
            <a:r>
              <a:rPr lang="en" sz="1400">
                <a:solidFill>
                  <a:srgbClr val="000000"/>
                </a:solidFill>
                <a:latin typeface="Times New Roman"/>
                <a:ea typeface="Times New Roman"/>
                <a:cs typeface="Times New Roman"/>
                <a:sym typeface="Times New Roman"/>
              </a:rPr>
              <a:t>s, pending on credit cards,CD Account, Online banking, Credit Card </a:t>
            </a:r>
            <a:r>
              <a:rPr lang="en" sz="1400">
                <a:solidFill>
                  <a:srgbClr val="000000"/>
                </a:solidFill>
                <a:latin typeface="Times New Roman"/>
                <a:ea typeface="Times New Roman"/>
                <a:cs typeface="Times New Roman"/>
                <a:sym typeface="Times New Roman"/>
              </a:rPr>
              <a:t>), and their reaction to the previous personal loan initiative are all included in the results (Personal Loan).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700625" y="815175"/>
            <a:ext cx="5742900" cy="108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000"/>
              <a:t>Learning Outcomes</a:t>
            </a:r>
            <a:endParaRPr sz="4000"/>
          </a:p>
        </p:txBody>
      </p:sp>
      <p:sp>
        <p:nvSpPr>
          <p:cNvPr id="296" name="Google Shape;296;p16"/>
          <p:cNvSpPr txBox="1"/>
          <p:nvPr>
            <p:ph idx="1" type="body"/>
          </p:nvPr>
        </p:nvSpPr>
        <p:spPr>
          <a:xfrm>
            <a:off x="1058475" y="1896075"/>
            <a:ext cx="6697200" cy="1927500"/>
          </a:xfrm>
          <a:prstGeom prst="rect">
            <a:avLst/>
          </a:prstGeom>
        </p:spPr>
        <p:txBody>
          <a:bodyPr anchorCtr="0" anchor="ctr" bIns="91425" lIns="91425" spcFirstLastPara="1" rIns="91425" wrap="square" tIns="91425">
            <a:normAutofit fontScale="92500" lnSpcReduction="10000"/>
          </a:bodyPr>
          <a:lstStyle/>
          <a:p>
            <a:pPr indent="-314245" lvl="0" marL="2114550" rtl="0" algn="just">
              <a:spcBef>
                <a:spcPts val="1200"/>
              </a:spcBef>
              <a:spcAft>
                <a:spcPts val="0"/>
              </a:spcAft>
              <a:buClr>
                <a:srgbClr val="000000"/>
              </a:buClr>
              <a:buSzPct val="100000"/>
              <a:buFont typeface="Times New Roman"/>
              <a:buChar char="●"/>
            </a:pPr>
            <a:r>
              <a:rPr lang="en" sz="1458">
                <a:solidFill>
                  <a:srgbClr val="000000"/>
                </a:solidFill>
                <a:latin typeface="Times New Roman"/>
                <a:ea typeface="Times New Roman"/>
                <a:cs typeface="Times New Roman"/>
                <a:sym typeface="Times New Roman"/>
              </a:rPr>
              <a:t>Exploratory Data Analysis</a:t>
            </a:r>
            <a:endParaRPr sz="1458">
              <a:solidFill>
                <a:srgbClr val="000000"/>
              </a:solidFill>
              <a:latin typeface="Times New Roman"/>
              <a:ea typeface="Times New Roman"/>
              <a:cs typeface="Times New Roman"/>
              <a:sym typeface="Times New Roman"/>
            </a:endParaRPr>
          </a:p>
          <a:p>
            <a:pPr indent="-314245" lvl="0" marL="2114550" rtl="0" algn="just">
              <a:spcBef>
                <a:spcPts val="0"/>
              </a:spcBef>
              <a:spcAft>
                <a:spcPts val="0"/>
              </a:spcAft>
              <a:buClr>
                <a:srgbClr val="000000"/>
              </a:buClr>
              <a:buSzPct val="100000"/>
              <a:buFont typeface="Times New Roman"/>
              <a:buChar char="●"/>
            </a:pPr>
            <a:r>
              <a:rPr lang="en" sz="1458">
                <a:solidFill>
                  <a:srgbClr val="000000"/>
                </a:solidFill>
                <a:latin typeface="Times New Roman"/>
                <a:ea typeface="Times New Roman"/>
                <a:cs typeface="Times New Roman"/>
                <a:sym typeface="Times New Roman"/>
              </a:rPr>
              <a:t>Data Cleaning</a:t>
            </a:r>
            <a:endParaRPr sz="1458">
              <a:solidFill>
                <a:srgbClr val="000000"/>
              </a:solidFill>
              <a:latin typeface="Times New Roman"/>
              <a:ea typeface="Times New Roman"/>
              <a:cs typeface="Times New Roman"/>
              <a:sym typeface="Times New Roman"/>
            </a:endParaRPr>
          </a:p>
          <a:p>
            <a:pPr indent="-314245" lvl="0" marL="2114550" rtl="0" algn="just">
              <a:spcBef>
                <a:spcPts val="0"/>
              </a:spcBef>
              <a:spcAft>
                <a:spcPts val="0"/>
              </a:spcAft>
              <a:buClr>
                <a:srgbClr val="000000"/>
              </a:buClr>
              <a:buSzPct val="100000"/>
              <a:buFont typeface="Times New Roman"/>
              <a:buChar char="●"/>
            </a:pPr>
            <a:r>
              <a:rPr lang="en" sz="1458">
                <a:solidFill>
                  <a:srgbClr val="000000"/>
                </a:solidFill>
                <a:latin typeface="Times New Roman"/>
                <a:ea typeface="Times New Roman"/>
                <a:cs typeface="Times New Roman"/>
                <a:sym typeface="Times New Roman"/>
              </a:rPr>
              <a:t>Data Visualization</a:t>
            </a:r>
            <a:endParaRPr sz="1458">
              <a:solidFill>
                <a:srgbClr val="000000"/>
              </a:solidFill>
              <a:latin typeface="Times New Roman"/>
              <a:ea typeface="Times New Roman"/>
              <a:cs typeface="Times New Roman"/>
              <a:sym typeface="Times New Roman"/>
            </a:endParaRPr>
          </a:p>
          <a:p>
            <a:pPr indent="-314245" lvl="0" marL="2114550" rtl="0" algn="just">
              <a:spcBef>
                <a:spcPts val="0"/>
              </a:spcBef>
              <a:spcAft>
                <a:spcPts val="0"/>
              </a:spcAft>
              <a:buClr>
                <a:srgbClr val="000000"/>
              </a:buClr>
              <a:buSzPct val="100000"/>
              <a:buFont typeface="Times New Roman"/>
              <a:buChar char="●"/>
            </a:pPr>
            <a:r>
              <a:rPr lang="en" sz="1458">
                <a:solidFill>
                  <a:srgbClr val="000000"/>
                </a:solidFill>
                <a:latin typeface="Times New Roman"/>
                <a:ea typeface="Times New Roman"/>
                <a:cs typeface="Times New Roman"/>
                <a:sym typeface="Times New Roman"/>
              </a:rPr>
              <a:t>Preparing the data to train a model</a:t>
            </a:r>
            <a:endParaRPr sz="1458">
              <a:solidFill>
                <a:srgbClr val="000000"/>
              </a:solidFill>
              <a:latin typeface="Times New Roman"/>
              <a:ea typeface="Times New Roman"/>
              <a:cs typeface="Times New Roman"/>
              <a:sym typeface="Times New Roman"/>
            </a:endParaRPr>
          </a:p>
          <a:p>
            <a:pPr indent="-314245" lvl="0" marL="2114550" rtl="0" algn="just">
              <a:spcBef>
                <a:spcPts val="0"/>
              </a:spcBef>
              <a:spcAft>
                <a:spcPts val="0"/>
              </a:spcAft>
              <a:buClr>
                <a:srgbClr val="000000"/>
              </a:buClr>
              <a:buSzPct val="100000"/>
              <a:buFont typeface="Times New Roman"/>
              <a:buChar char="●"/>
            </a:pPr>
            <a:r>
              <a:rPr lang="en" sz="1458">
                <a:solidFill>
                  <a:srgbClr val="000000"/>
                </a:solidFill>
                <a:latin typeface="Times New Roman"/>
                <a:ea typeface="Times New Roman"/>
                <a:cs typeface="Times New Roman"/>
                <a:sym typeface="Times New Roman"/>
              </a:rPr>
              <a:t>Training and making predictions using a classification model</a:t>
            </a:r>
            <a:endParaRPr sz="1458">
              <a:solidFill>
                <a:srgbClr val="000000"/>
              </a:solidFill>
              <a:latin typeface="Times New Roman"/>
              <a:ea typeface="Times New Roman"/>
              <a:cs typeface="Times New Roman"/>
              <a:sym typeface="Times New Roman"/>
            </a:endParaRPr>
          </a:p>
          <a:p>
            <a:pPr indent="-314245" lvl="0" marL="2114550" rtl="0" algn="just">
              <a:spcBef>
                <a:spcPts val="0"/>
              </a:spcBef>
              <a:spcAft>
                <a:spcPts val="0"/>
              </a:spcAft>
              <a:buClr>
                <a:srgbClr val="000000"/>
              </a:buClr>
              <a:buSzPct val="100000"/>
              <a:buFont typeface="Times New Roman"/>
              <a:buChar char="●"/>
            </a:pPr>
            <a:r>
              <a:rPr lang="en" sz="1458">
                <a:solidFill>
                  <a:srgbClr val="000000"/>
                </a:solidFill>
                <a:latin typeface="Times New Roman"/>
                <a:ea typeface="Times New Roman"/>
                <a:cs typeface="Times New Roman"/>
                <a:sym typeface="Times New Roman"/>
              </a:rPr>
              <a:t>Model evaluation</a:t>
            </a:r>
            <a:endParaRPr sz="1458">
              <a:solidFill>
                <a:srgbClr val="000000"/>
              </a:solidFill>
              <a:latin typeface="Times New Roman"/>
              <a:ea typeface="Times New Roman"/>
              <a:cs typeface="Times New Roman"/>
              <a:sym typeface="Times New Roman"/>
            </a:endParaRPr>
          </a:p>
          <a:p>
            <a:pPr indent="0" lvl="0" marL="0" rtl="0" algn="ctr">
              <a:spcBef>
                <a:spcPts val="1500"/>
              </a:spcBef>
              <a:spcAft>
                <a:spcPts val="1200"/>
              </a:spcAft>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88625" y="772725"/>
            <a:ext cx="6366900" cy="186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300"/>
              <a:t>Data </a:t>
            </a:r>
            <a:r>
              <a:rPr lang="en" sz="5300"/>
              <a:t>Preprocessing</a:t>
            </a:r>
            <a:endParaRPr sz="5300"/>
          </a:p>
        </p:txBody>
      </p:sp>
      <p:sp>
        <p:nvSpPr>
          <p:cNvPr id="302" name="Google Shape;302;p17"/>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The dataset is clean dataset. It has no null values and no missing values. There few negative number in </a:t>
            </a:r>
            <a:r>
              <a:rPr lang="en"/>
              <a:t>experience</a:t>
            </a:r>
            <a:r>
              <a:rPr lang="en"/>
              <a:t> which are very few. We replaced it by checking it with experience of similar </a:t>
            </a:r>
            <a:r>
              <a:rPr lang="en"/>
              <a:t>characteristics</a:t>
            </a:r>
            <a:r>
              <a:rPr lang="en"/>
              <a:t> like age and education. Which will help it in the precision of the dataset in </a:t>
            </a:r>
            <a:r>
              <a:rPr lang="en"/>
              <a:t>further</a:t>
            </a:r>
            <a:r>
              <a:rPr lang="en"/>
              <a:t> analysis.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 Visualization</a:t>
            </a:r>
            <a:endParaRPr/>
          </a:p>
        </p:txBody>
      </p:sp>
      <p:sp>
        <p:nvSpPr>
          <p:cNvPr id="308" name="Google Shape;308;p18"/>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09" name="Google Shape;309;p18"/>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As we can see from the data that ID is </a:t>
            </a:r>
            <a:r>
              <a:rPr lang="en"/>
              <a:t>uniformly</a:t>
            </a:r>
            <a:r>
              <a:rPr lang="en"/>
              <a:t> </a:t>
            </a:r>
            <a:r>
              <a:rPr lang="en"/>
              <a:t>distributed.</a:t>
            </a:r>
            <a:r>
              <a:rPr lang="en"/>
              <a:t> Age, Experience is</a:t>
            </a:r>
            <a:r>
              <a:rPr lang="en"/>
              <a:t> normally distributed. Income </a:t>
            </a:r>
            <a:r>
              <a:rPr lang="en">
                <a:solidFill>
                  <a:srgbClr val="000000"/>
                </a:solidFill>
                <a:highlight>
                  <a:srgbClr val="FFFFFF"/>
                </a:highlight>
              </a:rPr>
              <a:t>distribution is is right skewed distribution because the tail goes to the right. Zip is uniformly distributed as datapoint are more with family size 1 and 2. CCAvg is right skewed distribution. In education UG level customers are more than the graduate and advance/professional customers. Also the mortgage is right skewed distribution.</a:t>
            </a:r>
            <a:endParaRPr/>
          </a:p>
        </p:txBody>
      </p:sp>
      <p:pic>
        <p:nvPicPr>
          <p:cNvPr id="310" name="Google Shape;310;p18"/>
          <p:cNvPicPr preferRelativeResize="0"/>
          <p:nvPr/>
        </p:nvPicPr>
        <p:blipFill>
          <a:blip r:embed="rId3">
            <a:alphaModFix/>
          </a:blip>
          <a:stretch>
            <a:fillRect/>
          </a:stretch>
        </p:blipFill>
        <p:spPr>
          <a:xfrm>
            <a:off x="1382175" y="1739000"/>
            <a:ext cx="3172301" cy="29779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16" name="Google Shape;316;p19"/>
          <p:cNvSpPr txBox="1"/>
          <p:nvPr>
            <p:ph idx="2" type="body"/>
          </p:nvPr>
        </p:nvSpPr>
        <p:spPr>
          <a:xfrm>
            <a:off x="487410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Mortgage is distribution is a right skewed distribution because the tail goes to the right. The online, credit card is Bernoulli Distribution as the number of customer who use these &gt; the number who do not have use them.</a:t>
            </a:r>
            <a:endParaRPr/>
          </a:p>
        </p:txBody>
      </p:sp>
      <p:pic>
        <p:nvPicPr>
          <p:cNvPr id="317" name="Google Shape;317;p19"/>
          <p:cNvPicPr preferRelativeResize="0"/>
          <p:nvPr/>
        </p:nvPicPr>
        <p:blipFill rotWithShape="1">
          <a:blip r:embed="rId3">
            <a:alphaModFix/>
          </a:blip>
          <a:srcRect b="39386" l="-8360" r="8360" t="-5227"/>
          <a:stretch/>
        </p:blipFill>
        <p:spPr>
          <a:xfrm>
            <a:off x="1303800" y="1950000"/>
            <a:ext cx="3141350" cy="2068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598575"/>
            <a:ext cx="7030500" cy="999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Why for Random Forest</a:t>
            </a:r>
            <a:endParaRPr/>
          </a:p>
        </p:txBody>
      </p:sp>
      <p:sp>
        <p:nvSpPr>
          <p:cNvPr id="323" name="Google Shape;323;p20"/>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24" name="Google Shape;324;p20"/>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Reason why we choose random forest are:</a:t>
            </a:r>
            <a:endParaRPr/>
          </a:p>
          <a:p>
            <a:pPr indent="0" lvl="0" marL="0" rtl="0" algn="l">
              <a:spcBef>
                <a:spcPts val="1200"/>
              </a:spcBef>
              <a:spcAft>
                <a:spcPts val="0"/>
              </a:spcAft>
              <a:buNone/>
            </a:pPr>
            <a:r>
              <a:rPr lang="en"/>
              <a:t>•	The missing values will be handled by the random forest classifier, which will ensure the precision of a significant portion of the data.</a:t>
            </a:r>
            <a:endParaRPr/>
          </a:p>
          <a:p>
            <a:pPr indent="0" lvl="0" marL="0" rtl="0" algn="l">
              <a:spcBef>
                <a:spcPts val="1200"/>
              </a:spcBef>
              <a:spcAft>
                <a:spcPts val="0"/>
              </a:spcAft>
              <a:buNone/>
            </a:pPr>
            <a:r>
              <a:rPr lang="en"/>
              <a:t>•	 There will be no over-fitting trees in the model if there are more trees, it can accommodate a broad data set with a higher dimensionality. </a:t>
            </a:r>
            <a:endParaRPr/>
          </a:p>
          <a:p>
            <a:pPr indent="0" lvl="0" marL="0" rtl="0" algn="l">
              <a:spcBef>
                <a:spcPts val="1200"/>
              </a:spcBef>
              <a:spcAft>
                <a:spcPts val="1200"/>
              </a:spcAft>
              <a:buNone/>
            </a:pPr>
            <a:r>
              <a:rPr lang="en"/>
              <a:t>•	The most important reason for us to choose the model is it provides higher accuracy through cross validation.</a:t>
            </a:r>
            <a:endParaRPr/>
          </a:p>
        </p:txBody>
      </p:sp>
      <p:pic>
        <p:nvPicPr>
          <p:cNvPr id="325" name="Google Shape;325;p20"/>
          <p:cNvPicPr preferRelativeResize="0"/>
          <p:nvPr/>
        </p:nvPicPr>
        <p:blipFill>
          <a:blip r:embed="rId3">
            <a:alphaModFix/>
          </a:blip>
          <a:stretch>
            <a:fillRect/>
          </a:stretch>
        </p:blipFill>
        <p:spPr>
          <a:xfrm>
            <a:off x="1282750" y="1990050"/>
            <a:ext cx="3368799" cy="247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1"/>
          <p:cNvSpPr txBox="1"/>
          <p:nvPr>
            <p:ph type="title"/>
          </p:nvPr>
        </p:nvSpPr>
        <p:spPr>
          <a:xfrm>
            <a:off x="1303800" y="598575"/>
            <a:ext cx="7030500" cy="999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Why for Random Forest</a:t>
            </a:r>
            <a:endParaRPr/>
          </a:p>
          <a:p>
            <a:pPr indent="0" lvl="0" marL="0" rtl="0" algn="l">
              <a:spcBef>
                <a:spcPts val="0"/>
              </a:spcBef>
              <a:spcAft>
                <a:spcPts val="0"/>
              </a:spcAft>
              <a:buNone/>
            </a:pPr>
            <a:r>
              <a:t/>
            </a:r>
            <a:endParaRPr/>
          </a:p>
        </p:txBody>
      </p:sp>
      <p:sp>
        <p:nvSpPr>
          <p:cNvPr id="331" name="Google Shape;331;p21"/>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sp>
        <p:nvSpPr>
          <p:cNvPr id="332" name="Google Shape;332;p21"/>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Random forest is machine learning method which are made up of multiple decision trees using random subset feature and it make decision after comparing to multiple trees and picks the one with the best accuracy.</a:t>
            </a:r>
            <a:endParaRPr/>
          </a:p>
          <a:p>
            <a:pPr indent="0" lvl="0" marL="0" rtl="0" algn="l">
              <a:spcBef>
                <a:spcPts val="1200"/>
              </a:spcBef>
              <a:spcAft>
                <a:spcPts val="0"/>
              </a:spcAft>
              <a:buNone/>
            </a:pPr>
            <a:r>
              <a:rPr lang="en"/>
              <a:t>Reason why we choose random forest are:</a:t>
            </a:r>
            <a:endParaRPr/>
          </a:p>
          <a:p>
            <a:pPr indent="0" lvl="0" marL="0" rtl="0" algn="l">
              <a:spcBef>
                <a:spcPts val="1200"/>
              </a:spcBef>
              <a:spcAft>
                <a:spcPts val="0"/>
              </a:spcAft>
              <a:buNone/>
            </a:pPr>
            <a:r>
              <a:rPr lang="en"/>
              <a:t>•There will be no </a:t>
            </a:r>
            <a:r>
              <a:rPr lang="en"/>
              <a:t>overfitting</a:t>
            </a:r>
            <a:r>
              <a:rPr lang="en"/>
              <a:t> trees in the model if there are more trees, it can accommodate a broad data set with a higher dimensionality. </a:t>
            </a:r>
            <a:endParaRPr/>
          </a:p>
          <a:p>
            <a:pPr indent="0" lvl="0" marL="0" rtl="0" algn="l">
              <a:spcBef>
                <a:spcPts val="1200"/>
              </a:spcBef>
              <a:spcAft>
                <a:spcPts val="0"/>
              </a:spcAft>
              <a:buNone/>
            </a:pPr>
            <a:r>
              <a:rPr lang="en"/>
              <a:t>•</a:t>
            </a:r>
            <a:r>
              <a:rPr lang="en"/>
              <a:t>The most important reason for us to choose the model is it provides higher accuracy through cross validation. </a:t>
            </a:r>
            <a:endParaRPr/>
          </a:p>
          <a:p>
            <a:pPr indent="0" lvl="0" marL="0" rtl="0" algn="l">
              <a:spcBef>
                <a:spcPts val="1200"/>
              </a:spcBef>
              <a:spcAft>
                <a:spcPts val="1200"/>
              </a:spcAft>
              <a:buNone/>
            </a:pPr>
            <a:r>
              <a:t/>
            </a:r>
            <a:endParaRPr/>
          </a:p>
        </p:txBody>
      </p:sp>
      <p:pic>
        <p:nvPicPr>
          <p:cNvPr id="333" name="Google Shape;333;p21"/>
          <p:cNvPicPr preferRelativeResize="0"/>
          <p:nvPr/>
        </p:nvPicPr>
        <p:blipFill>
          <a:blip r:embed="rId3">
            <a:alphaModFix/>
          </a:blip>
          <a:stretch>
            <a:fillRect/>
          </a:stretch>
        </p:blipFill>
        <p:spPr>
          <a:xfrm>
            <a:off x="1470161" y="1990050"/>
            <a:ext cx="3097789" cy="2626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