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2017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942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4716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08108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3867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2229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4595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717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0682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8286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3809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4694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9388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2039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8824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16346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8539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774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Gesture-Controlled Smart Light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 System Design and Hardware Justification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System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en-US" sz="1800"/>
              <a:t>Objective:</a:t>
            </a:r>
            <a:r>
              <a:rPr lang="en-IN" altLang="en-US" sz="1800"/>
              <a:t> </a:t>
            </a:r>
            <a:r>
              <a:rPr lang="en-US" altLang="en-US" sz="1800"/>
              <a:t>To build a smart lighting system controlled by hand gestures, enabling contactless operation.</a:t>
            </a:r>
          </a:p>
          <a:p>
            <a:pPr marL="0" indent="0">
              <a:buNone/>
            </a:pP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Main Components:</a:t>
            </a:r>
          </a:p>
          <a:p>
            <a:endParaRPr lang="en-US" altLang="en-US" sz="1800"/>
          </a:p>
          <a:p>
            <a:r>
              <a:rPr lang="en-US" altLang="en-US" sz="1800"/>
              <a:t>Gesture Sensor (APDS-9960)</a:t>
            </a:r>
          </a:p>
          <a:p>
            <a:endParaRPr lang="en-US" altLang="en-US" sz="1800"/>
          </a:p>
          <a:p>
            <a:r>
              <a:rPr lang="en-US" altLang="en-US" sz="1800"/>
              <a:t>ESP32 Microcontroller</a:t>
            </a:r>
          </a:p>
          <a:p>
            <a:endParaRPr lang="en-US" altLang="en-US" sz="1800"/>
          </a:p>
          <a:p>
            <a:r>
              <a:rPr lang="en-US" altLang="en-US" sz="1800"/>
              <a:t>Relay Module</a:t>
            </a:r>
          </a:p>
          <a:p>
            <a:endParaRPr lang="en-US" altLang="en-US" sz="1800"/>
          </a:p>
          <a:p>
            <a:r>
              <a:rPr lang="en-US" altLang="en-US" sz="1800"/>
              <a:t>Wi-Fi for remote control (optional)</a:t>
            </a:r>
          </a:p>
          <a:p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Use Case:</a:t>
            </a:r>
            <a:br>
              <a:rPr lang="en-US" altLang="en-US" sz="1800"/>
            </a:br>
            <a:endParaRPr lang="en-US" altLang="en-US" sz="1800"/>
          </a:p>
          <a:p>
            <a:r>
              <a:rPr lang="en-US" altLang="en-US" sz="1800"/>
              <a:t>Touch-free lighting in smart homes or hygiene-sensitive areas.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6038215" y="65335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/>
              <a:t>Data Flow:</a:t>
            </a:r>
          </a:p>
          <a:p>
            <a:r>
              <a:rPr lang="en-US" altLang="en-US"/>
              <a:t>Gesture ➝ APDS-9960 ➝ ESP32 ➝ Relay Module ➝ Light Bulb</a:t>
            </a:r>
          </a:p>
          <a:p>
            <a:r>
              <a:rPr lang="en-US" altLang="en-US"/>
              <a:t>Optional Path: ESP32 ➝ Wi-Fi ➝ Remote Monitoring/App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42990" y="1174750"/>
            <a:ext cx="434721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Hardware Selection &amp; Justification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8377555" cy="4953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800"/>
              <a:t>Microcontroller: ESP32</a:t>
            </a:r>
          </a:p>
          <a:p>
            <a:r>
              <a:rPr lang="en-US" altLang="en-US" sz="1800"/>
              <a:t>Chosen for built-in Wi-Fi/Bluetooth and GPIO support</a:t>
            </a:r>
          </a:p>
          <a:p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Gesture Sensor: APDS-9960</a:t>
            </a:r>
          </a:p>
          <a:p>
            <a:r>
              <a:rPr lang="en-US" altLang="en-US" sz="1800"/>
              <a:t>Ideal for proximity and gesture detection</a:t>
            </a:r>
          </a:p>
          <a:p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Relay Module:</a:t>
            </a:r>
          </a:p>
          <a:p>
            <a:r>
              <a:rPr lang="en-US" altLang="en-US" sz="1800"/>
              <a:t> Allows ESP32 to control high-voltage devices safely</a:t>
            </a:r>
          </a:p>
          <a:p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Power Supply: USB power bank</a:t>
            </a:r>
          </a:p>
          <a:p>
            <a:r>
              <a:rPr lang="en-US" altLang="en-US" sz="1800"/>
              <a:t>Portable and sufficient for low-power design</a:t>
            </a:r>
          </a:p>
          <a:p>
            <a:endParaRPr lang="en-US" altLang="en-US" sz="1800"/>
          </a:p>
          <a:p>
            <a:endParaRPr lang="en-US" altLang="en-US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Power Consumption &amp; 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9952355" cy="4953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800"/>
              <a:t>Estimated Consumption:</a:t>
            </a:r>
          </a:p>
          <a:p>
            <a:r>
              <a:rPr lang="en-US" altLang="en-US" sz="1800"/>
              <a:t>ESP32: ~0.53W</a:t>
            </a:r>
          </a:p>
          <a:p>
            <a:r>
              <a:rPr lang="en-US" altLang="en-US" sz="1800"/>
              <a:t>APDS-9960: ~0.01W</a:t>
            </a:r>
          </a:p>
          <a:p>
            <a:r>
              <a:rPr lang="en-US" altLang="en-US" sz="1800"/>
              <a:t>Relay Module: ~0.35W</a:t>
            </a:r>
          </a:p>
          <a:p>
            <a:r>
              <a:rPr lang="en-US" altLang="en-US" sz="1800"/>
              <a:t>Total: ~1W</a:t>
            </a:r>
          </a:p>
          <a:p>
            <a:r>
              <a:rPr lang="en-US" altLang="en-US" sz="1800"/>
              <a:t>Battery Life (5000mAh): ~5–6 hours</a:t>
            </a:r>
          </a:p>
          <a:p>
            <a:pPr marL="0" indent="0">
              <a:buNone/>
            </a:pP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Efficiency Strategies:</a:t>
            </a:r>
          </a:p>
          <a:p>
            <a:r>
              <a:rPr lang="en-US" altLang="en-US" sz="1800"/>
              <a:t>ESP32 deep sleep mode</a:t>
            </a:r>
          </a:p>
          <a:p>
            <a:r>
              <a:rPr lang="en-US" altLang="en-US" sz="1800"/>
              <a:t>Sensor polling at intervals</a:t>
            </a:r>
          </a:p>
          <a:p>
            <a:r>
              <a:rPr lang="en-US" altLang="en-US" sz="1800"/>
              <a:t>Auto light-off timeout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Communication &amp; Data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sz="2400"/>
              <a:t>Internal Communication:</a:t>
            </a:r>
          </a:p>
          <a:p>
            <a:r>
              <a:rPr lang="en-US" altLang="en-US" sz="2400"/>
              <a:t>Sensor ➝ ESP32: I2C Protocol</a:t>
            </a:r>
          </a:p>
          <a:p>
            <a:r>
              <a:rPr lang="en-US" altLang="en-US" sz="2400"/>
              <a:t>ESP32 ➝ Relay: Digital GPIO</a:t>
            </a:r>
          </a:p>
          <a:p>
            <a:endParaRPr lang="en-US" altLang="en-US" sz="2400"/>
          </a:p>
          <a:p>
            <a:pPr marL="0" indent="0">
              <a:buNone/>
            </a:pPr>
            <a:r>
              <a:rPr lang="en-US" altLang="en-US" sz="2400"/>
              <a:t>Wireless Communication:</a:t>
            </a:r>
          </a:p>
          <a:p>
            <a:r>
              <a:rPr lang="en-US" altLang="en-US" sz="2400"/>
              <a:t>Wi-Fi: MQTT for remote control/dashboard</a:t>
            </a:r>
          </a:p>
          <a:p>
            <a:r>
              <a:rPr lang="en-US" altLang="en-US" sz="2400"/>
              <a:t>Bluetooth: Basic mobile setup or control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/>
              <a:t>Data Flow Recap:</a:t>
            </a:r>
          </a:p>
          <a:p>
            <a:r>
              <a:rPr lang="en-US" altLang="en-US"/>
              <a:t>Gesture ➝ Sensor ➝ MCU ➝ Light Control</a:t>
            </a:r>
          </a:p>
          <a:p>
            <a:r>
              <a:rPr lang="en-US" altLang="en-US"/>
              <a:t>Optional ➝ MQTT ➝ Mobile/Web App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Integration Challenges &amp; Solutions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9826242"/>
              </p:ext>
            </p:extLst>
          </p:nvPr>
        </p:nvGraphicFramePr>
        <p:xfrm>
          <a:off x="1103313" y="2052638"/>
          <a:ext cx="8947150" cy="2229120"/>
        </p:xfrm>
        <a:graphic>
          <a:graphicData uri="http://schemas.openxmlformats.org/drawingml/2006/table">
            <a:tbl>
              <a:tblPr/>
              <a:tblGrid>
                <a:gridCol w="3359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785">
                <a:tc>
                  <a:txBody>
                    <a:bodyPr/>
                    <a:lstStyle/>
                    <a:p>
                      <a:pPr algn="ctr" fontAlgn="ctr"/>
                      <a:r>
                        <a:rPr sz="2400" b="1" i="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</a:rPr>
                        <a:t>Challenge</a:t>
                      </a:r>
                    </a:p>
                  </a:txBody>
                  <a:tcPr marL="4697" marR="4697" marT="576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sz="2400" b="1" i="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</a:rPr>
                        <a:t>Solution</a:t>
                      </a:r>
                    </a:p>
                  </a:txBody>
                  <a:tcPr marL="4697" marR="4697" marT="576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785">
                <a:tc>
                  <a:txBody>
                    <a:bodyPr/>
                    <a:lstStyle/>
                    <a:p>
                      <a:pPr algn="l" fontAlgn="ctr"/>
                      <a:r>
                        <a:rPr sz="2400" b="0" i="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</a:rPr>
                        <a:t>Gesture misreads</a:t>
                      </a:r>
                    </a:p>
                  </a:txBody>
                  <a:tcPr marL="4697" marR="4697" marT="576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sz="2400" b="0" i="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</a:rPr>
                        <a:t>Calibration &amp; filtering</a:t>
                      </a:r>
                    </a:p>
                  </a:txBody>
                  <a:tcPr marL="4697" marR="4697" marT="576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785">
                <a:tc>
                  <a:txBody>
                    <a:bodyPr/>
                    <a:lstStyle/>
                    <a:p>
                      <a:pPr algn="l" fontAlgn="ctr"/>
                      <a:r>
                        <a:rPr sz="2400" b="0" i="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</a:rPr>
                        <a:t>Power usage</a:t>
                      </a:r>
                    </a:p>
                  </a:txBody>
                  <a:tcPr marL="4697" marR="4697" marT="576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sz="2400" b="0" i="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</a:rPr>
                        <a:t>Low-power modes</a:t>
                      </a:r>
                    </a:p>
                  </a:txBody>
                  <a:tcPr marL="4697" marR="4697" marT="576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785">
                <a:tc>
                  <a:txBody>
                    <a:bodyPr/>
                    <a:lstStyle/>
                    <a:p>
                      <a:pPr algn="l" fontAlgn="ctr"/>
                      <a:r>
                        <a:rPr sz="2400" b="0" i="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</a:rPr>
                        <a:t>Relay delay</a:t>
                      </a:r>
                    </a:p>
                  </a:txBody>
                  <a:tcPr marL="4697" marR="4697" marT="576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sz="2400" b="0" i="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</a:rPr>
                        <a:t>Debounce logic</a:t>
                      </a:r>
                    </a:p>
                  </a:txBody>
                  <a:tcPr marL="4697" marR="4697" marT="576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785">
                <a:tc>
                  <a:txBody>
                    <a:bodyPr/>
                    <a:lstStyle/>
                    <a:p>
                      <a:pPr algn="l" fontAlgn="ctr"/>
                      <a:r>
                        <a:rPr sz="2400" b="0" i="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</a:rPr>
                        <a:t>Wi-Fi dropout</a:t>
                      </a:r>
                    </a:p>
                  </a:txBody>
                  <a:tcPr marL="4697" marR="4697" marT="576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sz="2400" b="0" i="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</a:rPr>
                        <a:t>Auto-reconnect / Bluetooth fallback</a:t>
                      </a:r>
                    </a:p>
                  </a:txBody>
                  <a:tcPr marL="4697" marR="4697" marT="576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l" fontAlgn="ctr"/>
                      <a:r>
                        <a:rPr sz="2400" b="0" i="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</a:rPr>
                        <a:t>Voltage mismatch</a:t>
                      </a:r>
                    </a:p>
                  </a:txBody>
                  <a:tcPr marL="4697" marR="4697" marT="576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sz="2400" b="0" i="0" dirty="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</a:rPr>
                        <a:t>Use level shifters or 3.3V-compatible relays</a:t>
                      </a:r>
                    </a:p>
                  </a:txBody>
                  <a:tcPr marL="4697" marR="4697" marT="576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/>
              <a:t>Thanh, L. L., Thanh Le, H., Nguyen, N. S. A., Quoc, A. L., &amp; Quoc, K. H. (2024). </a:t>
            </a:r>
          </a:p>
          <a:p>
            <a:r>
              <a:rPr lang="en-US" altLang="en-US" sz="2000"/>
              <a:t>Babu, C. S., Purushothaman, R., Anusha, K., &amp; Sakthi, S. (2023). </a:t>
            </a:r>
          </a:p>
          <a:p>
            <a:endParaRPr lang="en-US" altLang="en-US" sz="200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331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Century Gothic</vt:lpstr>
      <vt:lpstr>Wingdings 3</vt:lpstr>
      <vt:lpstr>Ion</vt:lpstr>
      <vt:lpstr>Gesture-Controlled Smart Light System</vt:lpstr>
      <vt:lpstr>System Overview</vt:lpstr>
      <vt:lpstr>System Architecture</vt:lpstr>
      <vt:lpstr>Hardware Selection &amp; Justification</vt:lpstr>
      <vt:lpstr>Power Consumption &amp; Efficiency</vt:lpstr>
      <vt:lpstr>Communication &amp; Data Flow</vt:lpstr>
      <vt:lpstr>Integration Challenges &amp; Solutions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Gesture-Controlled Smart Light System</dc:title>
  <dc:creator/>
  <cp:lastModifiedBy>Kushal Mikkilineni</cp:lastModifiedBy>
  <cp:revision>17</cp:revision>
  <dcterms:created xsi:type="dcterms:W3CDTF">2025-03-25T16:17:29Z</dcterms:created>
  <dcterms:modified xsi:type="dcterms:W3CDTF">2025-03-25T16:43:11Z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0C7274E086AF400DA7DFC83A3F989D93_11</vt:lpwstr>
  </property>
  <property fmtid="{D5CDD505-2E9C-101B-9397-08002B2CF9AE}" pid="3" name="KSOProductBuildVer">
    <vt:lpwstr>1033-12.2.0.20326</vt:lpwstr>
  </property>
</Properties>
</file>