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94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230D-4703-10F2-53B9-BB9E78F449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AWS Solution architect associate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25861-48FD-41B1-CA68-F8C6B0303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Kushal Kumar Naidu</a:t>
            </a:r>
          </a:p>
        </p:txBody>
      </p:sp>
    </p:spTree>
    <p:extLst>
      <p:ext uri="{BB962C8B-B14F-4D97-AF65-F5344CB8AC3E}">
        <p14:creationId xmlns:p14="http://schemas.microsoft.com/office/powerpoint/2010/main" val="1850864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CA5F7-311E-13ED-2C37-A493C698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(identity access management)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B130E-3DF5-D297-DEBA-67450C7BA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IAM is a global service.</a:t>
            </a:r>
          </a:p>
          <a:p>
            <a:r>
              <a:rPr lang="en-US" dirty="0"/>
              <a:t>We create users and assign groups for the users.</a:t>
            </a:r>
          </a:p>
          <a:p>
            <a:r>
              <a:rPr lang="en-US" dirty="0"/>
              <a:t>Groups only contain users not groups.</a:t>
            </a:r>
          </a:p>
          <a:p>
            <a:r>
              <a:rPr lang="en-US" dirty="0"/>
              <a:t>Users don’t have to belong to a group &amp; users can also belong to multiple groups.</a:t>
            </a:r>
          </a:p>
        </p:txBody>
      </p:sp>
    </p:spTree>
    <p:extLst>
      <p:ext uri="{BB962C8B-B14F-4D97-AF65-F5344CB8AC3E}">
        <p14:creationId xmlns:p14="http://schemas.microsoft.com/office/powerpoint/2010/main" val="1449565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F06A-22AF-3EC4-FE86-5FF0574D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63281-A227-74FE-05E4-D61E960FF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or groups can be assigned JSON documents called policies that describe what are the users and groups allowed &amp; not allowed.</a:t>
            </a:r>
          </a:p>
          <a:p>
            <a:r>
              <a:rPr lang="en-US" dirty="0"/>
              <a:t>These policies define the permissions of the users.</a:t>
            </a:r>
          </a:p>
          <a:p>
            <a:r>
              <a:rPr lang="en-US" dirty="0"/>
              <a:t>In AWS you apply least privileges principle, making sure the user doesn’t have permissions more than required.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763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82A8-E40D-CB4D-3EFB-5B7425E8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policy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D27CE-E0D2-CA66-7FBB-05D3034D9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assign a policy to a group all users in the group will have the policies.</a:t>
            </a:r>
          </a:p>
          <a:p>
            <a:r>
              <a:rPr lang="en-US" dirty="0"/>
              <a:t>If the user is not in any group then we can assign an </a:t>
            </a:r>
            <a:r>
              <a:rPr lang="en-US" b="1" dirty="0"/>
              <a:t>inline policy </a:t>
            </a:r>
            <a:r>
              <a:rPr lang="en-US" dirty="0"/>
              <a:t>only to the user.</a:t>
            </a:r>
          </a:p>
          <a:p>
            <a:r>
              <a:rPr lang="en-US" dirty="0"/>
              <a:t>If the user is in two different groups then the user will have policies of both the groups.</a:t>
            </a:r>
          </a:p>
        </p:txBody>
      </p:sp>
    </p:spTree>
    <p:extLst>
      <p:ext uri="{BB962C8B-B14F-4D97-AF65-F5344CB8AC3E}">
        <p14:creationId xmlns:p14="http://schemas.microsoft.com/office/powerpoint/2010/main" val="47880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659F-E910-2EB8-7F87-3AF451BA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11A8F-DFEF-C87A-0671-B16075973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web services is the world’s most broadly adopted cloud platform.</a:t>
            </a:r>
          </a:p>
          <a:p>
            <a:r>
              <a:rPr lang="en-US" dirty="0"/>
              <a:t>It has around 200 services spread across its data centers globally.</a:t>
            </a:r>
          </a:p>
          <a:p>
            <a:r>
              <a:rPr lang="en-US" dirty="0"/>
              <a:t>Millions of customers ranging from startups to multinational companies are using the AWS to lower costs, become more agile and innovate faster.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3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0AED9-1CCA-D05A-6E6F-E8047C9D2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9C794-610E-C0E0-5DE4-EB86B71FC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2002 – internally launches in Amazon.</a:t>
            </a:r>
          </a:p>
          <a:p>
            <a:r>
              <a:rPr lang="en-US" dirty="0"/>
              <a:t>2003 – Amazon infrastructure is one of their core strength, started idea to market.</a:t>
            </a:r>
          </a:p>
          <a:p>
            <a:r>
              <a:rPr lang="en-US" dirty="0"/>
              <a:t>2004 – launched publicly with SQS (Simple Queue Service).</a:t>
            </a:r>
          </a:p>
          <a:p>
            <a:r>
              <a:rPr lang="en-US" dirty="0"/>
              <a:t>2006 – relaunched publicly with SQS, S3, EC2.</a:t>
            </a:r>
          </a:p>
          <a:p>
            <a:r>
              <a:rPr lang="en-US" dirty="0"/>
              <a:t>2007 – Launched in Europe.</a:t>
            </a:r>
          </a:p>
          <a:p>
            <a:r>
              <a:rPr lang="en-US" dirty="0"/>
              <a:t>2010 – became global.</a:t>
            </a:r>
          </a:p>
        </p:txBody>
      </p:sp>
    </p:spTree>
    <p:extLst>
      <p:ext uri="{BB962C8B-B14F-4D97-AF65-F5344CB8AC3E}">
        <p14:creationId xmlns:p14="http://schemas.microsoft.com/office/powerpoint/2010/main" val="2584825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F5BD1-38E1-415C-4C74-5C336BCF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cloud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185D4-FB8E-2B82-1F95-5E6F42CE8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enables you to build sophisticated, scalable applications.</a:t>
            </a:r>
          </a:p>
          <a:p>
            <a:r>
              <a:rPr lang="en-US" dirty="0"/>
              <a:t>Applicable to a diverse set of industries like Netflix, McDonalds, 21</a:t>
            </a:r>
            <a:r>
              <a:rPr lang="en-US" baseline="30000" dirty="0"/>
              <a:t>st</a:t>
            </a:r>
            <a:r>
              <a:rPr lang="en-US" dirty="0"/>
              <a:t> Century Fox etc.</a:t>
            </a:r>
          </a:p>
          <a:p>
            <a:r>
              <a:rPr lang="en-US" dirty="0"/>
              <a:t>Use cases include: </a:t>
            </a:r>
          </a:p>
          <a:p>
            <a:pPr lvl="1"/>
            <a:r>
              <a:rPr lang="en-US" dirty="0"/>
              <a:t>Enterprise IT</a:t>
            </a:r>
          </a:p>
          <a:p>
            <a:pPr lvl="1"/>
            <a:r>
              <a:rPr lang="en-US" dirty="0"/>
              <a:t>Creating back up &amp; storage for apps</a:t>
            </a:r>
          </a:p>
          <a:p>
            <a:pPr lvl="1"/>
            <a:r>
              <a:rPr lang="en-US" dirty="0"/>
              <a:t>Big data analytics</a:t>
            </a:r>
          </a:p>
          <a:p>
            <a:pPr lvl="1"/>
            <a:r>
              <a:rPr lang="en-US" dirty="0"/>
              <a:t>Hosting web &amp; mobile applications</a:t>
            </a:r>
          </a:p>
          <a:p>
            <a:pPr lvl="1"/>
            <a:r>
              <a:rPr lang="en-US" dirty="0"/>
              <a:t>Gaming. </a:t>
            </a:r>
          </a:p>
        </p:txBody>
      </p:sp>
    </p:spTree>
    <p:extLst>
      <p:ext uri="{BB962C8B-B14F-4D97-AF65-F5344CB8AC3E}">
        <p14:creationId xmlns:p14="http://schemas.microsoft.com/office/powerpoint/2010/main" val="73730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C656D-A669-32E2-DF90-D6F6420A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is a global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1B1-0B72-D1DE-A55A-2E158F4C2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is currently spread across the globe hence it has a global infrastructure.</a:t>
            </a:r>
          </a:p>
          <a:p>
            <a:r>
              <a:rPr lang="en-US" dirty="0"/>
              <a:t>It manages its infrastructure through different domains called as:</a:t>
            </a:r>
          </a:p>
          <a:p>
            <a:pPr lvl="1"/>
            <a:r>
              <a:rPr lang="en-US" dirty="0"/>
              <a:t>Regions</a:t>
            </a:r>
          </a:p>
          <a:p>
            <a:pPr lvl="1"/>
            <a:r>
              <a:rPr lang="en-US" dirty="0"/>
              <a:t>Availability zones</a:t>
            </a:r>
          </a:p>
          <a:p>
            <a:pPr lvl="1"/>
            <a:r>
              <a:rPr lang="en-US" dirty="0"/>
              <a:t>Data centers</a:t>
            </a:r>
          </a:p>
          <a:p>
            <a:pPr lvl="1"/>
            <a:r>
              <a:rPr lang="en-US" dirty="0"/>
              <a:t>Edge locations / point of presence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7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A509-8175-2216-6D4D-EEF5C2A5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regions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0388-5259-C151-3DA2-BF2E91035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region is cluster of data centers.</a:t>
            </a:r>
          </a:p>
          <a:p>
            <a:r>
              <a:rPr lang="en-US" dirty="0"/>
              <a:t>Most aws services are region scoped.</a:t>
            </a:r>
          </a:p>
          <a:p>
            <a:r>
              <a:rPr lang="en-US" dirty="0"/>
              <a:t>Aws regions are all around the world with names like </a:t>
            </a:r>
          </a:p>
          <a:p>
            <a:pPr lvl="1"/>
            <a:r>
              <a:rPr lang="en-US" dirty="0"/>
              <a:t>Us-east-1</a:t>
            </a:r>
          </a:p>
          <a:p>
            <a:pPr lvl="1"/>
            <a:r>
              <a:rPr lang="en-US" dirty="0"/>
              <a:t>Eu-west-2</a:t>
            </a:r>
          </a:p>
          <a:p>
            <a:r>
              <a:rPr lang="en-US" dirty="0"/>
              <a:t>There are several factors to be considered before choosing an aws region.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33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1D77-2403-B8C7-AC10-884FE63D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an aws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6159B-64CB-B0D4-3ADB-C8D7207B1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Compliance – with the data governance and legal requirements.</a:t>
            </a:r>
          </a:p>
          <a:p>
            <a:r>
              <a:rPr lang="en-US" dirty="0"/>
              <a:t>Proximity to customers – reduced latency.</a:t>
            </a:r>
          </a:p>
          <a:p>
            <a:r>
              <a:rPr lang="en-US" dirty="0"/>
              <a:t>Availability of services in the region – new services are not available in every region.</a:t>
            </a:r>
          </a:p>
          <a:p>
            <a:r>
              <a:rPr lang="en-US" dirty="0"/>
              <a:t>Pricing – pricing varies region to region.</a:t>
            </a:r>
          </a:p>
        </p:txBody>
      </p:sp>
    </p:spTree>
    <p:extLst>
      <p:ext uri="{BB962C8B-B14F-4D97-AF65-F5344CB8AC3E}">
        <p14:creationId xmlns:p14="http://schemas.microsoft.com/office/powerpoint/2010/main" val="2387345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07E26-53C9-6899-38BC-F5612E99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Availability zones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7FBCE-54F6-A1B4-607A-7BE7DD230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aws region has many availability zones. (usually 3, min 2 and max 6)</a:t>
            </a:r>
          </a:p>
          <a:p>
            <a:r>
              <a:rPr lang="en-US" dirty="0"/>
              <a:t>Each AZ is one or more discrete data centers with redundant power, networking  and connectivity.</a:t>
            </a:r>
          </a:p>
          <a:p>
            <a:r>
              <a:rPr lang="en-US" dirty="0"/>
              <a:t>They are separate from each other, so that they are isolate from disaster.</a:t>
            </a:r>
          </a:p>
          <a:p>
            <a:r>
              <a:rPr lang="en-US" dirty="0"/>
              <a:t>They are connected with high bandwidth and low latency networking.</a:t>
            </a:r>
          </a:p>
        </p:txBody>
      </p:sp>
    </p:spTree>
    <p:extLst>
      <p:ext uri="{BB962C8B-B14F-4D97-AF65-F5344CB8AC3E}">
        <p14:creationId xmlns:p14="http://schemas.microsoft.com/office/powerpoint/2010/main" val="121805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EC28-C824-9909-EF96-CBDA64A8B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point of presence / edge locations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1B310-DD9E-CFAA-E851-25FAAAE64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has 216 point of presence (205 edge locations and 11 regional caches) in 84 cities across 42 countries.</a:t>
            </a:r>
          </a:p>
          <a:p>
            <a:r>
              <a:rPr lang="en-US" dirty="0"/>
              <a:t>The main purpose of edge locations is that Content is delivered to end users with lower latency.</a:t>
            </a:r>
          </a:p>
        </p:txBody>
      </p:sp>
    </p:spTree>
    <p:extLst>
      <p:ext uri="{BB962C8B-B14F-4D97-AF65-F5344CB8AC3E}">
        <p14:creationId xmlns:p14="http://schemas.microsoft.com/office/powerpoint/2010/main" val="275234809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57</TotalTime>
  <Words>571</Words>
  <Application>Microsoft Macintosh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AWS Solution architect associate</vt:lpstr>
      <vt:lpstr>What is aws</vt:lpstr>
      <vt:lpstr>History of aws</vt:lpstr>
      <vt:lpstr>Aws cloud use cases</vt:lpstr>
      <vt:lpstr>Aws is a global infrastructure</vt:lpstr>
      <vt:lpstr>Aws regions</vt:lpstr>
      <vt:lpstr>How to choose an aws region</vt:lpstr>
      <vt:lpstr>aws Availability zones</vt:lpstr>
      <vt:lpstr>Aws point of presence / edge locations </vt:lpstr>
      <vt:lpstr>Iam (identity access management)</vt:lpstr>
      <vt:lpstr>Iam permissions</vt:lpstr>
      <vt:lpstr>Iam policy inheritance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Solution architect associate</dc:title>
  <dc:creator>Naidu, Kushal Kumar</dc:creator>
  <cp:lastModifiedBy>Naidu, Kushal Kumar</cp:lastModifiedBy>
  <cp:revision>1</cp:revision>
  <dcterms:created xsi:type="dcterms:W3CDTF">2022-05-02T10:04:05Z</dcterms:created>
  <dcterms:modified xsi:type="dcterms:W3CDTF">2022-05-02T11:01:08Z</dcterms:modified>
</cp:coreProperties>
</file>