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794"/>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5/4/22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5/4/22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230D-4703-10F2-53B9-BB9E78F449C2}"/>
              </a:ext>
            </a:extLst>
          </p:cNvPr>
          <p:cNvSpPr>
            <a:spLocks noGrp="1"/>
          </p:cNvSpPr>
          <p:nvPr>
            <p:ph type="ctrTitle"/>
          </p:nvPr>
        </p:nvSpPr>
        <p:spPr/>
        <p:txBody>
          <a:bodyPr>
            <a:normAutofit fontScale="90000"/>
          </a:bodyPr>
          <a:lstStyle/>
          <a:p>
            <a:r>
              <a:rPr lang="en-US" dirty="0"/>
              <a:t>AWS Solution architect associate</a:t>
            </a:r>
          </a:p>
        </p:txBody>
      </p:sp>
      <p:sp>
        <p:nvSpPr>
          <p:cNvPr id="3" name="Subtitle 2">
            <a:extLst>
              <a:ext uri="{FF2B5EF4-FFF2-40B4-BE49-F238E27FC236}">
                <a16:creationId xmlns:a16="http://schemas.microsoft.com/office/drawing/2014/main" id="{0D225861-48FD-41B1-CA68-F8C6B0303571}"/>
              </a:ext>
            </a:extLst>
          </p:cNvPr>
          <p:cNvSpPr>
            <a:spLocks noGrp="1"/>
          </p:cNvSpPr>
          <p:nvPr>
            <p:ph type="subTitle" idx="1"/>
          </p:nvPr>
        </p:nvSpPr>
        <p:spPr/>
        <p:txBody>
          <a:bodyPr/>
          <a:lstStyle/>
          <a:p>
            <a:r>
              <a:rPr lang="en-US" dirty="0"/>
              <a:t>By Kushal Kumar Naidu</a:t>
            </a:r>
          </a:p>
        </p:txBody>
      </p:sp>
    </p:spTree>
    <p:extLst>
      <p:ext uri="{BB962C8B-B14F-4D97-AF65-F5344CB8AC3E}">
        <p14:creationId xmlns:p14="http://schemas.microsoft.com/office/powerpoint/2010/main" val="1850864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A5F7-311E-13ED-2C37-A493C69804F5}"/>
              </a:ext>
            </a:extLst>
          </p:cNvPr>
          <p:cNvSpPr>
            <a:spLocks noGrp="1"/>
          </p:cNvSpPr>
          <p:nvPr>
            <p:ph type="title"/>
          </p:nvPr>
        </p:nvSpPr>
        <p:spPr/>
        <p:txBody>
          <a:bodyPr/>
          <a:lstStyle/>
          <a:p>
            <a:r>
              <a:rPr lang="en-US" dirty="0"/>
              <a:t>Iam (identity access management)</a:t>
            </a:r>
          </a:p>
        </p:txBody>
      </p:sp>
      <p:sp>
        <p:nvSpPr>
          <p:cNvPr id="3" name="Content Placeholder 2">
            <a:extLst>
              <a:ext uri="{FF2B5EF4-FFF2-40B4-BE49-F238E27FC236}">
                <a16:creationId xmlns:a16="http://schemas.microsoft.com/office/drawing/2014/main" id="{EC8B130E-3DF5-D297-DEBA-67450C7BA440}"/>
              </a:ext>
            </a:extLst>
          </p:cNvPr>
          <p:cNvSpPr>
            <a:spLocks noGrp="1"/>
          </p:cNvSpPr>
          <p:nvPr>
            <p:ph idx="1"/>
          </p:nvPr>
        </p:nvSpPr>
        <p:spPr/>
        <p:txBody>
          <a:bodyPr/>
          <a:lstStyle/>
          <a:p>
            <a:r>
              <a:rPr lang="en-US" dirty="0"/>
              <a:t>IAM is a global service.</a:t>
            </a:r>
          </a:p>
          <a:p>
            <a:r>
              <a:rPr lang="en-US" dirty="0"/>
              <a:t>We create users and assign groups for the users.</a:t>
            </a:r>
          </a:p>
          <a:p>
            <a:r>
              <a:rPr lang="en-US" dirty="0"/>
              <a:t>Groups only contain users not groups.</a:t>
            </a:r>
          </a:p>
          <a:p>
            <a:r>
              <a:rPr lang="en-US" dirty="0"/>
              <a:t>Users don’t have to belong to a group &amp; users can also belong to multiple groups.</a:t>
            </a:r>
          </a:p>
        </p:txBody>
      </p:sp>
    </p:spTree>
    <p:extLst>
      <p:ext uri="{BB962C8B-B14F-4D97-AF65-F5344CB8AC3E}">
        <p14:creationId xmlns:p14="http://schemas.microsoft.com/office/powerpoint/2010/main" val="144956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F06A-22AF-3EC4-FE86-5FF0574D6E59}"/>
              </a:ext>
            </a:extLst>
          </p:cNvPr>
          <p:cNvSpPr>
            <a:spLocks noGrp="1"/>
          </p:cNvSpPr>
          <p:nvPr>
            <p:ph type="title"/>
          </p:nvPr>
        </p:nvSpPr>
        <p:spPr/>
        <p:txBody>
          <a:bodyPr/>
          <a:lstStyle/>
          <a:p>
            <a:r>
              <a:rPr lang="en-US" dirty="0"/>
              <a:t>Iam permissions</a:t>
            </a:r>
          </a:p>
        </p:txBody>
      </p:sp>
      <p:sp>
        <p:nvSpPr>
          <p:cNvPr id="3" name="Content Placeholder 2">
            <a:extLst>
              <a:ext uri="{FF2B5EF4-FFF2-40B4-BE49-F238E27FC236}">
                <a16:creationId xmlns:a16="http://schemas.microsoft.com/office/drawing/2014/main" id="{8CA63281-A227-74FE-05E4-D61E960FF208}"/>
              </a:ext>
            </a:extLst>
          </p:cNvPr>
          <p:cNvSpPr>
            <a:spLocks noGrp="1"/>
          </p:cNvSpPr>
          <p:nvPr>
            <p:ph idx="1"/>
          </p:nvPr>
        </p:nvSpPr>
        <p:spPr/>
        <p:txBody>
          <a:bodyPr/>
          <a:lstStyle/>
          <a:p>
            <a:r>
              <a:rPr lang="en-US" dirty="0"/>
              <a:t>Users or groups can be assigned JSON documents called policies that describe what are the users and groups allowed &amp; not allowed.</a:t>
            </a:r>
          </a:p>
          <a:p>
            <a:r>
              <a:rPr lang="en-US" dirty="0"/>
              <a:t>These policies define the permissions of the users.</a:t>
            </a:r>
          </a:p>
          <a:p>
            <a:r>
              <a:rPr lang="en-US" dirty="0"/>
              <a:t>In AWS you apply least privileges principle, making sure the user doesn’t have permissions more than required.</a:t>
            </a:r>
          </a:p>
          <a:p>
            <a:pPr marL="0" indent="0">
              <a:buNone/>
            </a:pPr>
            <a:endParaRPr lang="en-US" dirty="0"/>
          </a:p>
        </p:txBody>
      </p:sp>
    </p:spTree>
    <p:extLst>
      <p:ext uri="{BB962C8B-B14F-4D97-AF65-F5344CB8AC3E}">
        <p14:creationId xmlns:p14="http://schemas.microsoft.com/office/powerpoint/2010/main" val="256076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82A8-E40D-CB4D-3EFB-5B7425E81D97}"/>
              </a:ext>
            </a:extLst>
          </p:cNvPr>
          <p:cNvSpPr>
            <a:spLocks noGrp="1"/>
          </p:cNvSpPr>
          <p:nvPr>
            <p:ph type="title"/>
          </p:nvPr>
        </p:nvSpPr>
        <p:spPr/>
        <p:txBody>
          <a:bodyPr/>
          <a:lstStyle/>
          <a:p>
            <a:r>
              <a:rPr lang="en-US" dirty="0"/>
              <a:t>Iam policy inheritance</a:t>
            </a:r>
          </a:p>
        </p:txBody>
      </p:sp>
      <p:sp>
        <p:nvSpPr>
          <p:cNvPr id="3" name="Content Placeholder 2">
            <a:extLst>
              <a:ext uri="{FF2B5EF4-FFF2-40B4-BE49-F238E27FC236}">
                <a16:creationId xmlns:a16="http://schemas.microsoft.com/office/drawing/2014/main" id="{FDED27CE-E0D2-CA66-7FBB-05D3034D9C7C}"/>
              </a:ext>
            </a:extLst>
          </p:cNvPr>
          <p:cNvSpPr>
            <a:spLocks noGrp="1"/>
          </p:cNvSpPr>
          <p:nvPr>
            <p:ph idx="1"/>
          </p:nvPr>
        </p:nvSpPr>
        <p:spPr/>
        <p:txBody>
          <a:bodyPr/>
          <a:lstStyle/>
          <a:p>
            <a:r>
              <a:rPr lang="en-US" dirty="0"/>
              <a:t>We can assign a policy to a group all users in the group will have the policies.</a:t>
            </a:r>
          </a:p>
          <a:p>
            <a:r>
              <a:rPr lang="en-US" dirty="0"/>
              <a:t>If the user is not in any group then we can assign an </a:t>
            </a:r>
            <a:r>
              <a:rPr lang="en-US" b="1" dirty="0"/>
              <a:t>inline policy </a:t>
            </a:r>
            <a:r>
              <a:rPr lang="en-US" dirty="0"/>
              <a:t>only to the user.</a:t>
            </a:r>
          </a:p>
          <a:p>
            <a:r>
              <a:rPr lang="en-US" dirty="0"/>
              <a:t>If the user is in two different groups then the user will have policies of both the groups.</a:t>
            </a:r>
          </a:p>
        </p:txBody>
      </p:sp>
    </p:spTree>
    <p:extLst>
      <p:ext uri="{BB962C8B-B14F-4D97-AF65-F5344CB8AC3E}">
        <p14:creationId xmlns:p14="http://schemas.microsoft.com/office/powerpoint/2010/main" val="478804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6C58-175F-3D6D-710F-349D9DB9E0BD}"/>
              </a:ext>
            </a:extLst>
          </p:cNvPr>
          <p:cNvSpPr>
            <a:spLocks noGrp="1"/>
          </p:cNvSpPr>
          <p:nvPr>
            <p:ph type="title"/>
          </p:nvPr>
        </p:nvSpPr>
        <p:spPr/>
        <p:txBody>
          <a:bodyPr/>
          <a:lstStyle/>
          <a:p>
            <a:r>
              <a:rPr lang="en-US" dirty="0"/>
              <a:t>Aws ec2 basics</a:t>
            </a:r>
          </a:p>
        </p:txBody>
      </p:sp>
      <p:sp>
        <p:nvSpPr>
          <p:cNvPr id="3" name="Content Placeholder 2">
            <a:extLst>
              <a:ext uri="{FF2B5EF4-FFF2-40B4-BE49-F238E27FC236}">
                <a16:creationId xmlns:a16="http://schemas.microsoft.com/office/drawing/2014/main" id="{B9E75B86-A4AB-61A8-1220-E030466557CD}"/>
              </a:ext>
            </a:extLst>
          </p:cNvPr>
          <p:cNvSpPr>
            <a:spLocks noGrp="1"/>
          </p:cNvSpPr>
          <p:nvPr>
            <p:ph idx="1"/>
          </p:nvPr>
        </p:nvSpPr>
        <p:spPr/>
        <p:txBody>
          <a:bodyPr>
            <a:normAutofit fontScale="92500" lnSpcReduction="10000"/>
          </a:bodyPr>
          <a:lstStyle/>
          <a:p>
            <a:r>
              <a:rPr lang="en-US" dirty="0"/>
              <a:t>What is EC2?</a:t>
            </a:r>
          </a:p>
          <a:p>
            <a:pPr lvl="1"/>
            <a:r>
              <a:rPr lang="en-US" dirty="0"/>
              <a:t>EC2 stands for Elastic Compute Cloud,  it is an infrastructure as a service. It is a virtual server or machine.</a:t>
            </a:r>
          </a:p>
          <a:p>
            <a:r>
              <a:rPr lang="en-US" dirty="0"/>
              <a:t>It is one of the most popular AWS services.</a:t>
            </a:r>
          </a:p>
          <a:p>
            <a:r>
              <a:rPr lang="en-US" dirty="0"/>
              <a:t>It mainly consists of capability to:</a:t>
            </a:r>
          </a:p>
          <a:p>
            <a:pPr lvl="1"/>
            <a:r>
              <a:rPr lang="en-US" dirty="0"/>
              <a:t>Renting virtual machines (EC2)</a:t>
            </a:r>
          </a:p>
          <a:p>
            <a:pPr lvl="1"/>
            <a:r>
              <a:rPr lang="en-US" dirty="0"/>
              <a:t>Storing data on VM (EBS)</a:t>
            </a:r>
          </a:p>
          <a:p>
            <a:pPr lvl="1"/>
            <a:r>
              <a:rPr lang="en-US" dirty="0"/>
              <a:t>Distributing load across machines (ELB)</a:t>
            </a:r>
          </a:p>
          <a:p>
            <a:pPr lvl="1"/>
            <a:r>
              <a:rPr lang="en-US" dirty="0"/>
              <a:t>Scaling the services using auto scaling group (ASG)</a:t>
            </a:r>
          </a:p>
        </p:txBody>
      </p:sp>
    </p:spTree>
    <p:extLst>
      <p:ext uri="{BB962C8B-B14F-4D97-AF65-F5344CB8AC3E}">
        <p14:creationId xmlns:p14="http://schemas.microsoft.com/office/powerpoint/2010/main" val="78509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ECBA-F36F-2E92-8116-6AB1B4A21E3A}"/>
              </a:ext>
            </a:extLst>
          </p:cNvPr>
          <p:cNvSpPr>
            <a:spLocks noGrp="1"/>
          </p:cNvSpPr>
          <p:nvPr>
            <p:ph type="title"/>
          </p:nvPr>
        </p:nvSpPr>
        <p:spPr/>
        <p:txBody>
          <a:bodyPr/>
          <a:lstStyle/>
          <a:p>
            <a:r>
              <a:rPr lang="en-US" dirty="0"/>
              <a:t>Ec2 sizing and configuration options</a:t>
            </a:r>
          </a:p>
        </p:txBody>
      </p:sp>
      <p:sp>
        <p:nvSpPr>
          <p:cNvPr id="3" name="Content Placeholder 2">
            <a:extLst>
              <a:ext uri="{FF2B5EF4-FFF2-40B4-BE49-F238E27FC236}">
                <a16:creationId xmlns:a16="http://schemas.microsoft.com/office/drawing/2014/main" id="{D013C88D-F8D3-2B49-B663-AF44C4391752}"/>
              </a:ext>
            </a:extLst>
          </p:cNvPr>
          <p:cNvSpPr>
            <a:spLocks noGrp="1"/>
          </p:cNvSpPr>
          <p:nvPr>
            <p:ph idx="1"/>
          </p:nvPr>
        </p:nvSpPr>
        <p:spPr/>
        <p:txBody>
          <a:bodyPr/>
          <a:lstStyle/>
          <a:p>
            <a:r>
              <a:rPr lang="en-US" dirty="0"/>
              <a:t>It allows us to choose out virtual machine based on the needs.</a:t>
            </a:r>
          </a:p>
          <a:p>
            <a:r>
              <a:rPr lang="en-US" dirty="0"/>
              <a:t>Operation system – Linux, windows or mac os.</a:t>
            </a:r>
          </a:p>
          <a:p>
            <a:r>
              <a:rPr lang="en-US" dirty="0"/>
              <a:t>How much power &amp; core is required (CPU).</a:t>
            </a:r>
          </a:p>
          <a:p>
            <a:r>
              <a:rPr lang="en-US" dirty="0"/>
              <a:t>How much random-access memory is required (RAM).</a:t>
            </a:r>
          </a:p>
          <a:p>
            <a:r>
              <a:rPr lang="en-US" dirty="0"/>
              <a:t>How much storage space is required</a:t>
            </a:r>
          </a:p>
          <a:p>
            <a:r>
              <a:rPr lang="en-US" dirty="0"/>
              <a:t>Network card: speed of the card, public IP address.</a:t>
            </a:r>
          </a:p>
          <a:p>
            <a:r>
              <a:rPr lang="en-US" dirty="0"/>
              <a:t>Firewall rules: security groups.</a:t>
            </a:r>
          </a:p>
        </p:txBody>
      </p:sp>
    </p:spTree>
    <p:extLst>
      <p:ext uri="{BB962C8B-B14F-4D97-AF65-F5344CB8AC3E}">
        <p14:creationId xmlns:p14="http://schemas.microsoft.com/office/powerpoint/2010/main" val="4195304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4A9FC-AFFB-FEDC-95E5-07C16C145F6D}"/>
              </a:ext>
            </a:extLst>
          </p:cNvPr>
          <p:cNvSpPr>
            <a:spLocks noGrp="1"/>
          </p:cNvSpPr>
          <p:nvPr>
            <p:ph type="title"/>
          </p:nvPr>
        </p:nvSpPr>
        <p:spPr/>
        <p:txBody>
          <a:bodyPr/>
          <a:lstStyle/>
          <a:p>
            <a:r>
              <a:rPr lang="en-US" dirty="0"/>
              <a:t>Ec2 user data</a:t>
            </a:r>
          </a:p>
        </p:txBody>
      </p:sp>
      <p:sp>
        <p:nvSpPr>
          <p:cNvPr id="3" name="Content Placeholder 2">
            <a:extLst>
              <a:ext uri="{FF2B5EF4-FFF2-40B4-BE49-F238E27FC236}">
                <a16:creationId xmlns:a16="http://schemas.microsoft.com/office/drawing/2014/main" id="{A71C4AEA-D181-D4CE-05E5-09A97DA80B12}"/>
              </a:ext>
            </a:extLst>
          </p:cNvPr>
          <p:cNvSpPr>
            <a:spLocks noGrp="1"/>
          </p:cNvSpPr>
          <p:nvPr>
            <p:ph idx="1"/>
          </p:nvPr>
        </p:nvSpPr>
        <p:spPr/>
        <p:txBody>
          <a:bodyPr>
            <a:normAutofit lnSpcReduction="10000"/>
          </a:bodyPr>
          <a:lstStyle/>
          <a:p>
            <a:r>
              <a:rPr lang="en-US" dirty="0"/>
              <a:t>It is possible to bootstrap our instances using an EC2 user data script.</a:t>
            </a:r>
          </a:p>
          <a:p>
            <a:r>
              <a:rPr lang="en-US" dirty="0"/>
              <a:t>What is bootstrapping?</a:t>
            </a:r>
          </a:p>
          <a:p>
            <a:pPr lvl="1"/>
            <a:r>
              <a:rPr lang="en-US" dirty="0"/>
              <a:t>It means launching commands when a machine starts.</a:t>
            </a:r>
          </a:p>
          <a:p>
            <a:r>
              <a:rPr lang="en-US" dirty="0"/>
              <a:t>That script is only run once at the first instance.</a:t>
            </a:r>
          </a:p>
          <a:p>
            <a:r>
              <a:rPr lang="en-US" dirty="0"/>
              <a:t>EC2 user data is used to automate boot tasks such as:</a:t>
            </a:r>
          </a:p>
          <a:p>
            <a:pPr lvl="1"/>
            <a:r>
              <a:rPr lang="en-US" dirty="0"/>
              <a:t>Installing updates</a:t>
            </a:r>
          </a:p>
          <a:p>
            <a:pPr lvl="1"/>
            <a:r>
              <a:rPr lang="en-US" dirty="0"/>
              <a:t>Installing software, downloading common files from internet</a:t>
            </a:r>
          </a:p>
          <a:p>
            <a:pPr lvl="1"/>
            <a:r>
              <a:rPr lang="en-US" dirty="0"/>
              <a:t>Anything else you thing of.</a:t>
            </a:r>
          </a:p>
        </p:txBody>
      </p:sp>
    </p:spTree>
    <p:extLst>
      <p:ext uri="{BB962C8B-B14F-4D97-AF65-F5344CB8AC3E}">
        <p14:creationId xmlns:p14="http://schemas.microsoft.com/office/powerpoint/2010/main" val="202667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E5AE-E14B-500B-4BD5-316E0CE38BE7}"/>
              </a:ext>
            </a:extLst>
          </p:cNvPr>
          <p:cNvSpPr>
            <a:spLocks noGrp="1"/>
          </p:cNvSpPr>
          <p:nvPr>
            <p:ph type="title"/>
          </p:nvPr>
        </p:nvSpPr>
        <p:spPr/>
        <p:txBody>
          <a:bodyPr/>
          <a:lstStyle/>
          <a:p>
            <a:r>
              <a:rPr lang="en-US" dirty="0"/>
              <a:t>Ec2 instance types: examples</a:t>
            </a:r>
          </a:p>
        </p:txBody>
      </p:sp>
      <p:graphicFrame>
        <p:nvGraphicFramePr>
          <p:cNvPr id="4" name="Table 4">
            <a:extLst>
              <a:ext uri="{FF2B5EF4-FFF2-40B4-BE49-F238E27FC236}">
                <a16:creationId xmlns:a16="http://schemas.microsoft.com/office/drawing/2014/main" id="{2A2661C4-D889-0BBB-37E5-24EC7D2D03AC}"/>
              </a:ext>
            </a:extLst>
          </p:cNvPr>
          <p:cNvGraphicFramePr>
            <a:graphicFrameLocks noGrp="1"/>
          </p:cNvGraphicFramePr>
          <p:nvPr>
            <p:ph idx="1"/>
            <p:extLst>
              <p:ext uri="{D42A27DB-BD31-4B8C-83A1-F6EECF244321}">
                <p14:modId xmlns:p14="http://schemas.microsoft.com/office/powerpoint/2010/main" val="2771779889"/>
              </p:ext>
            </p:extLst>
          </p:nvPr>
        </p:nvGraphicFramePr>
        <p:xfrm>
          <a:off x="451412" y="2016125"/>
          <a:ext cx="11412642" cy="2494280"/>
        </p:xfrm>
        <a:graphic>
          <a:graphicData uri="http://schemas.openxmlformats.org/drawingml/2006/table">
            <a:tbl>
              <a:tblPr firstRow="1" bandRow="1">
                <a:tableStyleId>{D7AC3CCA-C797-4891-BE02-D94E43425B78}</a:tableStyleId>
              </a:tblPr>
              <a:tblGrid>
                <a:gridCol w="1902107">
                  <a:extLst>
                    <a:ext uri="{9D8B030D-6E8A-4147-A177-3AD203B41FA5}">
                      <a16:colId xmlns:a16="http://schemas.microsoft.com/office/drawing/2014/main" val="1429514847"/>
                    </a:ext>
                  </a:extLst>
                </a:gridCol>
                <a:gridCol w="1902107">
                  <a:extLst>
                    <a:ext uri="{9D8B030D-6E8A-4147-A177-3AD203B41FA5}">
                      <a16:colId xmlns:a16="http://schemas.microsoft.com/office/drawing/2014/main" val="1413439330"/>
                    </a:ext>
                  </a:extLst>
                </a:gridCol>
                <a:gridCol w="1902107">
                  <a:extLst>
                    <a:ext uri="{9D8B030D-6E8A-4147-A177-3AD203B41FA5}">
                      <a16:colId xmlns:a16="http://schemas.microsoft.com/office/drawing/2014/main" val="639364733"/>
                    </a:ext>
                  </a:extLst>
                </a:gridCol>
                <a:gridCol w="1902107">
                  <a:extLst>
                    <a:ext uri="{9D8B030D-6E8A-4147-A177-3AD203B41FA5}">
                      <a16:colId xmlns:a16="http://schemas.microsoft.com/office/drawing/2014/main" val="3942009106"/>
                    </a:ext>
                  </a:extLst>
                </a:gridCol>
                <a:gridCol w="1902107">
                  <a:extLst>
                    <a:ext uri="{9D8B030D-6E8A-4147-A177-3AD203B41FA5}">
                      <a16:colId xmlns:a16="http://schemas.microsoft.com/office/drawing/2014/main" val="1662714871"/>
                    </a:ext>
                  </a:extLst>
                </a:gridCol>
                <a:gridCol w="1902107">
                  <a:extLst>
                    <a:ext uri="{9D8B030D-6E8A-4147-A177-3AD203B41FA5}">
                      <a16:colId xmlns:a16="http://schemas.microsoft.com/office/drawing/2014/main" val="4293847222"/>
                    </a:ext>
                  </a:extLst>
                </a:gridCol>
              </a:tblGrid>
              <a:tr h="370840">
                <a:tc>
                  <a:txBody>
                    <a:bodyPr/>
                    <a:lstStyle/>
                    <a:p>
                      <a:r>
                        <a:rPr lang="en-US" dirty="0"/>
                        <a:t>INSTANCE </a:t>
                      </a:r>
                    </a:p>
                  </a:txBody>
                  <a:tcPr/>
                </a:tc>
                <a:tc>
                  <a:txBody>
                    <a:bodyPr/>
                    <a:lstStyle/>
                    <a:p>
                      <a:r>
                        <a:rPr lang="en-US" dirty="0"/>
                        <a:t>VCPU</a:t>
                      </a:r>
                    </a:p>
                  </a:txBody>
                  <a:tcPr/>
                </a:tc>
                <a:tc>
                  <a:txBody>
                    <a:bodyPr/>
                    <a:lstStyle/>
                    <a:p>
                      <a:r>
                        <a:rPr lang="en-US" dirty="0"/>
                        <a:t>MEM(GB)</a:t>
                      </a:r>
                    </a:p>
                  </a:txBody>
                  <a:tcPr/>
                </a:tc>
                <a:tc>
                  <a:txBody>
                    <a:bodyPr/>
                    <a:lstStyle/>
                    <a:p>
                      <a:r>
                        <a:rPr lang="en-US" dirty="0"/>
                        <a:t>STORAGE</a:t>
                      </a:r>
                    </a:p>
                  </a:txBody>
                  <a:tcPr/>
                </a:tc>
                <a:tc>
                  <a:txBody>
                    <a:bodyPr/>
                    <a:lstStyle/>
                    <a:p>
                      <a:r>
                        <a:rPr lang="en-US" dirty="0"/>
                        <a:t>N/W PERF</a:t>
                      </a:r>
                    </a:p>
                  </a:txBody>
                  <a:tcPr/>
                </a:tc>
                <a:tc>
                  <a:txBody>
                    <a:bodyPr/>
                    <a:lstStyle/>
                    <a:p>
                      <a:r>
                        <a:rPr lang="en-US" dirty="0"/>
                        <a:t>EBS BANDWIDTH</a:t>
                      </a:r>
                    </a:p>
                  </a:txBody>
                  <a:tcPr/>
                </a:tc>
                <a:extLst>
                  <a:ext uri="{0D108BD9-81ED-4DB2-BD59-A6C34878D82A}">
                    <a16:rowId xmlns:a16="http://schemas.microsoft.com/office/drawing/2014/main" val="1150701459"/>
                  </a:ext>
                </a:extLst>
              </a:tr>
              <a:tr h="370840">
                <a:tc>
                  <a:txBody>
                    <a:bodyPr/>
                    <a:lstStyle/>
                    <a:p>
                      <a:r>
                        <a:rPr lang="en-US" dirty="0"/>
                        <a:t>T2.micro</a:t>
                      </a:r>
                    </a:p>
                  </a:txBody>
                  <a:tcPr/>
                </a:tc>
                <a:tc>
                  <a:txBody>
                    <a:bodyPr/>
                    <a:lstStyle/>
                    <a:p>
                      <a:r>
                        <a:rPr lang="en-US" dirty="0"/>
                        <a:t>1</a:t>
                      </a:r>
                    </a:p>
                  </a:txBody>
                  <a:tcPr/>
                </a:tc>
                <a:tc>
                  <a:txBody>
                    <a:bodyPr/>
                    <a:lstStyle/>
                    <a:p>
                      <a:r>
                        <a:rPr lang="en-US" dirty="0"/>
                        <a:t>1</a:t>
                      </a:r>
                    </a:p>
                  </a:txBody>
                  <a:tcPr/>
                </a:tc>
                <a:tc>
                  <a:txBody>
                    <a:bodyPr/>
                    <a:lstStyle/>
                    <a:p>
                      <a:r>
                        <a:rPr lang="en-US" dirty="0"/>
                        <a:t>EBS-only</a:t>
                      </a:r>
                    </a:p>
                  </a:txBody>
                  <a:tcPr/>
                </a:tc>
                <a:tc>
                  <a:txBody>
                    <a:bodyPr/>
                    <a:lstStyle/>
                    <a:p>
                      <a:r>
                        <a:rPr lang="en-US" dirty="0"/>
                        <a:t>Low to moderate</a:t>
                      </a:r>
                    </a:p>
                  </a:txBody>
                  <a:tcPr/>
                </a:tc>
                <a:tc>
                  <a:txBody>
                    <a:bodyPr/>
                    <a:lstStyle/>
                    <a:p>
                      <a:endParaRPr lang="en-US" dirty="0"/>
                    </a:p>
                  </a:txBody>
                  <a:tcPr/>
                </a:tc>
                <a:extLst>
                  <a:ext uri="{0D108BD9-81ED-4DB2-BD59-A6C34878D82A}">
                    <a16:rowId xmlns:a16="http://schemas.microsoft.com/office/drawing/2014/main" val="389227833"/>
                  </a:ext>
                </a:extLst>
              </a:tr>
              <a:tr h="370840">
                <a:tc>
                  <a:txBody>
                    <a:bodyPr/>
                    <a:lstStyle/>
                    <a:p>
                      <a:r>
                        <a:rPr lang="en-US" dirty="0"/>
                        <a:t>T2.xlarge</a:t>
                      </a:r>
                    </a:p>
                  </a:txBody>
                  <a:tcPr/>
                </a:tc>
                <a:tc>
                  <a:txBody>
                    <a:bodyPr/>
                    <a:lstStyle/>
                    <a:p>
                      <a:r>
                        <a:rPr lang="en-US" dirty="0"/>
                        <a:t>4</a:t>
                      </a:r>
                    </a:p>
                  </a:txBody>
                  <a:tcPr/>
                </a:tc>
                <a:tc>
                  <a:txBody>
                    <a:bodyPr/>
                    <a:lstStyle/>
                    <a:p>
                      <a:r>
                        <a:rPr lang="en-US" dirty="0"/>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EBS-only</a:t>
                      </a:r>
                    </a:p>
                  </a:txBody>
                  <a:tcPr/>
                </a:tc>
                <a:tc>
                  <a:txBody>
                    <a:bodyPr/>
                    <a:lstStyle/>
                    <a:p>
                      <a:r>
                        <a:rPr lang="en-US" dirty="0"/>
                        <a:t>Moderate</a:t>
                      </a:r>
                    </a:p>
                  </a:txBody>
                  <a:tcPr/>
                </a:tc>
                <a:tc>
                  <a:txBody>
                    <a:bodyPr/>
                    <a:lstStyle/>
                    <a:p>
                      <a:endParaRPr lang="en-US" dirty="0"/>
                    </a:p>
                  </a:txBody>
                  <a:tcPr/>
                </a:tc>
                <a:extLst>
                  <a:ext uri="{0D108BD9-81ED-4DB2-BD59-A6C34878D82A}">
                    <a16:rowId xmlns:a16="http://schemas.microsoft.com/office/drawing/2014/main" val="4276872669"/>
                  </a:ext>
                </a:extLst>
              </a:tr>
              <a:tr h="370840">
                <a:tc>
                  <a:txBody>
                    <a:bodyPr/>
                    <a:lstStyle/>
                    <a:p>
                      <a:r>
                        <a:rPr lang="en-US" dirty="0"/>
                        <a:t>C5d.4xlarge</a:t>
                      </a:r>
                    </a:p>
                  </a:txBody>
                  <a:tcPr/>
                </a:tc>
                <a:tc>
                  <a:txBody>
                    <a:bodyPr/>
                    <a:lstStyle/>
                    <a:p>
                      <a:r>
                        <a:rPr lang="en-US" dirty="0"/>
                        <a:t>16</a:t>
                      </a:r>
                    </a:p>
                  </a:txBody>
                  <a:tcPr/>
                </a:tc>
                <a:tc>
                  <a:txBody>
                    <a:bodyPr/>
                    <a:lstStyle/>
                    <a:p>
                      <a:r>
                        <a:rPr lang="en-US" dirty="0"/>
                        <a:t>32</a:t>
                      </a:r>
                    </a:p>
                  </a:txBody>
                  <a:tcPr/>
                </a:tc>
                <a:tc>
                  <a:txBody>
                    <a:bodyPr/>
                    <a:lstStyle/>
                    <a:p>
                      <a:r>
                        <a:rPr lang="en-US" dirty="0"/>
                        <a:t>1x400 </a:t>
                      </a:r>
                      <a:r>
                        <a:rPr lang="en-US" dirty="0" err="1"/>
                        <a:t>nvme</a:t>
                      </a:r>
                      <a:r>
                        <a:rPr lang="en-US" dirty="0"/>
                        <a:t> </a:t>
                      </a:r>
                      <a:r>
                        <a:rPr lang="en-US" dirty="0" err="1"/>
                        <a:t>ssd</a:t>
                      </a:r>
                      <a:endParaRPr lang="en-US" dirty="0"/>
                    </a:p>
                  </a:txBody>
                  <a:tcPr/>
                </a:tc>
                <a:tc>
                  <a:txBody>
                    <a:bodyPr/>
                    <a:lstStyle/>
                    <a:p>
                      <a:r>
                        <a:rPr lang="en-US" dirty="0" err="1"/>
                        <a:t>Upto</a:t>
                      </a:r>
                      <a:r>
                        <a:rPr lang="en-US" dirty="0"/>
                        <a:t> 10gbps</a:t>
                      </a:r>
                    </a:p>
                  </a:txBody>
                  <a:tcPr/>
                </a:tc>
                <a:tc>
                  <a:txBody>
                    <a:bodyPr/>
                    <a:lstStyle/>
                    <a:p>
                      <a:r>
                        <a:rPr lang="en-US" dirty="0"/>
                        <a:t>4750</a:t>
                      </a:r>
                    </a:p>
                  </a:txBody>
                  <a:tcPr/>
                </a:tc>
                <a:extLst>
                  <a:ext uri="{0D108BD9-81ED-4DB2-BD59-A6C34878D82A}">
                    <a16:rowId xmlns:a16="http://schemas.microsoft.com/office/drawing/2014/main" val="1116144907"/>
                  </a:ext>
                </a:extLst>
              </a:tr>
              <a:tr h="370840">
                <a:tc>
                  <a:txBody>
                    <a:bodyPr/>
                    <a:lstStyle/>
                    <a:p>
                      <a:r>
                        <a:rPr lang="en-US" dirty="0"/>
                        <a:t>R5.16xlarge</a:t>
                      </a:r>
                    </a:p>
                  </a:txBody>
                  <a:tcPr/>
                </a:tc>
                <a:tc>
                  <a:txBody>
                    <a:bodyPr/>
                    <a:lstStyle/>
                    <a:p>
                      <a:r>
                        <a:rPr lang="en-US" dirty="0"/>
                        <a:t>64</a:t>
                      </a:r>
                    </a:p>
                  </a:txBody>
                  <a:tcPr/>
                </a:tc>
                <a:tc>
                  <a:txBody>
                    <a:bodyPr/>
                    <a:lstStyle/>
                    <a:p>
                      <a:r>
                        <a:rPr lang="en-US" dirty="0"/>
                        <a:t>512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EBS-only</a:t>
                      </a:r>
                    </a:p>
                  </a:txBody>
                  <a:tcPr/>
                </a:tc>
                <a:tc>
                  <a:txBody>
                    <a:bodyPr/>
                    <a:lstStyle/>
                    <a:p>
                      <a:r>
                        <a:rPr lang="en-US" dirty="0"/>
                        <a:t>20gbps</a:t>
                      </a:r>
                    </a:p>
                  </a:txBody>
                  <a:tcPr/>
                </a:tc>
                <a:tc>
                  <a:txBody>
                    <a:bodyPr/>
                    <a:lstStyle/>
                    <a:p>
                      <a:r>
                        <a:rPr lang="en-US" dirty="0"/>
                        <a:t>13600</a:t>
                      </a:r>
                    </a:p>
                  </a:txBody>
                  <a:tcPr/>
                </a:tc>
                <a:extLst>
                  <a:ext uri="{0D108BD9-81ED-4DB2-BD59-A6C34878D82A}">
                    <a16:rowId xmlns:a16="http://schemas.microsoft.com/office/drawing/2014/main" val="2775396842"/>
                  </a:ext>
                </a:extLst>
              </a:tr>
              <a:tr h="370840">
                <a:tc>
                  <a:txBody>
                    <a:bodyPr/>
                    <a:lstStyle/>
                    <a:p>
                      <a:r>
                        <a:rPr lang="en-US" dirty="0"/>
                        <a:t>M5.8xlarge</a:t>
                      </a:r>
                    </a:p>
                  </a:txBody>
                  <a:tcPr/>
                </a:tc>
                <a:tc>
                  <a:txBody>
                    <a:bodyPr/>
                    <a:lstStyle/>
                    <a:p>
                      <a:r>
                        <a:rPr lang="en-US" dirty="0"/>
                        <a:t>32</a:t>
                      </a:r>
                    </a:p>
                  </a:txBody>
                  <a:tcPr/>
                </a:tc>
                <a:tc>
                  <a:txBody>
                    <a:bodyPr/>
                    <a:lstStyle/>
                    <a:p>
                      <a:r>
                        <a:rPr lang="en-US" dirty="0"/>
                        <a:t>128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EBS-only</a:t>
                      </a:r>
                    </a:p>
                  </a:txBody>
                  <a:tcPr/>
                </a:tc>
                <a:tc>
                  <a:txBody>
                    <a:bodyPr/>
                    <a:lstStyle/>
                    <a:p>
                      <a:r>
                        <a:rPr lang="en-US" dirty="0"/>
                        <a:t>10gbps</a:t>
                      </a:r>
                    </a:p>
                  </a:txBody>
                  <a:tcPr/>
                </a:tc>
                <a:tc>
                  <a:txBody>
                    <a:bodyPr/>
                    <a:lstStyle/>
                    <a:p>
                      <a:r>
                        <a:rPr lang="en-US" dirty="0"/>
                        <a:t>6800</a:t>
                      </a:r>
                    </a:p>
                  </a:txBody>
                  <a:tcPr/>
                </a:tc>
                <a:extLst>
                  <a:ext uri="{0D108BD9-81ED-4DB2-BD59-A6C34878D82A}">
                    <a16:rowId xmlns:a16="http://schemas.microsoft.com/office/drawing/2014/main" val="3467361772"/>
                  </a:ext>
                </a:extLst>
              </a:tr>
            </a:tbl>
          </a:graphicData>
        </a:graphic>
      </p:graphicFrame>
      <p:sp>
        <p:nvSpPr>
          <p:cNvPr id="6" name="TextBox 5">
            <a:extLst>
              <a:ext uri="{FF2B5EF4-FFF2-40B4-BE49-F238E27FC236}">
                <a16:creationId xmlns:a16="http://schemas.microsoft.com/office/drawing/2014/main" id="{A4886547-0644-D8D3-1503-2D66CFB17870}"/>
              </a:ext>
            </a:extLst>
          </p:cNvPr>
          <p:cNvSpPr txBox="1"/>
          <p:nvPr/>
        </p:nvSpPr>
        <p:spPr>
          <a:xfrm>
            <a:off x="1956122" y="4672776"/>
            <a:ext cx="8903591" cy="369332"/>
          </a:xfrm>
          <a:prstGeom prst="rect">
            <a:avLst/>
          </a:prstGeom>
          <a:noFill/>
        </p:spPr>
        <p:txBody>
          <a:bodyPr wrap="none" rtlCol="0">
            <a:spAutoFit/>
          </a:bodyPr>
          <a:lstStyle/>
          <a:p>
            <a:r>
              <a:rPr lang="en-US" dirty="0"/>
              <a:t>There are 100’s of instance types the above table is just a basic representation of few of them.</a:t>
            </a:r>
          </a:p>
        </p:txBody>
      </p:sp>
    </p:spTree>
    <p:extLst>
      <p:ext uri="{BB962C8B-B14F-4D97-AF65-F5344CB8AC3E}">
        <p14:creationId xmlns:p14="http://schemas.microsoft.com/office/powerpoint/2010/main" val="3780685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D7B34-5793-B50C-440F-635C2502857A}"/>
              </a:ext>
            </a:extLst>
          </p:cNvPr>
          <p:cNvSpPr>
            <a:spLocks noGrp="1"/>
          </p:cNvSpPr>
          <p:nvPr>
            <p:ph type="title"/>
          </p:nvPr>
        </p:nvSpPr>
        <p:spPr/>
        <p:txBody>
          <a:bodyPr/>
          <a:lstStyle/>
          <a:p>
            <a:r>
              <a:rPr lang="en-US" dirty="0"/>
              <a:t>Launching an ec2 instance running on linux</a:t>
            </a:r>
          </a:p>
        </p:txBody>
      </p:sp>
      <p:sp>
        <p:nvSpPr>
          <p:cNvPr id="3" name="Content Placeholder 2">
            <a:extLst>
              <a:ext uri="{FF2B5EF4-FFF2-40B4-BE49-F238E27FC236}">
                <a16:creationId xmlns:a16="http://schemas.microsoft.com/office/drawing/2014/main" id="{AD6037AA-C11E-917E-04D9-B98245EF254D}"/>
              </a:ext>
            </a:extLst>
          </p:cNvPr>
          <p:cNvSpPr>
            <a:spLocks noGrp="1"/>
          </p:cNvSpPr>
          <p:nvPr>
            <p:ph idx="1"/>
          </p:nvPr>
        </p:nvSpPr>
        <p:spPr/>
        <p:txBody>
          <a:bodyPr>
            <a:normAutofit/>
          </a:bodyPr>
          <a:lstStyle/>
          <a:p>
            <a:r>
              <a:rPr lang="en-US" dirty="0"/>
              <a:t>Step 1: Choose an Amazon Machine Image (AMI)</a:t>
            </a:r>
          </a:p>
          <a:p>
            <a:r>
              <a:rPr lang="en-US" dirty="0"/>
              <a:t>Step 2: Choose an instance type</a:t>
            </a:r>
          </a:p>
          <a:p>
            <a:r>
              <a:rPr lang="en-US" dirty="0"/>
              <a:t>Step 3: Configure instance details</a:t>
            </a:r>
          </a:p>
          <a:p>
            <a:r>
              <a:rPr lang="en-US" dirty="0"/>
              <a:t>Step 4:  Add storage</a:t>
            </a:r>
          </a:p>
          <a:p>
            <a:r>
              <a:rPr lang="en-US" dirty="0"/>
              <a:t>Step 5:  Add tags</a:t>
            </a:r>
          </a:p>
          <a:p>
            <a:r>
              <a:rPr lang="en-US" dirty="0"/>
              <a:t>Step 6: Configure security group</a:t>
            </a:r>
          </a:p>
          <a:p>
            <a:r>
              <a:rPr lang="en-US" dirty="0"/>
              <a:t>Step 7: Review instance launch </a:t>
            </a:r>
          </a:p>
          <a:p>
            <a:endParaRPr lang="en-US" dirty="0"/>
          </a:p>
        </p:txBody>
      </p:sp>
    </p:spTree>
    <p:extLst>
      <p:ext uri="{BB962C8B-B14F-4D97-AF65-F5344CB8AC3E}">
        <p14:creationId xmlns:p14="http://schemas.microsoft.com/office/powerpoint/2010/main" val="516727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A4057-1B5B-F47A-BEA0-155D44020158}"/>
              </a:ext>
            </a:extLst>
          </p:cNvPr>
          <p:cNvSpPr>
            <a:spLocks noGrp="1"/>
          </p:cNvSpPr>
          <p:nvPr>
            <p:ph type="title"/>
          </p:nvPr>
        </p:nvSpPr>
        <p:spPr/>
        <p:txBody>
          <a:bodyPr/>
          <a:lstStyle/>
          <a:p>
            <a:r>
              <a:rPr lang="en-US" dirty="0"/>
              <a:t>Ec2 instance types</a:t>
            </a:r>
          </a:p>
        </p:txBody>
      </p:sp>
      <p:sp>
        <p:nvSpPr>
          <p:cNvPr id="3" name="Content Placeholder 2">
            <a:extLst>
              <a:ext uri="{FF2B5EF4-FFF2-40B4-BE49-F238E27FC236}">
                <a16:creationId xmlns:a16="http://schemas.microsoft.com/office/drawing/2014/main" id="{9C7D9034-6F84-8FA0-A649-EBD795F08DDC}"/>
              </a:ext>
            </a:extLst>
          </p:cNvPr>
          <p:cNvSpPr>
            <a:spLocks noGrp="1"/>
          </p:cNvSpPr>
          <p:nvPr>
            <p:ph idx="1"/>
          </p:nvPr>
        </p:nvSpPr>
        <p:spPr/>
        <p:txBody>
          <a:bodyPr/>
          <a:lstStyle/>
          <a:p>
            <a:r>
              <a:rPr lang="en-US" dirty="0"/>
              <a:t>AWS keeps on upgrading the no of instances, but they are categorized in to the below types:</a:t>
            </a:r>
          </a:p>
          <a:p>
            <a:pPr lvl="1"/>
            <a:r>
              <a:rPr lang="en-US" dirty="0"/>
              <a:t>General purpose instance types</a:t>
            </a:r>
          </a:p>
          <a:p>
            <a:pPr lvl="1"/>
            <a:r>
              <a:rPr lang="en-US" dirty="0"/>
              <a:t>Compute optimized instance types</a:t>
            </a:r>
          </a:p>
          <a:p>
            <a:pPr lvl="1"/>
            <a:r>
              <a:rPr lang="en-US" dirty="0"/>
              <a:t>Memory optimized instance types</a:t>
            </a:r>
          </a:p>
          <a:p>
            <a:pPr lvl="1"/>
            <a:r>
              <a:rPr lang="en-US" dirty="0"/>
              <a:t>Storage optimized instance types</a:t>
            </a:r>
          </a:p>
        </p:txBody>
      </p:sp>
    </p:spTree>
    <p:extLst>
      <p:ext uri="{BB962C8B-B14F-4D97-AF65-F5344CB8AC3E}">
        <p14:creationId xmlns:p14="http://schemas.microsoft.com/office/powerpoint/2010/main" val="3924494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224B-B2CF-C193-0CB0-F2D20A54104D}"/>
              </a:ext>
            </a:extLst>
          </p:cNvPr>
          <p:cNvSpPr>
            <a:spLocks noGrp="1"/>
          </p:cNvSpPr>
          <p:nvPr>
            <p:ph type="title"/>
          </p:nvPr>
        </p:nvSpPr>
        <p:spPr/>
        <p:txBody>
          <a:bodyPr/>
          <a:lstStyle/>
          <a:p>
            <a:r>
              <a:rPr lang="en-US" dirty="0"/>
              <a:t>General purpose instance types</a:t>
            </a:r>
          </a:p>
        </p:txBody>
      </p:sp>
      <p:sp>
        <p:nvSpPr>
          <p:cNvPr id="3" name="Content Placeholder 2">
            <a:extLst>
              <a:ext uri="{FF2B5EF4-FFF2-40B4-BE49-F238E27FC236}">
                <a16:creationId xmlns:a16="http://schemas.microsoft.com/office/drawing/2014/main" id="{1EFE6716-1A80-8DF6-6CD6-4FCCF974573D}"/>
              </a:ext>
            </a:extLst>
          </p:cNvPr>
          <p:cNvSpPr>
            <a:spLocks noGrp="1"/>
          </p:cNvSpPr>
          <p:nvPr>
            <p:ph idx="1"/>
          </p:nvPr>
        </p:nvSpPr>
        <p:spPr/>
        <p:txBody>
          <a:bodyPr/>
          <a:lstStyle/>
          <a:p>
            <a:r>
              <a:rPr lang="en-US" dirty="0"/>
              <a:t>This instance type is great for diversity of workloads such as web servers or code repositories.</a:t>
            </a:r>
          </a:p>
          <a:p>
            <a:r>
              <a:rPr lang="en-US" dirty="0"/>
              <a:t>It has proper balance between:</a:t>
            </a:r>
          </a:p>
          <a:p>
            <a:pPr lvl="1"/>
            <a:r>
              <a:rPr lang="en-US" dirty="0"/>
              <a:t>Compute</a:t>
            </a:r>
          </a:p>
          <a:p>
            <a:pPr lvl="1"/>
            <a:r>
              <a:rPr lang="en-US" dirty="0"/>
              <a:t>Memory</a:t>
            </a:r>
          </a:p>
          <a:p>
            <a:pPr lvl="1"/>
            <a:r>
              <a:rPr lang="en-US" dirty="0"/>
              <a:t>Network</a:t>
            </a:r>
          </a:p>
        </p:txBody>
      </p:sp>
    </p:spTree>
    <p:extLst>
      <p:ext uri="{BB962C8B-B14F-4D97-AF65-F5344CB8AC3E}">
        <p14:creationId xmlns:p14="http://schemas.microsoft.com/office/powerpoint/2010/main" val="2371927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659F-E910-2EB8-7F87-3AF451BA8CFC}"/>
              </a:ext>
            </a:extLst>
          </p:cNvPr>
          <p:cNvSpPr>
            <a:spLocks noGrp="1"/>
          </p:cNvSpPr>
          <p:nvPr>
            <p:ph type="title"/>
          </p:nvPr>
        </p:nvSpPr>
        <p:spPr/>
        <p:txBody>
          <a:bodyPr/>
          <a:lstStyle/>
          <a:p>
            <a:r>
              <a:rPr lang="en-US" dirty="0"/>
              <a:t>What is aws</a:t>
            </a:r>
          </a:p>
        </p:txBody>
      </p:sp>
      <p:sp>
        <p:nvSpPr>
          <p:cNvPr id="3" name="Content Placeholder 2">
            <a:extLst>
              <a:ext uri="{FF2B5EF4-FFF2-40B4-BE49-F238E27FC236}">
                <a16:creationId xmlns:a16="http://schemas.microsoft.com/office/drawing/2014/main" id="{7FB11A8F-DFEF-C87A-0671-B160759733FB}"/>
              </a:ext>
            </a:extLst>
          </p:cNvPr>
          <p:cNvSpPr>
            <a:spLocks noGrp="1"/>
          </p:cNvSpPr>
          <p:nvPr>
            <p:ph idx="1"/>
          </p:nvPr>
        </p:nvSpPr>
        <p:spPr/>
        <p:txBody>
          <a:bodyPr/>
          <a:lstStyle/>
          <a:p>
            <a:r>
              <a:rPr lang="en-US" dirty="0"/>
              <a:t>Amazon web services is the world’s most broadly adopted cloud platform.</a:t>
            </a:r>
          </a:p>
          <a:p>
            <a:r>
              <a:rPr lang="en-US" dirty="0"/>
              <a:t>It has around 200 services spread across its data centers globally.</a:t>
            </a:r>
          </a:p>
          <a:p>
            <a:r>
              <a:rPr lang="en-US" dirty="0"/>
              <a:t>Millions of customers ranging from startups to multinational companies are using the AWS to lower costs, become more agile and innovate faster.</a:t>
            </a:r>
          </a:p>
          <a:p>
            <a:endParaRPr lang="en-US" dirty="0"/>
          </a:p>
        </p:txBody>
      </p:sp>
    </p:spTree>
    <p:extLst>
      <p:ext uri="{BB962C8B-B14F-4D97-AF65-F5344CB8AC3E}">
        <p14:creationId xmlns:p14="http://schemas.microsoft.com/office/powerpoint/2010/main" val="2217532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1203-5DA4-A187-BEE1-9B76A91D5ED9}"/>
              </a:ext>
            </a:extLst>
          </p:cNvPr>
          <p:cNvSpPr>
            <a:spLocks noGrp="1"/>
          </p:cNvSpPr>
          <p:nvPr>
            <p:ph type="title"/>
          </p:nvPr>
        </p:nvSpPr>
        <p:spPr/>
        <p:txBody>
          <a:bodyPr/>
          <a:lstStyle/>
          <a:p>
            <a:r>
              <a:rPr lang="en-US" dirty="0"/>
              <a:t>Compute optimized instance types</a:t>
            </a:r>
          </a:p>
        </p:txBody>
      </p:sp>
      <p:sp>
        <p:nvSpPr>
          <p:cNvPr id="3" name="Content Placeholder 2">
            <a:extLst>
              <a:ext uri="{FF2B5EF4-FFF2-40B4-BE49-F238E27FC236}">
                <a16:creationId xmlns:a16="http://schemas.microsoft.com/office/drawing/2014/main" id="{23D1F388-07C8-5C66-76AB-C47F76C593C1}"/>
              </a:ext>
            </a:extLst>
          </p:cNvPr>
          <p:cNvSpPr>
            <a:spLocks noGrp="1"/>
          </p:cNvSpPr>
          <p:nvPr>
            <p:ph idx="1"/>
          </p:nvPr>
        </p:nvSpPr>
        <p:spPr/>
        <p:txBody>
          <a:bodyPr>
            <a:normAutofit lnSpcReduction="10000"/>
          </a:bodyPr>
          <a:lstStyle/>
          <a:p>
            <a:r>
              <a:rPr lang="en-US" dirty="0"/>
              <a:t>This type of instances are great for intensive tasks that require high performance processors.</a:t>
            </a:r>
          </a:p>
          <a:p>
            <a:r>
              <a:rPr lang="en-US" dirty="0"/>
              <a:t>Use cases:</a:t>
            </a:r>
          </a:p>
          <a:p>
            <a:pPr lvl="1"/>
            <a:r>
              <a:rPr lang="en-US" dirty="0"/>
              <a:t>Batch processing workloads</a:t>
            </a:r>
          </a:p>
          <a:p>
            <a:pPr lvl="1"/>
            <a:r>
              <a:rPr lang="en-US" dirty="0"/>
              <a:t>Media transcoding</a:t>
            </a:r>
          </a:p>
          <a:p>
            <a:pPr lvl="1"/>
            <a:r>
              <a:rPr lang="en-US" dirty="0"/>
              <a:t>High performance web servers</a:t>
            </a:r>
          </a:p>
          <a:p>
            <a:pPr lvl="1"/>
            <a:r>
              <a:rPr lang="en-US" dirty="0"/>
              <a:t>High performance computing (HPC)</a:t>
            </a:r>
          </a:p>
          <a:p>
            <a:pPr lvl="1"/>
            <a:r>
              <a:rPr lang="en-US" dirty="0"/>
              <a:t>Machine learning</a:t>
            </a:r>
          </a:p>
          <a:p>
            <a:pPr lvl="1"/>
            <a:r>
              <a:rPr lang="en-US" dirty="0"/>
              <a:t>Gaming servers</a:t>
            </a:r>
          </a:p>
        </p:txBody>
      </p:sp>
    </p:spTree>
    <p:extLst>
      <p:ext uri="{BB962C8B-B14F-4D97-AF65-F5344CB8AC3E}">
        <p14:creationId xmlns:p14="http://schemas.microsoft.com/office/powerpoint/2010/main" val="570223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3F4A-0347-5882-1F46-A561CEA87BD0}"/>
              </a:ext>
            </a:extLst>
          </p:cNvPr>
          <p:cNvSpPr>
            <a:spLocks noGrp="1"/>
          </p:cNvSpPr>
          <p:nvPr>
            <p:ph type="title"/>
          </p:nvPr>
        </p:nvSpPr>
        <p:spPr/>
        <p:txBody>
          <a:bodyPr/>
          <a:lstStyle/>
          <a:p>
            <a:r>
              <a:rPr lang="en-US" dirty="0"/>
              <a:t>Memory optimized instance types</a:t>
            </a:r>
          </a:p>
        </p:txBody>
      </p:sp>
      <p:sp>
        <p:nvSpPr>
          <p:cNvPr id="3" name="Content Placeholder 2">
            <a:extLst>
              <a:ext uri="{FF2B5EF4-FFF2-40B4-BE49-F238E27FC236}">
                <a16:creationId xmlns:a16="http://schemas.microsoft.com/office/drawing/2014/main" id="{B7A73A0F-C4F7-A206-6964-27722778B39C}"/>
              </a:ext>
            </a:extLst>
          </p:cNvPr>
          <p:cNvSpPr>
            <a:spLocks noGrp="1"/>
          </p:cNvSpPr>
          <p:nvPr>
            <p:ph idx="1"/>
          </p:nvPr>
        </p:nvSpPr>
        <p:spPr/>
        <p:txBody>
          <a:bodyPr/>
          <a:lstStyle/>
          <a:p>
            <a:r>
              <a:rPr lang="en-US" dirty="0"/>
              <a:t>Fast performance for workloads that process large data sets in memory.</a:t>
            </a:r>
          </a:p>
          <a:p>
            <a:r>
              <a:rPr lang="en-US" dirty="0"/>
              <a:t>Use cases:</a:t>
            </a:r>
          </a:p>
          <a:p>
            <a:pPr lvl="1"/>
            <a:r>
              <a:rPr lang="en-US" dirty="0"/>
              <a:t>High performance databases</a:t>
            </a:r>
          </a:p>
          <a:p>
            <a:pPr lvl="1"/>
            <a:r>
              <a:rPr lang="en-US" dirty="0"/>
              <a:t>Distributed web scale cache stores</a:t>
            </a:r>
          </a:p>
          <a:p>
            <a:pPr lvl="1"/>
            <a:r>
              <a:rPr lang="en-US" dirty="0"/>
              <a:t>Business intelligence</a:t>
            </a:r>
          </a:p>
          <a:p>
            <a:pPr lvl="1"/>
            <a:r>
              <a:rPr lang="en-US" dirty="0"/>
              <a:t>Applications performing real time processing of big real time deals</a:t>
            </a:r>
          </a:p>
        </p:txBody>
      </p:sp>
    </p:spTree>
    <p:extLst>
      <p:ext uri="{BB962C8B-B14F-4D97-AF65-F5344CB8AC3E}">
        <p14:creationId xmlns:p14="http://schemas.microsoft.com/office/powerpoint/2010/main" val="3034131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6655F-4239-22C0-27EC-CE5DE96CA350}"/>
              </a:ext>
            </a:extLst>
          </p:cNvPr>
          <p:cNvSpPr>
            <a:spLocks noGrp="1"/>
          </p:cNvSpPr>
          <p:nvPr>
            <p:ph type="title"/>
          </p:nvPr>
        </p:nvSpPr>
        <p:spPr/>
        <p:txBody>
          <a:bodyPr/>
          <a:lstStyle/>
          <a:p>
            <a:r>
              <a:rPr lang="en-US" dirty="0"/>
              <a:t>Storage optimized instance types</a:t>
            </a:r>
          </a:p>
        </p:txBody>
      </p:sp>
      <p:sp>
        <p:nvSpPr>
          <p:cNvPr id="3" name="Content Placeholder 2">
            <a:extLst>
              <a:ext uri="{FF2B5EF4-FFF2-40B4-BE49-F238E27FC236}">
                <a16:creationId xmlns:a16="http://schemas.microsoft.com/office/drawing/2014/main" id="{25A7FE75-BDAB-3FFC-4941-92A732038205}"/>
              </a:ext>
            </a:extLst>
          </p:cNvPr>
          <p:cNvSpPr>
            <a:spLocks noGrp="1"/>
          </p:cNvSpPr>
          <p:nvPr>
            <p:ph idx="1"/>
          </p:nvPr>
        </p:nvSpPr>
        <p:spPr/>
        <p:txBody>
          <a:bodyPr/>
          <a:lstStyle/>
          <a:p>
            <a:r>
              <a:rPr lang="en-US" dirty="0"/>
              <a:t>This instance type is great for storage intensive tasks that require high, sequential read and write access to large data sets on local storage.</a:t>
            </a:r>
          </a:p>
          <a:p>
            <a:r>
              <a:rPr lang="en-US" dirty="0"/>
              <a:t>Use cases:</a:t>
            </a:r>
          </a:p>
          <a:p>
            <a:pPr lvl="1"/>
            <a:r>
              <a:rPr lang="en-US" dirty="0"/>
              <a:t>High frequency online transaction processing system</a:t>
            </a:r>
          </a:p>
          <a:p>
            <a:pPr lvl="1"/>
            <a:r>
              <a:rPr lang="en-US" dirty="0"/>
              <a:t>Relational and NoSQL databases</a:t>
            </a:r>
          </a:p>
          <a:p>
            <a:pPr lvl="1"/>
            <a:r>
              <a:rPr lang="en-US" dirty="0"/>
              <a:t>Cache for in-memory databases</a:t>
            </a:r>
          </a:p>
          <a:p>
            <a:pPr lvl="1"/>
            <a:r>
              <a:rPr lang="en-US" dirty="0"/>
              <a:t>Data warehousing applications</a:t>
            </a:r>
          </a:p>
          <a:p>
            <a:pPr lvl="1"/>
            <a:r>
              <a:rPr lang="en-US" dirty="0"/>
              <a:t>Distributed </a:t>
            </a:r>
            <a:r>
              <a:rPr lang="en-US"/>
              <a:t>file systems</a:t>
            </a:r>
          </a:p>
        </p:txBody>
      </p:sp>
    </p:spTree>
    <p:extLst>
      <p:ext uri="{BB962C8B-B14F-4D97-AF65-F5344CB8AC3E}">
        <p14:creationId xmlns:p14="http://schemas.microsoft.com/office/powerpoint/2010/main" val="2100103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7E27-63F1-7753-46D0-1FAB2DD922B0}"/>
              </a:ext>
            </a:extLst>
          </p:cNvPr>
          <p:cNvSpPr>
            <a:spLocks noGrp="1"/>
          </p:cNvSpPr>
          <p:nvPr>
            <p:ph type="title"/>
          </p:nvPr>
        </p:nvSpPr>
        <p:spPr/>
        <p:txBody>
          <a:bodyPr/>
          <a:lstStyle/>
          <a:p>
            <a:r>
              <a:rPr lang="en-US" dirty="0"/>
              <a:t>Security groups in ec2</a:t>
            </a:r>
          </a:p>
        </p:txBody>
      </p:sp>
      <p:sp>
        <p:nvSpPr>
          <p:cNvPr id="3" name="Content Placeholder 2">
            <a:extLst>
              <a:ext uri="{FF2B5EF4-FFF2-40B4-BE49-F238E27FC236}">
                <a16:creationId xmlns:a16="http://schemas.microsoft.com/office/drawing/2014/main" id="{BB17CC64-3718-CCD4-C393-20F25B398ED6}"/>
              </a:ext>
            </a:extLst>
          </p:cNvPr>
          <p:cNvSpPr>
            <a:spLocks noGrp="1"/>
          </p:cNvSpPr>
          <p:nvPr>
            <p:ph idx="1"/>
          </p:nvPr>
        </p:nvSpPr>
        <p:spPr/>
        <p:txBody>
          <a:bodyPr>
            <a:normAutofit fontScale="92500" lnSpcReduction="20000"/>
          </a:bodyPr>
          <a:lstStyle/>
          <a:p>
            <a:r>
              <a:rPr lang="en-US" dirty="0"/>
              <a:t>Security group are fundamental of networking in AWS</a:t>
            </a:r>
          </a:p>
          <a:p>
            <a:r>
              <a:rPr lang="en-US" dirty="0"/>
              <a:t>They control how traffic is allowed into or out of our ec2 instances.</a:t>
            </a:r>
          </a:p>
          <a:p>
            <a:r>
              <a:rPr lang="en-US" dirty="0"/>
              <a:t>Security group only contains allow rules.</a:t>
            </a:r>
          </a:p>
          <a:p>
            <a:r>
              <a:rPr lang="en-US" dirty="0"/>
              <a:t>Security group can reference by IP or by other security group</a:t>
            </a:r>
          </a:p>
          <a:p>
            <a:r>
              <a:rPr lang="en-US" dirty="0"/>
              <a:t>Security group acts as firewall on EC2 instances.</a:t>
            </a:r>
          </a:p>
          <a:p>
            <a:r>
              <a:rPr lang="en-US" dirty="0"/>
              <a:t>They regulate:</a:t>
            </a:r>
          </a:p>
          <a:p>
            <a:pPr lvl="1"/>
            <a:r>
              <a:rPr lang="en-US" dirty="0"/>
              <a:t>Access to ports</a:t>
            </a:r>
          </a:p>
          <a:p>
            <a:pPr lvl="1"/>
            <a:r>
              <a:rPr lang="en-US" dirty="0"/>
              <a:t>Authorized IP ranges- IPV4 &amp; IPV6</a:t>
            </a:r>
          </a:p>
          <a:p>
            <a:pPr lvl="1"/>
            <a:r>
              <a:rPr lang="en-US" dirty="0"/>
              <a:t>Control of inbound &amp; outbound network.</a:t>
            </a:r>
          </a:p>
        </p:txBody>
      </p:sp>
    </p:spTree>
    <p:extLst>
      <p:ext uri="{BB962C8B-B14F-4D97-AF65-F5344CB8AC3E}">
        <p14:creationId xmlns:p14="http://schemas.microsoft.com/office/powerpoint/2010/main" val="1994378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9868-9CAE-D9A2-CF16-0AB715A91915}"/>
              </a:ext>
            </a:extLst>
          </p:cNvPr>
          <p:cNvSpPr>
            <a:spLocks noGrp="1"/>
          </p:cNvSpPr>
          <p:nvPr>
            <p:ph type="title"/>
          </p:nvPr>
        </p:nvSpPr>
        <p:spPr/>
        <p:txBody>
          <a:bodyPr/>
          <a:lstStyle/>
          <a:p>
            <a:r>
              <a:rPr lang="en-US" dirty="0"/>
              <a:t>Security groups in ec2 contd..</a:t>
            </a:r>
          </a:p>
        </p:txBody>
      </p:sp>
      <p:sp>
        <p:nvSpPr>
          <p:cNvPr id="3" name="Content Placeholder 2">
            <a:extLst>
              <a:ext uri="{FF2B5EF4-FFF2-40B4-BE49-F238E27FC236}">
                <a16:creationId xmlns:a16="http://schemas.microsoft.com/office/drawing/2014/main" id="{7EE5F21D-9B3E-6D12-1003-BB3B1689FECB}"/>
              </a:ext>
            </a:extLst>
          </p:cNvPr>
          <p:cNvSpPr>
            <a:spLocks noGrp="1"/>
          </p:cNvSpPr>
          <p:nvPr>
            <p:ph idx="1"/>
          </p:nvPr>
        </p:nvSpPr>
        <p:spPr/>
        <p:txBody>
          <a:bodyPr/>
          <a:lstStyle/>
          <a:p>
            <a:r>
              <a:rPr lang="en-US" dirty="0"/>
              <a:t>They can be attached to multiple instances, similarly an EC2 instance can have multiple security groups.</a:t>
            </a:r>
          </a:p>
          <a:p>
            <a:r>
              <a:rPr lang="en-US" dirty="0"/>
              <a:t>Security groups are locked down to a region/VPC combination. (meaning if we change the region or VPC then the security group will not be present)</a:t>
            </a:r>
          </a:p>
          <a:p>
            <a:r>
              <a:rPr lang="en-US" dirty="0"/>
              <a:t>Its good to maintain one separate security group for SSH access.</a:t>
            </a:r>
          </a:p>
          <a:p>
            <a:r>
              <a:rPr lang="en-US" dirty="0"/>
              <a:t>If your application is not accessible(time out) then it’s a security group issue.</a:t>
            </a:r>
          </a:p>
          <a:p>
            <a:endParaRPr lang="en-US" dirty="0"/>
          </a:p>
        </p:txBody>
      </p:sp>
    </p:spTree>
    <p:extLst>
      <p:ext uri="{BB962C8B-B14F-4D97-AF65-F5344CB8AC3E}">
        <p14:creationId xmlns:p14="http://schemas.microsoft.com/office/powerpoint/2010/main" val="3250664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C2B6-63BB-68BF-D515-983D9C388B1C}"/>
              </a:ext>
            </a:extLst>
          </p:cNvPr>
          <p:cNvSpPr>
            <a:spLocks noGrp="1"/>
          </p:cNvSpPr>
          <p:nvPr>
            <p:ph type="title"/>
          </p:nvPr>
        </p:nvSpPr>
        <p:spPr/>
        <p:txBody>
          <a:bodyPr/>
          <a:lstStyle/>
          <a:p>
            <a:r>
              <a:rPr lang="en-US" dirty="0"/>
              <a:t>Security groups in ec2 contd.,</a:t>
            </a:r>
          </a:p>
        </p:txBody>
      </p:sp>
      <p:sp>
        <p:nvSpPr>
          <p:cNvPr id="3" name="Content Placeholder 2">
            <a:extLst>
              <a:ext uri="{FF2B5EF4-FFF2-40B4-BE49-F238E27FC236}">
                <a16:creationId xmlns:a16="http://schemas.microsoft.com/office/drawing/2014/main" id="{D327285E-3712-CFB9-256F-C722B27FC982}"/>
              </a:ext>
            </a:extLst>
          </p:cNvPr>
          <p:cNvSpPr>
            <a:spLocks noGrp="1"/>
          </p:cNvSpPr>
          <p:nvPr>
            <p:ph idx="1"/>
          </p:nvPr>
        </p:nvSpPr>
        <p:spPr/>
        <p:txBody>
          <a:bodyPr>
            <a:normAutofit lnSpcReduction="10000"/>
          </a:bodyPr>
          <a:lstStyle/>
          <a:p>
            <a:r>
              <a:rPr lang="en-US" dirty="0"/>
              <a:t>If your application gives a connection refused error, then its an application error or its not launched.</a:t>
            </a:r>
          </a:p>
          <a:p>
            <a:r>
              <a:rPr lang="en-US" dirty="0"/>
              <a:t>All inbound traffic is blocked by default.</a:t>
            </a:r>
          </a:p>
          <a:p>
            <a:r>
              <a:rPr lang="en-US" dirty="0"/>
              <a:t>All outbound traffic is authorized by default.</a:t>
            </a:r>
          </a:p>
          <a:p>
            <a:r>
              <a:rPr lang="en-US" dirty="0"/>
              <a:t>Referencing other security group:</a:t>
            </a:r>
          </a:p>
          <a:p>
            <a:pPr lvl="1"/>
            <a:r>
              <a:rPr lang="en-US" dirty="0"/>
              <a:t>if the EC2 instance is attached with a security group 1 and has inbound rules with authorized to security group 1 and security group 2, then another EC2 instances with security group 1 &amp; 2 can access the EC2 instance, whereas the EC2 instance with security group 3 cannot access it.</a:t>
            </a:r>
          </a:p>
          <a:p>
            <a:endParaRPr lang="en-US" dirty="0"/>
          </a:p>
        </p:txBody>
      </p:sp>
    </p:spTree>
    <p:extLst>
      <p:ext uri="{BB962C8B-B14F-4D97-AF65-F5344CB8AC3E}">
        <p14:creationId xmlns:p14="http://schemas.microsoft.com/office/powerpoint/2010/main" val="2319438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F7A3-ABEE-97B0-8B12-BE9FD07C7C9A}"/>
              </a:ext>
            </a:extLst>
          </p:cNvPr>
          <p:cNvSpPr>
            <a:spLocks noGrp="1"/>
          </p:cNvSpPr>
          <p:nvPr>
            <p:ph type="title"/>
          </p:nvPr>
        </p:nvSpPr>
        <p:spPr/>
        <p:txBody>
          <a:bodyPr/>
          <a:lstStyle/>
          <a:p>
            <a:r>
              <a:rPr lang="en-US" dirty="0"/>
              <a:t>Classic ports to know </a:t>
            </a:r>
          </a:p>
        </p:txBody>
      </p:sp>
      <p:sp>
        <p:nvSpPr>
          <p:cNvPr id="3" name="Content Placeholder 2">
            <a:extLst>
              <a:ext uri="{FF2B5EF4-FFF2-40B4-BE49-F238E27FC236}">
                <a16:creationId xmlns:a16="http://schemas.microsoft.com/office/drawing/2014/main" id="{B371FCB7-4A22-B7B7-7837-89D4A44192C3}"/>
              </a:ext>
            </a:extLst>
          </p:cNvPr>
          <p:cNvSpPr>
            <a:spLocks noGrp="1"/>
          </p:cNvSpPr>
          <p:nvPr>
            <p:ph idx="1"/>
          </p:nvPr>
        </p:nvSpPr>
        <p:spPr/>
        <p:txBody>
          <a:bodyPr/>
          <a:lstStyle/>
          <a:p>
            <a:r>
              <a:rPr lang="en-US" dirty="0"/>
              <a:t>22 – SSH (secure shell) – log in to a Linux instance.</a:t>
            </a:r>
          </a:p>
          <a:p>
            <a:r>
              <a:rPr lang="en-US" dirty="0"/>
              <a:t>21 – FTP (file transfer protocol) – upload files using file share.</a:t>
            </a:r>
          </a:p>
          <a:p>
            <a:r>
              <a:rPr lang="en-US" dirty="0"/>
              <a:t>22 – SFTP (secure file transfer protocol) – upload file using SSH.</a:t>
            </a:r>
          </a:p>
          <a:p>
            <a:r>
              <a:rPr lang="en-US" dirty="0"/>
              <a:t>80 – HTTP – access unsecured website.</a:t>
            </a:r>
          </a:p>
          <a:p>
            <a:r>
              <a:rPr lang="en-US" dirty="0"/>
              <a:t>443 – HTTPS – access secured website.</a:t>
            </a:r>
          </a:p>
          <a:p>
            <a:r>
              <a:rPr lang="en-US" dirty="0"/>
              <a:t>3389 – RDP – (remote desktop protocol) – log into a remote windows instance.</a:t>
            </a:r>
          </a:p>
          <a:p>
            <a:endParaRPr lang="en-US" dirty="0"/>
          </a:p>
        </p:txBody>
      </p:sp>
    </p:spTree>
    <p:extLst>
      <p:ext uri="{BB962C8B-B14F-4D97-AF65-F5344CB8AC3E}">
        <p14:creationId xmlns:p14="http://schemas.microsoft.com/office/powerpoint/2010/main" val="396444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220E-8369-EF0F-CF1A-18EB03AF27AF}"/>
              </a:ext>
            </a:extLst>
          </p:cNvPr>
          <p:cNvSpPr>
            <a:spLocks noGrp="1"/>
          </p:cNvSpPr>
          <p:nvPr>
            <p:ph type="title"/>
          </p:nvPr>
        </p:nvSpPr>
        <p:spPr/>
        <p:txBody>
          <a:bodyPr/>
          <a:lstStyle/>
          <a:p>
            <a:r>
              <a:rPr lang="en-US" dirty="0"/>
              <a:t>Ssh (secure shell)</a:t>
            </a:r>
          </a:p>
        </p:txBody>
      </p:sp>
      <p:sp>
        <p:nvSpPr>
          <p:cNvPr id="3" name="Content Placeholder 2">
            <a:extLst>
              <a:ext uri="{FF2B5EF4-FFF2-40B4-BE49-F238E27FC236}">
                <a16:creationId xmlns:a16="http://schemas.microsoft.com/office/drawing/2014/main" id="{B815085E-226D-6A28-56B8-27ABB09517B1}"/>
              </a:ext>
            </a:extLst>
          </p:cNvPr>
          <p:cNvSpPr>
            <a:spLocks noGrp="1"/>
          </p:cNvSpPr>
          <p:nvPr>
            <p:ph idx="1"/>
          </p:nvPr>
        </p:nvSpPr>
        <p:spPr/>
        <p:txBody>
          <a:bodyPr/>
          <a:lstStyle/>
          <a:p>
            <a:r>
              <a:rPr lang="en-US" dirty="0"/>
              <a:t>SSH us a command line utility that we can use in mac, Linux &amp; windows&gt;10.</a:t>
            </a:r>
          </a:p>
          <a:p>
            <a:r>
              <a:rPr lang="en-US" dirty="0"/>
              <a:t>For windows&lt;=10 we can use putty.</a:t>
            </a:r>
          </a:p>
          <a:p>
            <a:r>
              <a:rPr lang="en-US" dirty="0"/>
              <a:t>In AWS we can also use WC2 instance connect which works on all OS types.</a:t>
            </a:r>
          </a:p>
          <a:p>
            <a:r>
              <a:rPr lang="en-US" dirty="0"/>
              <a:t>SSH is one of the most important function it allows you to control a remote machine by using the command line.</a:t>
            </a:r>
          </a:p>
          <a:p>
            <a:endParaRPr lang="en-US" dirty="0"/>
          </a:p>
        </p:txBody>
      </p:sp>
    </p:spTree>
    <p:extLst>
      <p:ext uri="{BB962C8B-B14F-4D97-AF65-F5344CB8AC3E}">
        <p14:creationId xmlns:p14="http://schemas.microsoft.com/office/powerpoint/2010/main" val="1880564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B9834-8088-401B-A165-0CD2EEF81106}"/>
              </a:ext>
            </a:extLst>
          </p:cNvPr>
          <p:cNvSpPr>
            <a:spLocks noGrp="1"/>
          </p:cNvSpPr>
          <p:nvPr>
            <p:ph type="title"/>
          </p:nvPr>
        </p:nvSpPr>
        <p:spPr/>
        <p:txBody>
          <a:bodyPr/>
          <a:lstStyle/>
          <a:p>
            <a:r>
              <a:rPr lang="en-US" dirty="0"/>
              <a:t>How to ssh using linux / Mac os</a:t>
            </a:r>
          </a:p>
        </p:txBody>
      </p:sp>
      <p:sp>
        <p:nvSpPr>
          <p:cNvPr id="3" name="Content Placeholder 2">
            <a:extLst>
              <a:ext uri="{FF2B5EF4-FFF2-40B4-BE49-F238E27FC236}">
                <a16:creationId xmlns:a16="http://schemas.microsoft.com/office/drawing/2014/main" id="{27CBA706-7FB4-BAE2-D644-D80E9386DCBE}"/>
              </a:ext>
            </a:extLst>
          </p:cNvPr>
          <p:cNvSpPr>
            <a:spLocks noGrp="1"/>
          </p:cNvSpPr>
          <p:nvPr>
            <p:ph idx="1"/>
          </p:nvPr>
        </p:nvSpPr>
        <p:spPr/>
        <p:txBody>
          <a:bodyPr>
            <a:normAutofit lnSpcReduction="10000"/>
          </a:bodyPr>
          <a:lstStyle/>
          <a:p>
            <a:r>
              <a:rPr lang="en-US" dirty="0"/>
              <a:t>Open the terminal.</a:t>
            </a:r>
          </a:p>
          <a:p>
            <a:r>
              <a:rPr lang="en-US" dirty="0"/>
              <a:t>Copy the .pem file of the EC2 instance to any directory. (change mode of the file to 0400)</a:t>
            </a:r>
          </a:p>
          <a:p>
            <a:r>
              <a:rPr lang="en-US" dirty="0"/>
              <a:t>Copy the IPV4 public IP from the EC2 instance (Make sure that the security group inbound rule is set for SSH).</a:t>
            </a:r>
          </a:p>
          <a:p>
            <a:r>
              <a:rPr lang="en-US" dirty="0"/>
              <a:t>Then type the command ssh ec2-user @IP (here the IP is the copied IP address).</a:t>
            </a:r>
          </a:p>
          <a:p>
            <a:r>
              <a:rPr lang="en-US" dirty="0"/>
              <a:t>Now you will be into EC2 machine.</a:t>
            </a:r>
          </a:p>
          <a:p>
            <a:r>
              <a:rPr lang="en-US" dirty="0"/>
              <a:t>To exit just type exit.</a:t>
            </a:r>
          </a:p>
          <a:p>
            <a:endParaRPr lang="en-US" dirty="0"/>
          </a:p>
          <a:p>
            <a:endParaRPr lang="en-US" dirty="0"/>
          </a:p>
        </p:txBody>
      </p:sp>
    </p:spTree>
    <p:extLst>
      <p:ext uri="{BB962C8B-B14F-4D97-AF65-F5344CB8AC3E}">
        <p14:creationId xmlns:p14="http://schemas.microsoft.com/office/powerpoint/2010/main" val="3455552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11E0-2C0F-7556-8934-8DCD74EC0601}"/>
              </a:ext>
            </a:extLst>
          </p:cNvPr>
          <p:cNvSpPr>
            <a:spLocks noGrp="1"/>
          </p:cNvSpPr>
          <p:nvPr>
            <p:ph type="title"/>
          </p:nvPr>
        </p:nvSpPr>
        <p:spPr/>
        <p:txBody>
          <a:bodyPr/>
          <a:lstStyle/>
          <a:p>
            <a:r>
              <a:rPr lang="en-US" dirty="0"/>
              <a:t>Ec2 instance connect</a:t>
            </a:r>
          </a:p>
        </p:txBody>
      </p:sp>
      <p:sp>
        <p:nvSpPr>
          <p:cNvPr id="3" name="Content Placeholder 2">
            <a:extLst>
              <a:ext uri="{FF2B5EF4-FFF2-40B4-BE49-F238E27FC236}">
                <a16:creationId xmlns:a16="http://schemas.microsoft.com/office/drawing/2014/main" id="{E0CCFD01-194E-0A81-18AF-33E33C6DB7B4}"/>
              </a:ext>
            </a:extLst>
          </p:cNvPr>
          <p:cNvSpPr>
            <a:spLocks noGrp="1"/>
          </p:cNvSpPr>
          <p:nvPr>
            <p:ph idx="1"/>
          </p:nvPr>
        </p:nvSpPr>
        <p:spPr/>
        <p:txBody>
          <a:bodyPr>
            <a:normAutofit fontScale="92500" lnSpcReduction="10000"/>
          </a:bodyPr>
          <a:lstStyle/>
          <a:p>
            <a:r>
              <a:rPr lang="en-US" dirty="0"/>
              <a:t>This option is currently working for only the ubuntu and amazon linux 2 AMI’S.</a:t>
            </a:r>
          </a:p>
          <a:p>
            <a:r>
              <a:rPr lang="en-US" dirty="0"/>
              <a:t>This type of the connection also depends on the SSH so if the SSH rule is not included in the security group then this wont work though it is browser based.</a:t>
            </a:r>
          </a:p>
          <a:p>
            <a:r>
              <a:rPr lang="en-US" dirty="0"/>
              <a:t>To connect:</a:t>
            </a:r>
          </a:p>
          <a:p>
            <a:pPr lvl="1"/>
            <a:r>
              <a:rPr lang="en-US" dirty="0"/>
              <a:t>Select your instance.</a:t>
            </a:r>
          </a:p>
          <a:p>
            <a:pPr lvl="1"/>
            <a:r>
              <a:rPr lang="en-US" dirty="0"/>
              <a:t>Click on connect.</a:t>
            </a:r>
          </a:p>
          <a:p>
            <a:pPr lvl="1"/>
            <a:r>
              <a:rPr lang="en-US" dirty="0"/>
              <a:t>Select EC2 instance connect.</a:t>
            </a:r>
          </a:p>
          <a:p>
            <a:pPr lvl="1"/>
            <a:r>
              <a:rPr lang="en-US" dirty="0"/>
              <a:t>Give a username.</a:t>
            </a:r>
          </a:p>
          <a:p>
            <a:pPr lvl="1"/>
            <a:r>
              <a:rPr lang="en-US" dirty="0"/>
              <a:t>Click on connect.</a:t>
            </a:r>
          </a:p>
        </p:txBody>
      </p:sp>
    </p:spTree>
    <p:extLst>
      <p:ext uri="{BB962C8B-B14F-4D97-AF65-F5344CB8AC3E}">
        <p14:creationId xmlns:p14="http://schemas.microsoft.com/office/powerpoint/2010/main" val="392938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AED9-1CCA-D05A-6E6F-E8047C9D2467}"/>
              </a:ext>
            </a:extLst>
          </p:cNvPr>
          <p:cNvSpPr>
            <a:spLocks noGrp="1"/>
          </p:cNvSpPr>
          <p:nvPr>
            <p:ph type="title"/>
          </p:nvPr>
        </p:nvSpPr>
        <p:spPr/>
        <p:txBody>
          <a:bodyPr/>
          <a:lstStyle/>
          <a:p>
            <a:r>
              <a:rPr lang="en-US" dirty="0"/>
              <a:t>History of aws</a:t>
            </a:r>
          </a:p>
        </p:txBody>
      </p:sp>
      <p:sp>
        <p:nvSpPr>
          <p:cNvPr id="3" name="Content Placeholder 2">
            <a:extLst>
              <a:ext uri="{FF2B5EF4-FFF2-40B4-BE49-F238E27FC236}">
                <a16:creationId xmlns:a16="http://schemas.microsoft.com/office/drawing/2014/main" id="{E9B9C794-610E-C0E0-5DE4-EB86B71FC1CF}"/>
              </a:ext>
            </a:extLst>
          </p:cNvPr>
          <p:cNvSpPr>
            <a:spLocks noGrp="1"/>
          </p:cNvSpPr>
          <p:nvPr>
            <p:ph idx="1"/>
          </p:nvPr>
        </p:nvSpPr>
        <p:spPr/>
        <p:txBody>
          <a:bodyPr/>
          <a:lstStyle/>
          <a:p>
            <a:r>
              <a:rPr lang="en-US" dirty="0"/>
              <a:t>2002 – internally launches in Amazon.</a:t>
            </a:r>
          </a:p>
          <a:p>
            <a:r>
              <a:rPr lang="en-US" dirty="0"/>
              <a:t>2003 – Amazon infrastructure is one of their core strength, started idea to market.</a:t>
            </a:r>
          </a:p>
          <a:p>
            <a:r>
              <a:rPr lang="en-US" dirty="0"/>
              <a:t>2004 – launched publicly with SQS (Simple Queue Service).</a:t>
            </a:r>
          </a:p>
          <a:p>
            <a:r>
              <a:rPr lang="en-US" dirty="0"/>
              <a:t>2006 – relaunched publicly with SQS, S3, EC2.</a:t>
            </a:r>
          </a:p>
          <a:p>
            <a:r>
              <a:rPr lang="en-US" dirty="0"/>
              <a:t>2007 – Launched in Europe.</a:t>
            </a:r>
          </a:p>
          <a:p>
            <a:r>
              <a:rPr lang="en-US" dirty="0"/>
              <a:t>2010 – became global.</a:t>
            </a:r>
          </a:p>
        </p:txBody>
      </p:sp>
    </p:spTree>
    <p:extLst>
      <p:ext uri="{BB962C8B-B14F-4D97-AF65-F5344CB8AC3E}">
        <p14:creationId xmlns:p14="http://schemas.microsoft.com/office/powerpoint/2010/main" val="2584825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677D-2259-EA03-C5F1-F11947B35DE7}"/>
              </a:ext>
            </a:extLst>
          </p:cNvPr>
          <p:cNvSpPr>
            <a:spLocks noGrp="1"/>
          </p:cNvSpPr>
          <p:nvPr>
            <p:ph type="title"/>
          </p:nvPr>
        </p:nvSpPr>
        <p:spPr/>
        <p:txBody>
          <a:bodyPr/>
          <a:lstStyle/>
          <a:p>
            <a:r>
              <a:rPr lang="en-US" dirty="0"/>
              <a:t>ec2 purchasing options</a:t>
            </a:r>
          </a:p>
        </p:txBody>
      </p:sp>
      <p:sp>
        <p:nvSpPr>
          <p:cNvPr id="3" name="Content Placeholder 2">
            <a:extLst>
              <a:ext uri="{FF2B5EF4-FFF2-40B4-BE49-F238E27FC236}">
                <a16:creationId xmlns:a16="http://schemas.microsoft.com/office/drawing/2014/main" id="{AF1F27EB-5590-D205-FFE8-AEBA3B543D76}"/>
              </a:ext>
            </a:extLst>
          </p:cNvPr>
          <p:cNvSpPr>
            <a:spLocks noGrp="1"/>
          </p:cNvSpPr>
          <p:nvPr>
            <p:ph idx="1"/>
          </p:nvPr>
        </p:nvSpPr>
        <p:spPr/>
        <p:txBody>
          <a:bodyPr>
            <a:normAutofit fontScale="85000" lnSpcReduction="20000"/>
          </a:bodyPr>
          <a:lstStyle/>
          <a:p>
            <a:r>
              <a:rPr lang="en-US" dirty="0"/>
              <a:t>On demand instances – they are good for short workload, predictable pricing, pay by second.</a:t>
            </a:r>
          </a:p>
          <a:p>
            <a:r>
              <a:rPr lang="en-US" dirty="0"/>
              <a:t>Reversed instances (1 &amp; 3 years) – they are good for long work loads.</a:t>
            </a:r>
          </a:p>
          <a:p>
            <a:r>
              <a:rPr lang="en-US" dirty="0"/>
              <a:t>Convertible reversed instances (1 &amp; 3 years) - long work loads with flexible instances.</a:t>
            </a:r>
          </a:p>
          <a:p>
            <a:r>
              <a:rPr lang="en-US" dirty="0"/>
              <a:t>Savings plan (1 &amp; 3 years) – commitment to an amount of usage(instead of committing to instances), long workloads.</a:t>
            </a:r>
          </a:p>
          <a:p>
            <a:r>
              <a:rPr lang="en-US" dirty="0"/>
              <a:t>Spot instances – short workloads, very cheap, can lose instances (less reliable).</a:t>
            </a:r>
          </a:p>
          <a:p>
            <a:r>
              <a:rPr lang="en-US" dirty="0"/>
              <a:t>Dedicated hosts – book an entire physical server, control instance placement.</a:t>
            </a:r>
          </a:p>
          <a:p>
            <a:r>
              <a:rPr lang="en-US" dirty="0"/>
              <a:t>Dedicated instances – no other customers will share your hardware.</a:t>
            </a:r>
          </a:p>
          <a:p>
            <a:r>
              <a:rPr lang="en-US" dirty="0"/>
              <a:t>Capacity reservations – reserve capacity in a specific AZ for any duration.</a:t>
            </a:r>
          </a:p>
          <a:p>
            <a:endParaRPr lang="en-US" dirty="0"/>
          </a:p>
        </p:txBody>
      </p:sp>
    </p:spTree>
    <p:extLst>
      <p:ext uri="{BB962C8B-B14F-4D97-AF65-F5344CB8AC3E}">
        <p14:creationId xmlns:p14="http://schemas.microsoft.com/office/powerpoint/2010/main" val="3700069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181AF-9942-2622-8BFC-48536A577DFA}"/>
              </a:ext>
            </a:extLst>
          </p:cNvPr>
          <p:cNvSpPr>
            <a:spLocks noGrp="1"/>
          </p:cNvSpPr>
          <p:nvPr>
            <p:ph type="title"/>
          </p:nvPr>
        </p:nvSpPr>
        <p:spPr/>
        <p:txBody>
          <a:bodyPr/>
          <a:lstStyle/>
          <a:p>
            <a:r>
              <a:rPr lang="en-US" dirty="0"/>
              <a:t>Pay on demand</a:t>
            </a:r>
          </a:p>
        </p:txBody>
      </p:sp>
      <p:sp>
        <p:nvSpPr>
          <p:cNvPr id="3" name="Content Placeholder 2">
            <a:extLst>
              <a:ext uri="{FF2B5EF4-FFF2-40B4-BE49-F238E27FC236}">
                <a16:creationId xmlns:a16="http://schemas.microsoft.com/office/drawing/2014/main" id="{E87D9115-85FF-1F5E-5548-E52C146E915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CA6B7C6-7640-5A98-F802-68E4C9A5B534}"/>
              </a:ext>
            </a:extLst>
          </p:cNvPr>
          <p:cNvPicPr>
            <a:picLocks noChangeAspect="1"/>
          </p:cNvPicPr>
          <p:nvPr/>
        </p:nvPicPr>
        <p:blipFill>
          <a:blip r:embed="rId2"/>
          <a:stretch>
            <a:fillRect/>
          </a:stretch>
        </p:blipFill>
        <p:spPr>
          <a:xfrm>
            <a:off x="1397636" y="1900876"/>
            <a:ext cx="9711159" cy="4152605"/>
          </a:xfrm>
          <a:prstGeom prst="rect">
            <a:avLst/>
          </a:prstGeom>
        </p:spPr>
      </p:pic>
    </p:spTree>
    <p:extLst>
      <p:ext uri="{BB962C8B-B14F-4D97-AF65-F5344CB8AC3E}">
        <p14:creationId xmlns:p14="http://schemas.microsoft.com/office/powerpoint/2010/main" val="1843817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C31D-DAF3-93D3-E76D-9600C6B1F16D}"/>
              </a:ext>
            </a:extLst>
          </p:cNvPr>
          <p:cNvSpPr>
            <a:spLocks noGrp="1"/>
          </p:cNvSpPr>
          <p:nvPr>
            <p:ph type="title"/>
          </p:nvPr>
        </p:nvSpPr>
        <p:spPr/>
        <p:txBody>
          <a:bodyPr/>
          <a:lstStyle/>
          <a:p>
            <a:r>
              <a:rPr lang="en-US" dirty="0"/>
              <a:t>Ec2 reserved instances</a:t>
            </a:r>
          </a:p>
        </p:txBody>
      </p:sp>
      <p:sp>
        <p:nvSpPr>
          <p:cNvPr id="3" name="Content Placeholder 2">
            <a:extLst>
              <a:ext uri="{FF2B5EF4-FFF2-40B4-BE49-F238E27FC236}">
                <a16:creationId xmlns:a16="http://schemas.microsoft.com/office/drawing/2014/main" id="{64B0535B-2BEB-50AB-A48E-53A58B99600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83DAC83-4FD5-79D9-E6D6-42694E2BC660}"/>
              </a:ext>
            </a:extLst>
          </p:cNvPr>
          <p:cNvPicPr>
            <a:picLocks noChangeAspect="1"/>
          </p:cNvPicPr>
          <p:nvPr/>
        </p:nvPicPr>
        <p:blipFill>
          <a:blip r:embed="rId2"/>
          <a:stretch>
            <a:fillRect/>
          </a:stretch>
        </p:blipFill>
        <p:spPr>
          <a:xfrm>
            <a:off x="1451579" y="1853754"/>
            <a:ext cx="9069808" cy="4236613"/>
          </a:xfrm>
          <a:prstGeom prst="rect">
            <a:avLst/>
          </a:prstGeom>
        </p:spPr>
      </p:pic>
    </p:spTree>
    <p:extLst>
      <p:ext uri="{BB962C8B-B14F-4D97-AF65-F5344CB8AC3E}">
        <p14:creationId xmlns:p14="http://schemas.microsoft.com/office/powerpoint/2010/main" val="579916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D91603-9C3D-0175-3E17-1CAF8C42FBB3}"/>
              </a:ext>
            </a:extLst>
          </p:cNvPr>
          <p:cNvPicPr>
            <a:picLocks noChangeAspect="1"/>
          </p:cNvPicPr>
          <p:nvPr/>
        </p:nvPicPr>
        <p:blipFill>
          <a:blip r:embed="rId2"/>
          <a:stretch>
            <a:fillRect/>
          </a:stretch>
        </p:blipFill>
        <p:spPr>
          <a:xfrm>
            <a:off x="1451578" y="1853755"/>
            <a:ext cx="9603275" cy="4234744"/>
          </a:xfrm>
          <a:prstGeom prst="rect">
            <a:avLst/>
          </a:prstGeom>
        </p:spPr>
      </p:pic>
      <p:sp>
        <p:nvSpPr>
          <p:cNvPr id="2" name="Title 1">
            <a:extLst>
              <a:ext uri="{FF2B5EF4-FFF2-40B4-BE49-F238E27FC236}">
                <a16:creationId xmlns:a16="http://schemas.microsoft.com/office/drawing/2014/main" id="{0D959FF5-5DCC-AFCF-215D-3D5C75D65EF8}"/>
              </a:ext>
            </a:extLst>
          </p:cNvPr>
          <p:cNvSpPr>
            <a:spLocks noGrp="1"/>
          </p:cNvSpPr>
          <p:nvPr>
            <p:ph type="title"/>
          </p:nvPr>
        </p:nvSpPr>
        <p:spPr/>
        <p:txBody>
          <a:bodyPr/>
          <a:lstStyle/>
          <a:p>
            <a:r>
              <a:rPr lang="en-US" dirty="0"/>
              <a:t>Ec2 savings plan</a:t>
            </a:r>
          </a:p>
        </p:txBody>
      </p:sp>
    </p:spTree>
    <p:extLst>
      <p:ext uri="{BB962C8B-B14F-4D97-AF65-F5344CB8AC3E}">
        <p14:creationId xmlns:p14="http://schemas.microsoft.com/office/powerpoint/2010/main" val="3884983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2B02-B313-DCB1-20C3-CC4A2F093091}"/>
              </a:ext>
            </a:extLst>
          </p:cNvPr>
          <p:cNvSpPr>
            <a:spLocks noGrp="1"/>
          </p:cNvSpPr>
          <p:nvPr>
            <p:ph type="title"/>
          </p:nvPr>
        </p:nvSpPr>
        <p:spPr/>
        <p:txBody>
          <a:bodyPr/>
          <a:lstStyle/>
          <a:p>
            <a:r>
              <a:rPr lang="en-US" dirty="0"/>
              <a:t>Ec2 spot instances</a:t>
            </a:r>
          </a:p>
        </p:txBody>
      </p:sp>
      <p:sp>
        <p:nvSpPr>
          <p:cNvPr id="3" name="Content Placeholder 2">
            <a:extLst>
              <a:ext uri="{FF2B5EF4-FFF2-40B4-BE49-F238E27FC236}">
                <a16:creationId xmlns:a16="http://schemas.microsoft.com/office/drawing/2014/main" id="{A7F16B3C-7115-162C-943C-292E27660E2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14EFFF9-2369-B1A4-6BA8-468D03A33128}"/>
              </a:ext>
            </a:extLst>
          </p:cNvPr>
          <p:cNvPicPr>
            <a:picLocks noChangeAspect="1"/>
          </p:cNvPicPr>
          <p:nvPr/>
        </p:nvPicPr>
        <p:blipFill>
          <a:blip r:embed="rId2"/>
          <a:stretch>
            <a:fillRect/>
          </a:stretch>
        </p:blipFill>
        <p:spPr>
          <a:xfrm>
            <a:off x="1451579" y="1853754"/>
            <a:ext cx="10171012" cy="4242287"/>
          </a:xfrm>
          <a:prstGeom prst="rect">
            <a:avLst/>
          </a:prstGeom>
        </p:spPr>
      </p:pic>
    </p:spTree>
    <p:extLst>
      <p:ext uri="{BB962C8B-B14F-4D97-AF65-F5344CB8AC3E}">
        <p14:creationId xmlns:p14="http://schemas.microsoft.com/office/powerpoint/2010/main" val="3251777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C57C-4659-394E-5B43-B80C948C919C}"/>
              </a:ext>
            </a:extLst>
          </p:cNvPr>
          <p:cNvSpPr>
            <a:spLocks noGrp="1"/>
          </p:cNvSpPr>
          <p:nvPr>
            <p:ph type="title"/>
          </p:nvPr>
        </p:nvSpPr>
        <p:spPr/>
        <p:txBody>
          <a:bodyPr/>
          <a:lstStyle/>
          <a:p>
            <a:r>
              <a:rPr lang="en-US" dirty="0"/>
              <a:t>Ec2 dedicated hosts</a:t>
            </a:r>
          </a:p>
        </p:txBody>
      </p:sp>
      <p:sp>
        <p:nvSpPr>
          <p:cNvPr id="3" name="Content Placeholder 2">
            <a:extLst>
              <a:ext uri="{FF2B5EF4-FFF2-40B4-BE49-F238E27FC236}">
                <a16:creationId xmlns:a16="http://schemas.microsoft.com/office/drawing/2014/main" id="{B282827E-3925-597D-6B5F-7AC0AB1D655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10E03C8-E682-0D06-3EC9-8C8EBFC49DFD}"/>
              </a:ext>
            </a:extLst>
          </p:cNvPr>
          <p:cNvPicPr>
            <a:picLocks noChangeAspect="1"/>
          </p:cNvPicPr>
          <p:nvPr/>
        </p:nvPicPr>
        <p:blipFill>
          <a:blip r:embed="rId2"/>
          <a:stretch>
            <a:fillRect/>
          </a:stretch>
        </p:blipFill>
        <p:spPr>
          <a:xfrm>
            <a:off x="1451579" y="1853754"/>
            <a:ext cx="10583119" cy="4055116"/>
          </a:xfrm>
          <a:prstGeom prst="rect">
            <a:avLst/>
          </a:prstGeom>
        </p:spPr>
      </p:pic>
    </p:spTree>
    <p:extLst>
      <p:ext uri="{BB962C8B-B14F-4D97-AF65-F5344CB8AC3E}">
        <p14:creationId xmlns:p14="http://schemas.microsoft.com/office/powerpoint/2010/main" val="3660033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A65F-B54C-93DA-3B74-491F463869E6}"/>
              </a:ext>
            </a:extLst>
          </p:cNvPr>
          <p:cNvSpPr>
            <a:spLocks noGrp="1"/>
          </p:cNvSpPr>
          <p:nvPr>
            <p:ph type="title"/>
          </p:nvPr>
        </p:nvSpPr>
        <p:spPr/>
        <p:txBody>
          <a:bodyPr/>
          <a:lstStyle/>
          <a:p>
            <a:r>
              <a:rPr lang="en-US" dirty="0"/>
              <a:t>Ec2 dedicated instances</a:t>
            </a:r>
          </a:p>
        </p:txBody>
      </p:sp>
      <p:sp>
        <p:nvSpPr>
          <p:cNvPr id="3" name="Content Placeholder 2">
            <a:extLst>
              <a:ext uri="{FF2B5EF4-FFF2-40B4-BE49-F238E27FC236}">
                <a16:creationId xmlns:a16="http://schemas.microsoft.com/office/drawing/2014/main" id="{BE032105-2104-C120-49EE-FCAAED3E04E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97D230-27B3-643A-1AA4-D76807DCA84D}"/>
              </a:ext>
            </a:extLst>
          </p:cNvPr>
          <p:cNvPicPr>
            <a:picLocks noChangeAspect="1"/>
          </p:cNvPicPr>
          <p:nvPr/>
        </p:nvPicPr>
        <p:blipFill>
          <a:blip r:embed="rId2"/>
          <a:stretch>
            <a:fillRect/>
          </a:stretch>
        </p:blipFill>
        <p:spPr>
          <a:xfrm>
            <a:off x="1451579" y="1853754"/>
            <a:ext cx="10528218" cy="4888252"/>
          </a:xfrm>
          <a:prstGeom prst="rect">
            <a:avLst/>
          </a:prstGeom>
        </p:spPr>
      </p:pic>
    </p:spTree>
    <p:extLst>
      <p:ext uri="{BB962C8B-B14F-4D97-AF65-F5344CB8AC3E}">
        <p14:creationId xmlns:p14="http://schemas.microsoft.com/office/powerpoint/2010/main" val="1734588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D6F4-4463-4F56-3EE2-410D07F24BFD}"/>
              </a:ext>
            </a:extLst>
          </p:cNvPr>
          <p:cNvSpPr>
            <a:spLocks noGrp="1"/>
          </p:cNvSpPr>
          <p:nvPr>
            <p:ph type="title"/>
          </p:nvPr>
        </p:nvSpPr>
        <p:spPr/>
        <p:txBody>
          <a:bodyPr/>
          <a:lstStyle/>
          <a:p>
            <a:r>
              <a:rPr lang="en-US" dirty="0"/>
              <a:t>Ec2 capacity reservations</a:t>
            </a:r>
          </a:p>
        </p:txBody>
      </p:sp>
      <p:sp>
        <p:nvSpPr>
          <p:cNvPr id="3" name="Content Placeholder 2">
            <a:extLst>
              <a:ext uri="{FF2B5EF4-FFF2-40B4-BE49-F238E27FC236}">
                <a16:creationId xmlns:a16="http://schemas.microsoft.com/office/drawing/2014/main" id="{CB7241AC-0E50-DDF4-3914-027ED1B30E3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15B90CC-20E1-0589-5D1E-ED2DB98080F4}"/>
              </a:ext>
            </a:extLst>
          </p:cNvPr>
          <p:cNvPicPr>
            <a:picLocks noChangeAspect="1"/>
          </p:cNvPicPr>
          <p:nvPr/>
        </p:nvPicPr>
        <p:blipFill>
          <a:blip r:embed="rId2"/>
          <a:stretch>
            <a:fillRect/>
          </a:stretch>
        </p:blipFill>
        <p:spPr>
          <a:xfrm>
            <a:off x="1365813" y="1853754"/>
            <a:ext cx="10182746" cy="4266290"/>
          </a:xfrm>
          <a:prstGeom prst="rect">
            <a:avLst/>
          </a:prstGeom>
        </p:spPr>
      </p:pic>
    </p:spTree>
    <p:extLst>
      <p:ext uri="{BB962C8B-B14F-4D97-AF65-F5344CB8AC3E}">
        <p14:creationId xmlns:p14="http://schemas.microsoft.com/office/powerpoint/2010/main" val="701230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A51A-681D-CF8F-9B7D-517D97FF3F77}"/>
              </a:ext>
            </a:extLst>
          </p:cNvPr>
          <p:cNvSpPr>
            <a:spLocks noGrp="1"/>
          </p:cNvSpPr>
          <p:nvPr>
            <p:ph type="title"/>
          </p:nvPr>
        </p:nvSpPr>
        <p:spPr/>
        <p:txBody>
          <a:bodyPr/>
          <a:lstStyle/>
          <a:p>
            <a:r>
              <a:rPr lang="en-US" dirty="0"/>
              <a:t>Which purchasing option is right for me?</a:t>
            </a:r>
          </a:p>
        </p:txBody>
      </p:sp>
      <p:sp>
        <p:nvSpPr>
          <p:cNvPr id="3" name="Content Placeholder 2">
            <a:extLst>
              <a:ext uri="{FF2B5EF4-FFF2-40B4-BE49-F238E27FC236}">
                <a16:creationId xmlns:a16="http://schemas.microsoft.com/office/drawing/2014/main" id="{305D431D-B2A4-3D55-67C3-CE1C097115CC}"/>
              </a:ext>
            </a:extLst>
          </p:cNvPr>
          <p:cNvSpPr>
            <a:spLocks noGrp="1"/>
          </p:cNvSpPr>
          <p:nvPr>
            <p:ph idx="1"/>
          </p:nvPr>
        </p:nvSpPr>
        <p:spPr/>
        <p:txBody>
          <a:bodyPr>
            <a:normAutofit fontScale="85000" lnSpcReduction="10000"/>
          </a:bodyPr>
          <a:lstStyle/>
          <a:p>
            <a:r>
              <a:rPr lang="en-US" dirty="0"/>
              <a:t>Example – resort</a:t>
            </a:r>
          </a:p>
          <a:p>
            <a:r>
              <a:rPr lang="en-US" dirty="0"/>
              <a:t>On demand – coming and staying in resort whenever we like, we pay the full price.</a:t>
            </a:r>
          </a:p>
          <a:p>
            <a:r>
              <a:rPr lang="en-US" dirty="0"/>
              <a:t>Reserved – like planning ahead and if we plan to stay for too long time, we may get a good discount.</a:t>
            </a:r>
          </a:p>
          <a:p>
            <a:r>
              <a:rPr lang="en-US" dirty="0"/>
              <a:t>Savings plans – pay a certain amount per hour for certain period and stay in any room type.</a:t>
            </a:r>
          </a:p>
          <a:p>
            <a:r>
              <a:rPr lang="en-US" dirty="0"/>
              <a:t>Spot instances – the hotel allows people to bid for the empty rooms and the highest bidder keeps the rooms. You can get kicked out at any time.</a:t>
            </a:r>
          </a:p>
          <a:p>
            <a:r>
              <a:rPr lang="en-US" dirty="0"/>
              <a:t>Dedicated hosts – we book an entire building of the resort.</a:t>
            </a:r>
          </a:p>
          <a:p>
            <a:r>
              <a:rPr lang="en-US" dirty="0"/>
              <a:t>Capacity reservations – you book a room for a period with full price even you don’t stay </a:t>
            </a:r>
            <a:r>
              <a:rPr lang="en-US"/>
              <a:t>in it.</a:t>
            </a:r>
          </a:p>
        </p:txBody>
      </p:sp>
    </p:spTree>
    <p:extLst>
      <p:ext uri="{BB962C8B-B14F-4D97-AF65-F5344CB8AC3E}">
        <p14:creationId xmlns:p14="http://schemas.microsoft.com/office/powerpoint/2010/main" val="278336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5BD1-38E1-415C-4C74-5C336BCF4D64}"/>
              </a:ext>
            </a:extLst>
          </p:cNvPr>
          <p:cNvSpPr>
            <a:spLocks noGrp="1"/>
          </p:cNvSpPr>
          <p:nvPr>
            <p:ph type="title"/>
          </p:nvPr>
        </p:nvSpPr>
        <p:spPr/>
        <p:txBody>
          <a:bodyPr/>
          <a:lstStyle/>
          <a:p>
            <a:r>
              <a:rPr lang="en-US" dirty="0"/>
              <a:t>Aws cloud use cases</a:t>
            </a:r>
          </a:p>
        </p:txBody>
      </p:sp>
      <p:sp>
        <p:nvSpPr>
          <p:cNvPr id="3" name="Content Placeholder 2">
            <a:extLst>
              <a:ext uri="{FF2B5EF4-FFF2-40B4-BE49-F238E27FC236}">
                <a16:creationId xmlns:a16="http://schemas.microsoft.com/office/drawing/2014/main" id="{520185D4-FB8E-2B82-1F95-5E6F42CE8D85}"/>
              </a:ext>
            </a:extLst>
          </p:cNvPr>
          <p:cNvSpPr>
            <a:spLocks noGrp="1"/>
          </p:cNvSpPr>
          <p:nvPr>
            <p:ph idx="1"/>
          </p:nvPr>
        </p:nvSpPr>
        <p:spPr/>
        <p:txBody>
          <a:bodyPr/>
          <a:lstStyle/>
          <a:p>
            <a:r>
              <a:rPr lang="en-US" dirty="0"/>
              <a:t>Aws enables you to build sophisticated, scalable applications.</a:t>
            </a:r>
          </a:p>
          <a:p>
            <a:r>
              <a:rPr lang="en-US" dirty="0"/>
              <a:t>Applicable to a diverse set of industries like Netflix, McDonalds, 21</a:t>
            </a:r>
            <a:r>
              <a:rPr lang="en-US" baseline="30000" dirty="0"/>
              <a:t>st</a:t>
            </a:r>
            <a:r>
              <a:rPr lang="en-US" dirty="0"/>
              <a:t> Century Fox etc.</a:t>
            </a:r>
          </a:p>
          <a:p>
            <a:r>
              <a:rPr lang="en-US" dirty="0"/>
              <a:t>Use cases include: </a:t>
            </a:r>
          </a:p>
          <a:p>
            <a:pPr lvl="1"/>
            <a:r>
              <a:rPr lang="en-US" dirty="0"/>
              <a:t>Enterprise IT</a:t>
            </a:r>
          </a:p>
          <a:p>
            <a:pPr lvl="1"/>
            <a:r>
              <a:rPr lang="en-US" dirty="0"/>
              <a:t>Creating back up &amp; storage for apps</a:t>
            </a:r>
          </a:p>
          <a:p>
            <a:pPr lvl="1"/>
            <a:r>
              <a:rPr lang="en-US" dirty="0"/>
              <a:t>Big data analytics</a:t>
            </a:r>
          </a:p>
          <a:p>
            <a:pPr lvl="1"/>
            <a:r>
              <a:rPr lang="en-US" dirty="0"/>
              <a:t>Hosting web &amp; mobile applications</a:t>
            </a:r>
          </a:p>
          <a:p>
            <a:pPr lvl="1"/>
            <a:r>
              <a:rPr lang="en-US" dirty="0"/>
              <a:t>Gaming. </a:t>
            </a:r>
          </a:p>
        </p:txBody>
      </p:sp>
    </p:spTree>
    <p:extLst>
      <p:ext uri="{BB962C8B-B14F-4D97-AF65-F5344CB8AC3E}">
        <p14:creationId xmlns:p14="http://schemas.microsoft.com/office/powerpoint/2010/main" val="73730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C656D-A669-32E2-DF90-D6F6420A5D91}"/>
              </a:ext>
            </a:extLst>
          </p:cNvPr>
          <p:cNvSpPr>
            <a:spLocks noGrp="1"/>
          </p:cNvSpPr>
          <p:nvPr>
            <p:ph type="title"/>
          </p:nvPr>
        </p:nvSpPr>
        <p:spPr/>
        <p:txBody>
          <a:bodyPr/>
          <a:lstStyle/>
          <a:p>
            <a:r>
              <a:rPr lang="en-US" dirty="0"/>
              <a:t>Aws is a global infrastructure</a:t>
            </a:r>
          </a:p>
        </p:txBody>
      </p:sp>
      <p:sp>
        <p:nvSpPr>
          <p:cNvPr id="3" name="Content Placeholder 2">
            <a:extLst>
              <a:ext uri="{FF2B5EF4-FFF2-40B4-BE49-F238E27FC236}">
                <a16:creationId xmlns:a16="http://schemas.microsoft.com/office/drawing/2014/main" id="{D767C1B1-0B72-D1DE-A55A-2E158F4C2E71}"/>
              </a:ext>
            </a:extLst>
          </p:cNvPr>
          <p:cNvSpPr>
            <a:spLocks noGrp="1"/>
          </p:cNvSpPr>
          <p:nvPr>
            <p:ph idx="1"/>
          </p:nvPr>
        </p:nvSpPr>
        <p:spPr/>
        <p:txBody>
          <a:bodyPr/>
          <a:lstStyle/>
          <a:p>
            <a:r>
              <a:rPr lang="en-US" dirty="0"/>
              <a:t>Aws is currently spread across the globe hence it has a global infrastructure.</a:t>
            </a:r>
          </a:p>
          <a:p>
            <a:r>
              <a:rPr lang="en-US" dirty="0"/>
              <a:t>It manages its infrastructure through different domains called as:</a:t>
            </a:r>
          </a:p>
          <a:p>
            <a:pPr lvl="1"/>
            <a:r>
              <a:rPr lang="en-US" dirty="0"/>
              <a:t>Regions</a:t>
            </a:r>
          </a:p>
          <a:p>
            <a:pPr lvl="1"/>
            <a:r>
              <a:rPr lang="en-US" dirty="0"/>
              <a:t>Availability zones</a:t>
            </a:r>
          </a:p>
          <a:p>
            <a:pPr lvl="1"/>
            <a:r>
              <a:rPr lang="en-US" dirty="0"/>
              <a:t>Data centers</a:t>
            </a:r>
          </a:p>
          <a:p>
            <a:pPr lvl="1"/>
            <a:r>
              <a:rPr lang="en-US" dirty="0"/>
              <a:t>Edge locations / point of presence</a:t>
            </a:r>
          </a:p>
          <a:p>
            <a:pPr lvl="1"/>
            <a:endParaRPr lang="en-US" dirty="0"/>
          </a:p>
        </p:txBody>
      </p:sp>
    </p:spTree>
    <p:extLst>
      <p:ext uri="{BB962C8B-B14F-4D97-AF65-F5344CB8AC3E}">
        <p14:creationId xmlns:p14="http://schemas.microsoft.com/office/powerpoint/2010/main" val="262467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0A509-8175-2216-6D4D-EEF5C2A56BFF}"/>
              </a:ext>
            </a:extLst>
          </p:cNvPr>
          <p:cNvSpPr>
            <a:spLocks noGrp="1"/>
          </p:cNvSpPr>
          <p:nvPr>
            <p:ph type="title"/>
          </p:nvPr>
        </p:nvSpPr>
        <p:spPr/>
        <p:txBody>
          <a:bodyPr/>
          <a:lstStyle/>
          <a:p>
            <a:r>
              <a:rPr lang="en-US" dirty="0"/>
              <a:t>Aws regions</a:t>
            </a:r>
          </a:p>
        </p:txBody>
      </p:sp>
      <p:sp>
        <p:nvSpPr>
          <p:cNvPr id="3" name="Content Placeholder 2">
            <a:extLst>
              <a:ext uri="{FF2B5EF4-FFF2-40B4-BE49-F238E27FC236}">
                <a16:creationId xmlns:a16="http://schemas.microsoft.com/office/drawing/2014/main" id="{16930388-5259-C151-3DA2-BF2E910350BF}"/>
              </a:ext>
            </a:extLst>
          </p:cNvPr>
          <p:cNvSpPr>
            <a:spLocks noGrp="1"/>
          </p:cNvSpPr>
          <p:nvPr>
            <p:ph idx="1"/>
          </p:nvPr>
        </p:nvSpPr>
        <p:spPr/>
        <p:txBody>
          <a:bodyPr/>
          <a:lstStyle/>
          <a:p>
            <a:r>
              <a:rPr lang="en-US" dirty="0"/>
              <a:t>Aws region is cluster of data centers.</a:t>
            </a:r>
          </a:p>
          <a:p>
            <a:r>
              <a:rPr lang="en-US" dirty="0"/>
              <a:t>Most aws services are region scoped.</a:t>
            </a:r>
          </a:p>
          <a:p>
            <a:r>
              <a:rPr lang="en-US" dirty="0"/>
              <a:t>Aws regions are all around the world with names like </a:t>
            </a:r>
          </a:p>
          <a:p>
            <a:pPr lvl="1"/>
            <a:r>
              <a:rPr lang="en-US" dirty="0"/>
              <a:t>Us-east-1</a:t>
            </a:r>
          </a:p>
          <a:p>
            <a:pPr lvl="1"/>
            <a:r>
              <a:rPr lang="en-US" dirty="0"/>
              <a:t>Eu-west-2</a:t>
            </a:r>
          </a:p>
          <a:p>
            <a:r>
              <a:rPr lang="en-US" dirty="0"/>
              <a:t>There are several factors to be considered before choosing an aws region.</a:t>
            </a:r>
          </a:p>
          <a:p>
            <a:pPr marL="0" indent="0">
              <a:buNone/>
            </a:pPr>
            <a:endParaRPr lang="en-US" dirty="0"/>
          </a:p>
        </p:txBody>
      </p:sp>
    </p:spTree>
    <p:extLst>
      <p:ext uri="{BB962C8B-B14F-4D97-AF65-F5344CB8AC3E}">
        <p14:creationId xmlns:p14="http://schemas.microsoft.com/office/powerpoint/2010/main" val="177433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1D77-2403-B8C7-AC10-884FE63D0F38}"/>
              </a:ext>
            </a:extLst>
          </p:cNvPr>
          <p:cNvSpPr>
            <a:spLocks noGrp="1"/>
          </p:cNvSpPr>
          <p:nvPr>
            <p:ph type="title"/>
          </p:nvPr>
        </p:nvSpPr>
        <p:spPr/>
        <p:txBody>
          <a:bodyPr/>
          <a:lstStyle/>
          <a:p>
            <a:r>
              <a:rPr lang="en-US" dirty="0"/>
              <a:t>How to choose an aws region</a:t>
            </a:r>
          </a:p>
        </p:txBody>
      </p:sp>
      <p:sp>
        <p:nvSpPr>
          <p:cNvPr id="3" name="Content Placeholder 2">
            <a:extLst>
              <a:ext uri="{FF2B5EF4-FFF2-40B4-BE49-F238E27FC236}">
                <a16:creationId xmlns:a16="http://schemas.microsoft.com/office/drawing/2014/main" id="{AF16159B-64CB-B0D4-3ADB-C8D7207B18BA}"/>
              </a:ext>
            </a:extLst>
          </p:cNvPr>
          <p:cNvSpPr>
            <a:spLocks noGrp="1"/>
          </p:cNvSpPr>
          <p:nvPr>
            <p:ph idx="1"/>
          </p:nvPr>
        </p:nvSpPr>
        <p:spPr/>
        <p:txBody>
          <a:bodyPr/>
          <a:lstStyle/>
          <a:p>
            <a:r>
              <a:rPr lang="en-US" dirty="0"/>
              <a:t>Compliance – with the data governance and legal requirements.</a:t>
            </a:r>
          </a:p>
          <a:p>
            <a:r>
              <a:rPr lang="en-US" dirty="0"/>
              <a:t>Proximity to customers – reduced latency.</a:t>
            </a:r>
          </a:p>
          <a:p>
            <a:r>
              <a:rPr lang="en-US" dirty="0"/>
              <a:t>Availability of services in the region – new services are not available in every region.</a:t>
            </a:r>
          </a:p>
          <a:p>
            <a:r>
              <a:rPr lang="en-US" dirty="0"/>
              <a:t>Pricing – pricing varies region to region.</a:t>
            </a:r>
          </a:p>
        </p:txBody>
      </p:sp>
    </p:spTree>
    <p:extLst>
      <p:ext uri="{BB962C8B-B14F-4D97-AF65-F5344CB8AC3E}">
        <p14:creationId xmlns:p14="http://schemas.microsoft.com/office/powerpoint/2010/main" val="2387345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7E26-53C9-6899-38BC-F5612E99C799}"/>
              </a:ext>
            </a:extLst>
          </p:cNvPr>
          <p:cNvSpPr>
            <a:spLocks noGrp="1"/>
          </p:cNvSpPr>
          <p:nvPr>
            <p:ph type="title"/>
          </p:nvPr>
        </p:nvSpPr>
        <p:spPr/>
        <p:txBody>
          <a:bodyPr/>
          <a:lstStyle/>
          <a:p>
            <a:r>
              <a:rPr lang="en-US" dirty="0"/>
              <a:t>aws Availability zones</a:t>
            </a:r>
          </a:p>
        </p:txBody>
      </p:sp>
      <p:sp>
        <p:nvSpPr>
          <p:cNvPr id="3" name="Content Placeholder 2">
            <a:extLst>
              <a:ext uri="{FF2B5EF4-FFF2-40B4-BE49-F238E27FC236}">
                <a16:creationId xmlns:a16="http://schemas.microsoft.com/office/drawing/2014/main" id="{3837FBCE-54F6-A1B4-607A-7BE7DD23048D}"/>
              </a:ext>
            </a:extLst>
          </p:cNvPr>
          <p:cNvSpPr>
            <a:spLocks noGrp="1"/>
          </p:cNvSpPr>
          <p:nvPr>
            <p:ph idx="1"/>
          </p:nvPr>
        </p:nvSpPr>
        <p:spPr/>
        <p:txBody>
          <a:bodyPr/>
          <a:lstStyle/>
          <a:p>
            <a:r>
              <a:rPr lang="en-US" dirty="0"/>
              <a:t>Each aws region has many availability zones. (usually 3, min 2 and max 6)</a:t>
            </a:r>
          </a:p>
          <a:p>
            <a:r>
              <a:rPr lang="en-US" dirty="0"/>
              <a:t>Each AZ is one or more discrete data centers with redundant power, networking  and connectivity.</a:t>
            </a:r>
          </a:p>
          <a:p>
            <a:r>
              <a:rPr lang="en-US" dirty="0"/>
              <a:t>They are separate from each other, so that they are isolate from disaster.</a:t>
            </a:r>
          </a:p>
          <a:p>
            <a:r>
              <a:rPr lang="en-US" dirty="0"/>
              <a:t>They are connected with high bandwidth and low latency networking.</a:t>
            </a:r>
          </a:p>
        </p:txBody>
      </p:sp>
    </p:spTree>
    <p:extLst>
      <p:ext uri="{BB962C8B-B14F-4D97-AF65-F5344CB8AC3E}">
        <p14:creationId xmlns:p14="http://schemas.microsoft.com/office/powerpoint/2010/main" val="121805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EC28-C824-9909-EF96-CBDA64A8B388}"/>
              </a:ext>
            </a:extLst>
          </p:cNvPr>
          <p:cNvSpPr>
            <a:spLocks noGrp="1"/>
          </p:cNvSpPr>
          <p:nvPr>
            <p:ph type="title"/>
          </p:nvPr>
        </p:nvSpPr>
        <p:spPr/>
        <p:txBody>
          <a:bodyPr/>
          <a:lstStyle/>
          <a:p>
            <a:r>
              <a:rPr lang="en-US" dirty="0"/>
              <a:t>Aws point of presence / edge locations </a:t>
            </a:r>
          </a:p>
        </p:txBody>
      </p:sp>
      <p:sp>
        <p:nvSpPr>
          <p:cNvPr id="3" name="Content Placeholder 2">
            <a:extLst>
              <a:ext uri="{FF2B5EF4-FFF2-40B4-BE49-F238E27FC236}">
                <a16:creationId xmlns:a16="http://schemas.microsoft.com/office/drawing/2014/main" id="{0CC1B310-DD9E-CFAA-E851-25FAAAE64E24}"/>
              </a:ext>
            </a:extLst>
          </p:cNvPr>
          <p:cNvSpPr>
            <a:spLocks noGrp="1"/>
          </p:cNvSpPr>
          <p:nvPr>
            <p:ph idx="1"/>
          </p:nvPr>
        </p:nvSpPr>
        <p:spPr/>
        <p:txBody>
          <a:bodyPr/>
          <a:lstStyle/>
          <a:p>
            <a:r>
              <a:rPr lang="en-US" dirty="0"/>
              <a:t>Amazon has 216 point of presence (205 edge locations and 11 regional caches) in 84 cities across 42 countries.</a:t>
            </a:r>
          </a:p>
          <a:p>
            <a:r>
              <a:rPr lang="en-US" dirty="0"/>
              <a:t>The main purpose of edge locations is that Content is delivered to end users with lower latency.</a:t>
            </a:r>
          </a:p>
        </p:txBody>
      </p:sp>
    </p:spTree>
    <p:extLst>
      <p:ext uri="{BB962C8B-B14F-4D97-AF65-F5344CB8AC3E}">
        <p14:creationId xmlns:p14="http://schemas.microsoft.com/office/powerpoint/2010/main" val="275234809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1583</TotalTime>
  <Words>1976</Words>
  <Application>Microsoft Macintosh PowerPoint</Application>
  <PresentationFormat>Widescreen</PresentationFormat>
  <Paragraphs>241</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Gill Sans MT</vt:lpstr>
      <vt:lpstr>Gallery</vt:lpstr>
      <vt:lpstr>AWS Solution architect associate</vt:lpstr>
      <vt:lpstr>What is aws</vt:lpstr>
      <vt:lpstr>History of aws</vt:lpstr>
      <vt:lpstr>Aws cloud use cases</vt:lpstr>
      <vt:lpstr>Aws is a global infrastructure</vt:lpstr>
      <vt:lpstr>Aws regions</vt:lpstr>
      <vt:lpstr>How to choose an aws region</vt:lpstr>
      <vt:lpstr>aws Availability zones</vt:lpstr>
      <vt:lpstr>Aws point of presence / edge locations </vt:lpstr>
      <vt:lpstr>Iam (identity access management)</vt:lpstr>
      <vt:lpstr>Iam permissions</vt:lpstr>
      <vt:lpstr>Iam policy inheritance</vt:lpstr>
      <vt:lpstr>Aws ec2 basics</vt:lpstr>
      <vt:lpstr>Ec2 sizing and configuration options</vt:lpstr>
      <vt:lpstr>Ec2 user data</vt:lpstr>
      <vt:lpstr>Ec2 instance types: examples</vt:lpstr>
      <vt:lpstr>Launching an ec2 instance running on linux</vt:lpstr>
      <vt:lpstr>Ec2 instance types</vt:lpstr>
      <vt:lpstr>General purpose instance types</vt:lpstr>
      <vt:lpstr>Compute optimized instance types</vt:lpstr>
      <vt:lpstr>Memory optimized instance types</vt:lpstr>
      <vt:lpstr>Storage optimized instance types</vt:lpstr>
      <vt:lpstr>Security groups in ec2</vt:lpstr>
      <vt:lpstr>Security groups in ec2 contd..</vt:lpstr>
      <vt:lpstr>Security groups in ec2 contd.,</vt:lpstr>
      <vt:lpstr>Classic ports to know </vt:lpstr>
      <vt:lpstr>Ssh (secure shell)</vt:lpstr>
      <vt:lpstr>How to ssh using linux / Mac os</vt:lpstr>
      <vt:lpstr>Ec2 instance connect</vt:lpstr>
      <vt:lpstr>ec2 purchasing options</vt:lpstr>
      <vt:lpstr>Pay on demand</vt:lpstr>
      <vt:lpstr>Ec2 reserved instances</vt:lpstr>
      <vt:lpstr>Ec2 savings plan</vt:lpstr>
      <vt:lpstr>Ec2 spot instances</vt:lpstr>
      <vt:lpstr>Ec2 dedicated hosts</vt:lpstr>
      <vt:lpstr>Ec2 dedicated instances</vt:lpstr>
      <vt:lpstr>Ec2 capacity reservations</vt:lpstr>
      <vt:lpstr>Which purchasing option is right for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Solution architect associate</dc:title>
  <dc:creator>Naidu, Kushal Kumar</dc:creator>
  <cp:lastModifiedBy>Naidu, Kushal Kumar</cp:lastModifiedBy>
  <cp:revision>5</cp:revision>
  <dcterms:created xsi:type="dcterms:W3CDTF">2022-05-02T10:04:05Z</dcterms:created>
  <dcterms:modified xsi:type="dcterms:W3CDTF">2022-05-04T18:53:47Z</dcterms:modified>
</cp:coreProperties>
</file>