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94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230D-4703-10F2-53B9-BB9E78F44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Solution architect associate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25861-48FD-41B1-CA68-F8C6B0303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Kushal Kumar Naidu</a:t>
            </a:r>
          </a:p>
        </p:txBody>
      </p:sp>
    </p:spTree>
    <p:extLst>
      <p:ext uri="{BB962C8B-B14F-4D97-AF65-F5344CB8AC3E}">
        <p14:creationId xmlns:p14="http://schemas.microsoft.com/office/powerpoint/2010/main" val="185086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A5F7-311E-13ED-2C37-A493C698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(identity access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130E-3DF5-D297-DEBA-67450C7B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is a global service.</a:t>
            </a:r>
          </a:p>
          <a:p>
            <a:r>
              <a:rPr lang="en-US" dirty="0"/>
              <a:t>We create users and assign groups for the users.</a:t>
            </a:r>
          </a:p>
          <a:p>
            <a:r>
              <a:rPr lang="en-US" dirty="0"/>
              <a:t>Groups only contain users not groups.</a:t>
            </a:r>
          </a:p>
          <a:p>
            <a:r>
              <a:rPr lang="en-US" dirty="0"/>
              <a:t>Users don’t have to belong to a group &amp; users can also belong to multiple groups.</a:t>
            </a:r>
          </a:p>
        </p:txBody>
      </p:sp>
    </p:spTree>
    <p:extLst>
      <p:ext uri="{BB962C8B-B14F-4D97-AF65-F5344CB8AC3E}">
        <p14:creationId xmlns:p14="http://schemas.microsoft.com/office/powerpoint/2010/main" val="144956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F06A-22AF-3EC4-FE86-5FF0574D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3281-A227-74FE-05E4-D61E960F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or groups can be assigned JSON documents called policies that describe what are the users and groups allowed &amp; not allowed.</a:t>
            </a:r>
          </a:p>
          <a:p>
            <a:r>
              <a:rPr lang="en-US" dirty="0"/>
              <a:t>These policies define the permissions of the users.</a:t>
            </a:r>
          </a:p>
          <a:p>
            <a:r>
              <a:rPr lang="en-US" dirty="0"/>
              <a:t>In AWS you apply least privileges principle, making sure the user doesn’t have permissions more than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6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82A8-E40D-CB4D-3EFB-5B7425E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27CE-E0D2-CA66-7FBB-05D3034D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assign a policy to a group all users in the group will have the policies.</a:t>
            </a:r>
          </a:p>
          <a:p>
            <a:r>
              <a:rPr lang="en-US" dirty="0"/>
              <a:t>If the user is not in any group then we can assign an </a:t>
            </a:r>
            <a:r>
              <a:rPr lang="en-US" b="1" dirty="0"/>
              <a:t>inline policy </a:t>
            </a:r>
            <a:r>
              <a:rPr lang="en-US" dirty="0"/>
              <a:t>only to the user.</a:t>
            </a:r>
          </a:p>
          <a:p>
            <a:r>
              <a:rPr lang="en-US" dirty="0"/>
              <a:t>If the user is in two different groups then the user will have policies of both the groups.</a:t>
            </a:r>
          </a:p>
        </p:txBody>
      </p:sp>
    </p:spTree>
    <p:extLst>
      <p:ext uri="{BB962C8B-B14F-4D97-AF65-F5344CB8AC3E}">
        <p14:creationId xmlns:p14="http://schemas.microsoft.com/office/powerpoint/2010/main" val="47880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6C58-175F-3D6D-710F-349D9DB9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5B86-A4AB-61A8-1220-E0304665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EC2?</a:t>
            </a:r>
          </a:p>
          <a:p>
            <a:pPr lvl="1"/>
            <a:r>
              <a:rPr lang="en-US" dirty="0"/>
              <a:t>EC2 stands for Elastic Compute Cloud,  it is an infrastructure as a service. It is a virtual server or machine.</a:t>
            </a:r>
          </a:p>
          <a:p>
            <a:r>
              <a:rPr lang="en-US" dirty="0"/>
              <a:t>It is one of the most popular AWS services.</a:t>
            </a:r>
          </a:p>
          <a:p>
            <a:r>
              <a:rPr lang="en-US" dirty="0"/>
              <a:t>It mainly consists of capability to:</a:t>
            </a:r>
          </a:p>
          <a:p>
            <a:pPr lvl="1"/>
            <a:r>
              <a:rPr lang="en-US" dirty="0"/>
              <a:t>Renting virtual machines (EC2)</a:t>
            </a:r>
          </a:p>
          <a:p>
            <a:pPr lvl="1"/>
            <a:r>
              <a:rPr lang="en-US" dirty="0"/>
              <a:t>Storing data on VM (EBS)</a:t>
            </a:r>
          </a:p>
          <a:p>
            <a:pPr lvl="1"/>
            <a:r>
              <a:rPr lang="en-US" dirty="0"/>
              <a:t>Distributing load across machines (ELB)</a:t>
            </a:r>
          </a:p>
          <a:p>
            <a:pPr lvl="1"/>
            <a:r>
              <a:rPr lang="en-US" dirty="0"/>
              <a:t>Scaling the services using auto scaling group (ASG)</a:t>
            </a:r>
          </a:p>
        </p:txBody>
      </p:sp>
    </p:spTree>
    <p:extLst>
      <p:ext uri="{BB962C8B-B14F-4D97-AF65-F5344CB8AC3E}">
        <p14:creationId xmlns:p14="http://schemas.microsoft.com/office/powerpoint/2010/main" val="78509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ECBA-F36F-2E92-8116-6AB1B4A2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sizing and configuration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3C88D-F8D3-2B49-B663-AF44C439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us to choose out virtual machine based on the needs.</a:t>
            </a:r>
          </a:p>
          <a:p>
            <a:r>
              <a:rPr lang="en-US" dirty="0"/>
              <a:t>Operation system – Linux, windows or mac os.</a:t>
            </a:r>
          </a:p>
          <a:p>
            <a:r>
              <a:rPr lang="en-US" dirty="0"/>
              <a:t>How much power &amp; core is required (CPU).</a:t>
            </a:r>
          </a:p>
          <a:p>
            <a:r>
              <a:rPr lang="en-US" dirty="0"/>
              <a:t>How much random-access memory is required (RAM).</a:t>
            </a:r>
          </a:p>
          <a:p>
            <a:r>
              <a:rPr lang="en-US" dirty="0"/>
              <a:t>How much storage space is required</a:t>
            </a:r>
          </a:p>
          <a:p>
            <a:r>
              <a:rPr lang="en-US" dirty="0"/>
              <a:t>Network card: speed of the card, public IP address.</a:t>
            </a:r>
          </a:p>
          <a:p>
            <a:r>
              <a:rPr lang="en-US" dirty="0"/>
              <a:t>Firewall rules: security groups.</a:t>
            </a:r>
          </a:p>
        </p:txBody>
      </p:sp>
    </p:spTree>
    <p:extLst>
      <p:ext uri="{BB962C8B-B14F-4D97-AF65-F5344CB8AC3E}">
        <p14:creationId xmlns:p14="http://schemas.microsoft.com/office/powerpoint/2010/main" val="4195304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A9FC-AFFB-FEDC-95E5-07C16C14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user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4AEA-D181-D4CE-05E5-09A97DA8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possible to bootstrap our instances using an EC2 user data script.</a:t>
            </a:r>
          </a:p>
          <a:p>
            <a:r>
              <a:rPr lang="en-US" dirty="0"/>
              <a:t>What is bootstrapping?</a:t>
            </a:r>
          </a:p>
          <a:p>
            <a:pPr lvl="1"/>
            <a:r>
              <a:rPr lang="en-US" dirty="0"/>
              <a:t>It means launching commands when a machine starts.</a:t>
            </a:r>
          </a:p>
          <a:p>
            <a:r>
              <a:rPr lang="en-US" dirty="0"/>
              <a:t>That script is only run once at the first instance.</a:t>
            </a:r>
          </a:p>
          <a:p>
            <a:r>
              <a:rPr lang="en-US" dirty="0"/>
              <a:t>EC2 user data is used to automate boot tasks such as:</a:t>
            </a:r>
          </a:p>
          <a:p>
            <a:pPr lvl="1"/>
            <a:r>
              <a:rPr lang="en-US" dirty="0"/>
              <a:t>Installing updates</a:t>
            </a:r>
          </a:p>
          <a:p>
            <a:pPr lvl="1"/>
            <a:r>
              <a:rPr lang="en-US" dirty="0"/>
              <a:t>Installing software, downloading common files from internet</a:t>
            </a:r>
          </a:p>
          <a:p>
            <a:pPr lvl="1"/>
            <a:r>
              <a:rPr lang="en-US" dirty="0"/>
              <a:t>Anything else you thing of.</a:t>
            </a:r>
          </a:p>
        </p:txBody>
      </p:sp>
    </p:spTree>
    <p:extLst>
      <p:ext uri="{BB962C8B-B14F-4D97-AF65-F5344CB8AC3E}">
        <p14:creationId xmlns:p14="http://schemas.microsoft.com/office/powerpoint/2010/main" val="202667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E5AE-E14B-500B-4BD5-316E0CE3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types: examples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2661C4-D889-0BBB-37E5-24EC7D2D0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779889"/>
              </p:ext>
            </p:extLst>
          </p:nvPr>
        </p:nvGraphicFramePr>
        <p:xfrm>
          <a:off x="451412" y="2016125"/>
          <a:ext cx="11412642" cy="24942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02107">
                  <a:extLst>
                    <a:ext uri="{9D8B030D-6E8A-4147-A177-3AD203B41FA5}">
                      <a16:colId xmlns:a16="http://schemas.microsoft.com/office/drawing/2014/main" val="1429514847"/>
                    </a:ext>
                  </a:extLst>
                </a:gridCol>
                <a:gridCol w="1902107">
                  <a:extLst>
                    <a:ext uri="{9D8B030D-6E8A-4147-A177-3AD203B41FA5}">
                      <a16:colId xmlns:a16="http://schemas.microsoft.com/office/drawing/2014/main" val="1413439330"/>
                    </a:ext>
                  </a:extLst>
                </a:gridCol>
                <a:gridCol w="1902107">
                  <a:extLst>
                    <a:ext uri="{9D8B030D-6E8A-4147-A177-3AD203B41FA5}">
                      <a16:colId xmlns:a16="http://schemas.microsoft.com/office/drawing/2014/main" val="639364733"/>
                    </a:ext>
                  </a:extLst>
                </a:gridCol>
                <a:gridCol w="1902107">
                  <a:extLst>
                    <a:ext uri="{9D8B030D-6E8A-4147-A177-3AD203B41FA5}">
                      <a16:colId xmlns:a16="http://schemas.microsoft.com/office/drawing/2014/main" val="3942009106"/>
                    </a:ext>
                  </a:extLst>
                </a:gridCol>
                <a:gridCol w="1902107">
                  <a:extLst>
                    <a:ext uri="{9D8B030D-6E8A-4147-A177-3AD203B41FA5}">
                      <a16:colId xmlns:a16="http://schemas.microsoft.com/office/drawing/2014/main" val="1662714871"/>
                    </a:ext>
                  </a:extLst>
                </a:gridCol>
                <a:gridCol w="1902107">
                  <a:extLst>
                    <a:ext uri="{9D8B030D-6E8A-4147-A177-3AD203B41FA5}">
                      <a16:colId xmlns:a16="http://schemas.microsoft.com/office/drawing/2014/main" val="429384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N/W PERF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EBS BANDWIDTH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0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T2.micro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EBS-only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to 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T2.xlarge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EBS-only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7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C5d.4xlarge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1x400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Upto</a:t>
                      </a:r>
                      <a:r>
                        <a:rPr lang="en-US" dirty="0"/>
                        <a:t> 10gbps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4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R5.16xlarge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EBS-only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9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M5.8xlarge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EBS-only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3617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886547-0644-D8D3-1503-2D66CFB17870}"/>
              </a:ext>
            </a:extLst>
          </p:cNvPr>
          <p:cNvSpPr txBox="1"/>
          <p:nvPr/>
        </p:nvSpPr>
        <p:spPr>
          <a:xfrm>
            <a:off x="1956122" y="4672776"/>
            <a:ext cx="890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100’s of instance types the above table is just a basic representation of few of them.</a:t>
            </a:r>
          </a:p>
        </p:txBody>
      </p:sp>
    </p:spTree>
    <p:extLst>
      <p:ext uri="{BB962C8B-B14F-4D97-AF65-F5344CB8AC3E}">
        <p14:creationId xmlns:p14="http://schemas.microsoft.com/office/powerpoint/2010/main" val="378068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7B34-5793-B50C-440F-635C2502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an ec2 instance running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37AA-C11E-917E-04D9-B98245EF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Choose an Amazon Machine Image (AMI)</a:t>
            </a:r>
          </a:p>
          <a:p>
            <a:r>
              <a:rPr lang="en-US" dirty="0"/>
              <a:t>Step 2: Choose an instance type</a:t>
            </a:r>
          </a:p>
          <a:p>
            <a:r>
              <a:rPr lang="en-US" dirty="0"/>
              <a:t>Step 3: Configure instance details</a:t>
            </a:r>
          </a:p>
          <a:p>
            <a:r>
              <a:rPr lang="en-US" dirty="0"/>
              <a:t>Step 4:  Add storage</a:t>
            </a:r>
          </a:p>
          <a:p>
            <a:r>
              <a:rPr lang="en-US" dirty="0"/>
              <a:t>Step 5:  Add tags</a:t>
            </a:r>
          </a:p>
          <a:p>
            <a:r>
              <a:rPr lang="en-US" dirty="0"/>
              <a:t>Step 6: Configure security group</a:t>
            </a:r>
          </a:p>
          <a:p>
            <a:r>
              <a:rPr lang="en-US" dirty="0"/>
              <a:t>Step 7: Review instance launch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2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4057-1B5B-F47A-BEA0-155D4402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9034-6F84-8FA0-A649-EBD795F0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keeps on upgrading the no of instances, but they are categorized in to the below types:</a:t>
            </a:r>
          </a:p>
          <a:p>
            <a:pPr lvl="1"/>
            <a:r>
              <a:rPr lang="en-US" dirty="0"/>
              <a:t>General purpose instance types</a:t>
            </a:r>
          </a:p>
          <a:p>
            <a:pPr lvl="1"/>
            <a:r>
              <a:rPr lang="en-US" dirty="0"/>
              <a:t>Compute optimized instance types</a:t>
            </a:r>
          </a:p>
          <a:p>
            <a:pPr lvl="1"/>
            <a:r>
              <a:rPr lang="en-US" dirty="0"/>
              <a:t>Memory optimized instance types</a:t>
            </a:r>
          </a:p>
          <a:p>
            <a:pPr lvl="1"/>
            <a:r>
              <a:rPr lang="en-US" dirty="0"/>
              <a:t>Storage optimized instance types</a:t>
            </a:r>
          </a:p>
        </p:txBody>
      </p:sp>
    </p:spTree>
    <p:extLst>
      <p:ext uri="{BB962C8B-B14F-4D97-AF65-F5344CB8AC3E}">
        <p14:creationId xmlns:p14="http://schemas.microsoft.com/office/powerpoint/2010/main" val="392449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224B-B2CF-C193-0CB0-F2D20A5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6716-1A80-8DF6-6CD6-4FCCF974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instance type is great for diversity of workloads such as web servers or code repositories.</a:t>
            </a:r>
          </a:p>
          <a:p>
            <a:r>
              <a:rPr lang="en-US" dirty="0"/>
              <a:t>It has proper balance between: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37192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659F-E910-2EB8-7F87-3AF451BA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1A8F-DFEF-C87A-0671-B1607597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services is the world’s most broadly adopted cloud platform.</a:t>
            </a:r>
          </a:p>
          <a:p>
            <a:r>
              <a:rPr lang="en-US" dirty="0"/>
              <a:t>It has around 200 services spread across its data centers globally.</a:t>
            </a:r>
          </a:p>
          <a:p>
            <a:r>
              <a:rPr lang="en-US" dirty="0"/>
              <a:t>Millions of customers ranging from startups to multinational companies are using the AWS to lower costs, become more agile and innovate faster.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3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1203-5DA4-A187-BEE1-9B76A91D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optimized 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F388-07C8-5C66-76AB-C47F76C5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type of instances are great for intensive tasks that require high performance processors.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Batch processing workloads</a:t>
            </a:r>
          </a:p>
          <a:p>
            <a:pPr lvl="1"/>
            <a:r>
              <a:rPr lang="en-US" dirty="0"/>
              <a:t>Media transcoding</a:t>
            </a:r>
          </a:p>
          <a:p>
            <a:pPr lvl="1"/>
            <a:r>
              <a:rPr lang="en-US" dirty="0"/>
              <a:t>High performance web servers</a:t>
            </a:r>
          </a:p>
          <a:p>
            <a:pPr lvl="1"/>
            <a:r>
              <a:rPr lang="en-US" dirty="0"/>
              <a:t>High performance computing (HPC)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Gaming servers</a:t>
            </a:r>
          </a:p>
        </p:txBody>
      </p:sp>
    </p:spTree>
    <p:extLst>
      <p:ext uri="{BB962C8B-B14F-4D97-AF65-F5344CB8AC3E}">
        <p14:creationId xmlns:p14="http://schemas.microsoft.com/office/powerpoint/2010/main" val="57022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3F4A-0347-5882-1F46-A561CEA8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optimized 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3A0F-C4F7-A206-6964-27722778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performance for workloads that process large data sets in memory.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High performance databases</a:t>
            </a:r>
          </a:p>
          <a:p>
            <a:pPr lvl="1"/>
            <a:r>
              <a:rPr lang="en-US" dirty="0"/>
              <a:t>Distributed web scale cache stores</a:t>
            </a:r>
          </a:p>
          <a:p>
            <a:pPr lvl="1"/>
            <a:r>
              <a:rPr lang="en-US" dirty="0"/>
              <a:t>Business intelligence</a:t>
            </a:r>
          </a:p>
          <a:p>
            <a:pPr lvl="1"/>
            <a:r>
              <a:rPr lang="en-US" dirty="0"/>
              <a:t>Applications performing real time processing of big real time deals</a:t>
            </a:r>
          </a:p>
        </p:txBody>
      </p:sp>
    </p:spTree>
    <p:extLst>
      <p:ext uri="{BB962C8B-B14F-4D97-AF65-F5344CB8AC3E}">
        <p14:creationId xmlns:p14="http://schemas.microsoft.com/office/powerpoint/2010/main" val="303413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655F-4239-22C0-27EC-CE5DE96C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optimized 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FE75-BDAB-3FFC-4941-92A73203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instance type is great for storage intensive tasks that require high, sequential read and write access to large data sets on local storage.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High frequency online transaction processing system</a:t>
            </a:r>
          </a:p>
          <a:p>
            <a:pPr lvl="1"/>
            <a:r>
              <a:rPr lang="en-US" dirty="0"/>
              <a:t>Relational and NoSQL databases</a:t>
            </a:r>
          </a:p>
          <a:p>
            <a:pPr lvl="1"/>
            <a:r>
              <a:rPr lang="en-US" dirty="0"/>
              <a:t>Cache for in-memory databases</a:t>
            </a:r>
          </a:p>
          <a:p>
            <a:pPr lvl="1"/>
            <a:r>
              <a:rPr lang="en-US" dirty="0"/>
              <a:t>Data warehousing applications</a:t>
            </a:r>
          </a:p>
          <a:p>
            <a:pPr lvl="1"/>
            <a:r>
              <a:rPr lang="en-US" dirty="0"/>
              <a:t>Distributed </a:t>
            </a:r>
            <a:r>
              <a:rPr lang="en-US"/>
              <a:t>file systems</a:t>
            </a:r>
          </a:p>
        </p:txBody>
      </p:sp>
    </p:spTree>
    <p:extLst>
      <p:ext uri="{BB962C8B-B14F-4D97-AF65-F5344CB8AC3E}">
        <p14:creationId xmlns:p14="http://schemas.microsoft.com/office/powerpoint/2010/main" val="210010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AED9-1CCA-D05A-6E6F-E8047C9D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C794-610E-C0E0-5DE4-EB86B71F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2002 – internally launches in Amazon.</a:t>
            </a:r>
          </a:p>
          <a:p>
            <a:r>
              <a:rPr lang="en-US" dirty="0"/>
              <a:t>2003 – Amazon infrastructure is one of their core strength, started idea to market.</a:t>
            </a:r>
          </a:p>
          <a:p>
            <a:r>
              <a:rPr lang="en-US" dirty="0"/>
              <a:t>2004 – launched publicly with SQS (Simple Queue Service).</a:t>
            </a:r>
          </a:p>
          <a:p>
            <a:r>
              <a:rPr lang="en-US" dirty="0"/>
              <a:t>2006 – relaunched publicly with SQS, S3, EC2.</a:t>
            </a:r>
          </a:p>
          <a:p>
            <a:r>
              <a:rPr lang="en-US" dirty="0"/>
              <a:t>2007 – Launched in Europe.</a:t>
            </a:r>
          </a:p>
          <a:p>
            <a:r>
              <a:rPr lang="en-US" dirty="0"/>
              <a:t>2010 – became global.</a:t>
            </a:r>
          </a:p>
        </p:txBody>
      </p:sp>
    </p:spTree>
    <p:extLst>
      <p:ext uri="{BB962C8B-B14F-4D97-AF65-F5344CB8AC3E}">
        <p14:creationId xmlns:p14="http://schemas.microsoft.com/office/powerpoint/2010/main" val="258482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5BD1-38E1-415C-4C74-5C336BCF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cloud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85D4-FB8E-2B82-1F95-5E6F42CE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enables you to build sophisticated, scalable applications.</a:t>
            </a:r>
          </a:p>
          <a:p>
            <a:r>
              <a:rPr lang="en-US" dirty="0"/>
              <a:t>Applicable to a diverse set of industries like Netflix, McDonalds, 21</a:t>
            </a:r>
            <a:r>
              <a:rPr lang="en-US" baseline="30000" dirty="0"/>
              <a:t>st</a:t>
            </a:r>
            <a:r>
              <a:rPr lang="en-US" dirty="0"/>
              <a:t> Century Fox etc.</a:t>
            </a:r>
          </a:p>
          <a:p>
            <a:r>
              <a:rPr lang="en-US" dirty="0"/>
              <a:t>Use cases include: </a:t>
            </a:r>
          </a:p>
          <a:p>
            <a:pPr lvl="1"/>
            <a:r>
              <a:rPr lang="en-US" dirty="0"/>
              <a:t>Enterprise IT</a:t>
            </a:r>
          </a:p>
          <a:p>
            <a:pPr lvl="1"/>
            <a:r>
              <a:rPr lang="en-US" dirty="0"/>
              <a:t>Creating back up &amp; storage for apps</a:t>
            </a:r>
          </a:p>
          <a:p>
            <a:pPr lvl="1"/>
            <a:r>
              <a:rPr lang="en-US" dirty="0"/>
              <a:t>Big data analytics</a:t>
            </a:r>
          </a:p>
          <a:p>
            <a:pPr lvl="1"/>
            <a:r>
              <a:rPr lang="en-US" dirty="0"/>
              <a:t>Hosting web &amp; mobile applications</a:t>
            </a:r>
          </a:p>
          <a:p>
            <a:pPr lvl="1"/>
            <a:r>
              <a:rPr lang="en-US" dirty="0"/>
              <a:t>Gaming. </a:t>
            </a:r>
          </a:p>
        </p:txBody>
      </p:sp>
    </p:spTree>
    <p:extLst>
      <p:ext uri="{BB962C8B-B14F-4D97-AF65-F5344CB8AC3E}">
        <p14:creationId xmlns:p14="http://schemas.microsoft.com/office/powerpoint/2010/main" val="73730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656D-A669-32E2-DF90-D6F6420A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is a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1B1-0B72-D1DE-A55A-2E158F4C2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is currently spread across the globe hence it has a global infrastructure.</a:t>
            </a:r>
          </a:p>
          <a:p>
            <a:r>
              <a:rPr lang="en-US" dirty="0"/>
              <a:t>It manages its infrastructure through different domains called as:</a:t>
            </a:r>
          </a:p>
          <a:p>
            <a:pPr lvl="1"/>
            <a:r>
              <a:rPr lang="en-US" dirty="0"/>
              <a:t>Regions</a:t>
            </a:r>
          </a:p>
          <a:p>
            <a:pPr lvl="1"/>
            <a:r>
              <a:rPr lang="en-US" dirty="0"/>
              <a:t>Availability zones</a:t>
            </a:r>
          </a:p>
          <a:p>
            <a:pPr lvl="1"/>
            <a:r>
              <a:rPr lang="en-US" dirty="0"/>
              <a:t>Data centers</a:t>
            </a:r>
          </a:p>
          <a:p>
            <a:pPr lvl="1"/>
            <a:r>
              <a:rPr lang="en-US" dirty="0"/>
              <a:t>Edge locations / point of presence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A509-8175-2216-6D4D-EEF5C2A5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0388-5259-C151-3DA2-BF2E9103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region is cluster of data centers.</a:t>
            </a:r>
          </a:p>
          <a:p>
            <a:r>
              <a:rPr lang="en-US" dirty="0"/>
              <a:t>Most aws services are region scoped.</a:t>
            </a:r>
          </a:p>
          <a:p>
            <a:r>
              <a:rPr lang="en-US" dirty="0"/>
              <a:t>Aws regions are all around the world with names like </a:t>
            </a:r>
          </a:p>
          <a:p>
            <a:pPr lvl="1"/>
            <a:r>
              <a:rPr lang="en-US" dirty="0"/>
              <a:t>Us-east-1</a:t>
            </a:r>
          </a:p>
          <a:p>
            <a:pPr lvl="1"/>
            <a:r>
              <a:rPr lang="en-US" dirty="0"/>
              <a:t>Eu-west-2</a:t>
            </a:r>
          </a:p>
          <a:p>
            <a:r>
              <a:rPr lang="en-US" dirty="0"/>
              <a:t>There are several factors to be considered before choosing an aws region.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3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1D77-2403-B8C7-AC10-884FE63D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an aws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159B-64CB-B0D4-3ADB-C8D7207B1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Compliance – with the data governance and legal requirements.</a:t>
            </a:r>
          </a:p>
          <a:p>
            <a:r>
              <a:rPr lang="en-US" dirty="0"/>
              <a:t>Proximity to customers – reduced latency.</a:t>
            </a:r>
          </a:p>
          <a:p>
            <a:r>
              <a:rPr lang="en-US" dirty="0"/>
              <a:t>Availability of services in the region – new services are not available in every region.</a:t>
            </a:r>
          </a:p>
          <a:p>
            <a:r>
              <a:rPr lang="en-US" dirty="0"/>
              <a:t>Pricing – pricing varies region to region.</a:t>
            </a:r>
          </a:p>
        </p:txBody>
      </p:sp>
    </p:spTree>
    <p:extLst>
      <p:ext uri="{BB962C8B-B14F-4D97-AF65-F5344CB8AC3E}">
        <p14:creationId xmlns:p14="http://schemas.microsoft.com/office/powerpoint/2010/main" val="238734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7E26-53C9-6899-38BC-F5612E9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Availability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FBCE-54F6-A1B4-607A-7BE7DD23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aws region has many availability zones. (usually 3, min 2 and max 6)</a:t>
            </a:r>
          </a:p>
          <a:p>
            <a:r>
              <a:rPr lang="en-US" dirty="0"/>
              <a:t>Each AZ is one or more discrete data centers with redundant power, networking  and connectivity.</a:t>
            </a:r>
          </a:p>
          <a:p>
            <a:r>
              <a:rPr lang="en-US" dirty="0"/>
              <a:t>They are separate from each other, so that they are isolate from disaster.</a:t>
            </a:r>
          </a:p>
          <a:p>
            <a:r>
              <a:rPr lang="en-US" dirty="0"/>
              <a:t>They are connected with high bandwidth and low latency networking.</a:t>
            </a:r>
          </a:p>
        </p:txBody>
      </p:sp>
    </p:spTree>
    <p:extLst>
      <p:ext uri="{BB962C8B-B14F-4D97-AF65-F5344CB8AC3E}">
        <p14:creationId xmlns:p14="http://schemas.microsoft.com/office/powerpoint/2010/main" val="121805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EC28-C824-9909-EF96-CBDA64A8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point of presence / edge locations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B310-DD9E-CFAA-E851-25FAAAE6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has 216 point of presence (205 edge locations and 11 regional caches) in 84 cities across 42 countries.</a:t>
            </a:r>
          </a:p>
          <a:p>
            <a:r>
              <a:rPr lang="en-US" dirty="0"/>
              <a:t>The main purpose of edge locations is that Content is delivered to end users with lower latency.</a:t>
            </a:r>
          </a:p>
        </p:txBody>
      </p:sp>
    </p:spTree>
    <p:extLst>
      <p:ext uri="{BB962C8B-B14F-4D97-AF65-F5344CB8AC3E}">
        <p14:creationId xmlns:p14="http://schemas.microsoft.com/office/powerpoint/2010/main" val="27523480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1507</TotalTime>
  <Words>1118</Words>
  <Application>Microsoft Macintosh PowerPoint</Application>
  <PresentationFormat>Widescreen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AWS Solution architect associate</vt:lpstr>
      <vt:lpstr>What is aws</vt:lpstr>
      <vt:lpstr>History of aws</vt:lpstr>
      <vt:lpstr>Aws cloud use cases</vt:lpstr>
      <vt:lpstr>Aws is a global infrastructure</vt:lpstr>
      <vt:lpstr>Aws regions</vt:lpstr>
      <vt:lpstr>How to choose an aws region</vt:lpstr>
      <vt:lpstr>aws Availability zones</vt:lpstr>
      <vt:lpstr>Aws point of presence / edge locations </vt:lpstr>
      <vt:lpstr>Iam (identity access management)</vt:lpstr>
      <vt:lpstr>Iam permissions</vt:lpstr>
      <vt:lpstr>Iam policy inheritance</vt:lpstr>
      <vt:lpstr>Aws ec2 basics</vt:lpstr>
      <vt:lpstr>Ec2 sizing and configuration options</vt:lpstr>
      <vt:lpstr>Ec2 user data</vt:lpstr>
      <vt:lpstr>Ec2 instance types: examples</vt:lpstr>
      <vt:lpstr>Launching an ec2 instance running on linux</vt:lpstr>
      <vt:lpstr>Ec2 instance types</vt:lpstr>
      <vt:lpstr>General purpose instance types</vt:lpstr>
      <vt:lpstr>Compute optimized instance types</vt:lpstr>
      <vt:lpstr>Memory optimized instance types</vt:lpstr>
      <vt:lpstr>Storage optimized instance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Solution architect associate</dc:title>
  <dc:creator>Naidu, Kushal Kumar</dc:creator>
  <cp:lastModifiedBy>Naidu, Kushal Kumar</cp:lastModifiedBy>
  <cp:revision>2</cp:revision>
  <dcterms:created xsi:type="dcterms:W3CDTF">2022-05-02T10:04:05Z</dcterms:created>
  <dcterms:modified xsi:type="dcterms:W3CDTF">2022-05-03T11:11:27Z</dcterms:modified>
</cp:coreProperties>
</file>