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1"/>
  </p:notesMasterIdLst>
  <p:sldIdLst>
    <p:sldId id="256" r:id="rId2"/>
    <p:sldId id="302" r:id="rId3"/>
    <p:sldId id="30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03"/>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3BB1D-51C2-494C-A10A-B424A35A6A42}" type="datetimeFigureOut">
              <a:rPr lang="en-US" smtClean="0"/>
              <a:t>5/28/22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AF789-948A-3141-92CD-AF9757A85451}" type="slidenum">
              <a:rPr lang="en-US" smtClean="0"/>
              <a:t>‹#›</a:t>
            </a:fld>
            <a:endParaRPr lang="en-US"/>
          </a:p>
        </p:txBody>
      </p:sp>
    </p:spTree>
    <p:extLst>
      <p:ext uri="{BB962C8B-B14F-4D97-AF65-F5344CB8AC3E}">
        <p14:creationId xmlns:p14="http://schemas.microsoft.com/office/powerpoint/2010/main" val="126195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two public IP’s can be same.</a:t>
            </a:r>
          </a:p>
          <a:p>
            <a:r>
              <a:rPr lang="en-US" dirty="0"/>
              <a:t>For Private, only a specified range of IPs can be used as private.</a:t>
            </a:r>
          </a:p>
        </p:txBody>
      </p:sp>
      <p:sp>
        <p:nvSpPr>
          <p:cNvPr id="4" name="Slide Number Placeholder 3"/>
          <p:cNvSpPr>
            <a:spLocks noGrp="1"/>
          </p:cNvSpPr>
          <p:nvPr>
            <p:ph type="sldNum" sz="quarter" idx="5"/>
          </p:nvPr>
        </p:nvSpPr>
        <p:spPr/>
        <p:txBody>
          <a:bodyPr/>
          <a:lstStyle/>
          <a:p>
            <a:fld id="{32CAF789-948A-3141-92CD-AF9757A85451}" type="slidenum">
              <a:rPr lang="en-US" smtClean="0"/>
              <a:t>43</a:t>
            </a:fld>
            <a:endParaRPr lang="en-US"/>
          </a:p>
        </p:txBody>
      </p:sp>
    </p:spTree>
    <p:extLst>
      <p:ext uri="{BB962C8B-B14F-4D97-AF65-F5344CB8AC3E}">
        <p14:creationId xmlns:p14="http://schemas.microsoft.com/office/powerpoint/2010/main" val="638171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setup a client talking to our CLB from a HTTP listener and internally that CLB will be redirecting the traffic to </a:t>
            </a:r>
            <a:r>
              <a:rPr lang="en-US"/>
              <a:t>EC2 instances.</a:t>
            </a:r>
            <a:endParaRPr lang="en-US" dirty="0"/>
          </a:p>
        </p:txBody>
      </p:sp>
      <p:sp>
        <p:nvSpPr>
          <p:cNvPr id="4" name="Slide Number Placeholder 3"/>
          <p:cNvSpPr>
            <a:spLocks noGrp="1"/>
          </p:cNvSpPr>
          <p:nvPr>
            <p:ph type="sldNum" sz="quarter" idx="5"/>
          </p:nvPr>
        </p:nvSpPr>
        <p:spPr/>
        <p:txBody>
          <a:bodyPr/>
          <a:lstStyle/>
          <a:p>
            <a:fld id="{32CAF789-948A-3141-92CD-AF9757A85451}" type="slidenum">
              <a:rPr lang="en-US" smtClean="0"/>
              <a:t>79</a:t>
            </a:fld>
            <a:endParaRPr lang="en-US"/>
          </a:p>
        </p:txBody>
      </p:sp>
    </p:spTree>
    <p:extLst>
      <p:ext uri="{BB962C8B-B14F-4D97-AF65-F5344CB8AC3E}">
        <p14:creationId xmlns:p14="http://schemas.microsoft.com/office/powerpoint/2010/main" val="406165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we stop or restart the EC2 instance the public IPV4 address will be changed, to avoid this we can the elastic IP</a:t>
            </a:r>
          </a:p>
        </p:txBody>
      </p:sp>
      <p:sp>
        <p:nvSpPr>
          <p:cNvPr id="4" name="Slide Number Placeholder 3"/>
          <p:cNvSpPr>
            <a:spLocks noGrp="1"/>
          </p:cNvSpPr>
          <p:nvPr>
            <p:ph type="sldNum" sz="quarter" idx="5"/>
          </p:nvPr>
        </p:nvSpPr>
        <p:spPr/>
        <p:txBody>
          <a:bodyPr/>
          <a:lstStyle/>
          <a:p>
            <a:fld id="{32CAF789-948A-3141-92CD-AF9757A85451}" type="slidenum">
              <a:rPr lang="en-US" smtClean="0"/>
              <a:t>44</a:t>
            </a:fld>
            <a:endParaRPr lang="en-US"/>
          </a:p>
        </p:txBody>
      </p:sp>
    </p:spTree>
    <p:extLst>
      <p:ext uri="{BB962C8B-B14F-4D97-AF65-F5344CB8AC3E}">
        <p14:creationId xmlns:p14="http://schemas.microsoft.com/office/powerpoint/2010/main" val="113931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be directly seeing the hardware or interacting with the AWS hardware but we will let the hardware know where to place the EC2 instance based on the placement group.</a:t>
            </a:r>
          </a:p>
        </p:txBody>
      </p:sp>
      <p:sp>
        <p:nvSpPr>
          <p:cNvPr id="4" name="Slide Number Placeholder 3"/>
          <p:cNvSpPr>
            <a:spLocks noGrp="1"/>
          </p:cNvSpPr>
          <p:nvPr>
            <p:ph type="sldNum" sz="quarter" idx="5"/>
          </p:nvPr>
        </p:nvSpPr>
        <p:spPr/>
        <p:txBody>
          <a:bodyPr/>
          <a:lstStyle/>
          <a:p>
            <a:fld id="{32CAF789-948A-3141-92CD-AF9757A85451}" type="slidenum">
              <a:rPr lang="en-US" smtClean="0"/>
              <a:t>45</a:t>
            </a:fld>
            <a:endParaRPr lang="en-US"/>
          </a:p>
        </p:txBody>
      </p:sp>
    </p:spTree>
    <p:extLst>
      <p:ext uri="{BB962C8B-B14F-4D97-AF65-F5344CB8AC3E}">
        <p14:creationId xmlns:p14="http://schemas.microsoft.com/office/powerpoint/2010/main" val="66636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rack is nothing but the hardware of the AWS.</a:t>
            </a:r>
          </a:p>
        </p:txBody>
      </p:sp>
      <p:sp>
        <p:nvSpPr>
          <p:cNvPr id="4" name="Slide Number Placeholder 3"/>
          <p:cNvSpPr>
            <a:spLocks noGrp="1"/>
          </p:cNvSpPr>
          <p:nvPr>
            <p:ph type="sldNum" sz="quarter" idx="5"/>
          </p:nvPr>
        </p:nvSpPr>
        <p:spPr/>
        <p:txBody>
          <a:bodyPr/>
          <a:lstStyle/>
          <a:p>
            <a:fld id="{32CAF789-948A-3141-92CD-AF9757A85451}" type="slidenum">
              <a:rPr lang="en-US" smtClean="0"/>
              <a:t>46</a:t>
            </a:fld>
            <a:endParaRPr lang="en-US"/>
          </a:p>
        </p:txBody>
      </p:sp>
    </p:spTree>
    <p:extLst>
      <p:ext uri="{BB962C8B-B14F-4D97-AF65-F5344CB8AC3E}">
        <p14:creationId xmlns:p14="http://schemas.microsoft.com/office/powerpoint/2010/main" val="410883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use AMI created by AWS or your own.</a:t>
            </a:r>
          </a:p>
        </p:txBody>
      </p:sp>
      <p:sp>
        <p:nvSpPr>
          <p:cNvPr id="4" name="Slide Number Placeholder 3"/>
          <p:cNvSpPr>
            <a:spLocks noGrp="1"/>
          </p:cNvSpPr>
          <p:nvPr>
            <p:ph type="sldNum" sz="quarter" idx="5"/>
          </p:nvPr>
        </p:nvSpPr>
        <p:spPr/>
        <p:txBody>
          <a:bodyPr/>
          <a:lstStyle/>
          <a:p>
            <a:fld id="{32CAF789-948A-3141-92CD-AF9757A85451}" type="slidenum">
              <a:rPr lang="en-US" smtClean="0"/>
              <a:t>53</a:t>
            </a:fld>
            <a:endParaRPr lang="en-US"/>
          </a:p>
        </p:txBody>
      </p:sp>
    </p:spTree>
    <p:extLst>
      <p:ext uri="{BB962C8B-B14F-4D97-AF65-F5344CB8AC3E}">
        <p14:creationId xmlns:p14="http://schemas.microsoft.com/office/powerpoint/2010/main" val="5140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have seen how to attach ab EBS volume that is a n/w drive to EC2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EC2 instances are nothing but virtual machine in the AWS DC, few of these ec2 come with a hard disk attached to it. These are called as instance stores.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2CAF789-948A-3141-92CD-AF9757A85451}" type="slidenum">
              <a:rPr lang="en-US" smtClean="0"/>
              <a:t>55</a:t>
            </a:fld>
            <a:endParaRPr lang="en-US"/>
          </a:p>
        </p:txBody>
      </p:sp>
    </p:spTree>
    <p:extLst>
      <p:ext uri="{BB962C8B-B14F-4D97-AF65-F5344CB8AC3E}">
        <p14:creationId xmlns:p14="http://schemas.microsoft.com/office/powerpoint/2010/main" val="2390286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EBS is charged for entire provisioned capacity no matter it uses it or no, whereas EFS is charged only for the amount of storage it uses.</a:t>
            </a:r>
          </a:p>
          <a:p>
            <a:endParaRPr lang="en-US" dirty="0"/>
          </a:p>
        </p:txBody>
      </p:sp>
      <p:sp>
        <p:nvSpPr>
          <p:cNvPr id="4" name="Slide Number Placeholder 3"/>
          <p:cNvSpPr>
            <a:spLocks noGrp="1"/>
          </p:cNvSpPr>
          <p:nvPr>
            <p:ph type="sldNum" sz="quarter" idx="5"/>
          </p:nvPr>
        </p:nvSpPr>
        <p:spPr/>
        <p:txBody>
          <a:bodyPr/>
          <a:lstStyle/>
          <a:p>
            <a:fld id="{32CAF789-948A-3141-92CD-AF9757A85451}" type="slidenum">
              <a:rPr lang="en-US" smtClean="0"/>
              <a:t>67</a:t>
            </a:fld>
            <a:endParaRPr lang="en-US"/>
          </a:p>
        </p:txBody>
      </p:sp>
    </p:spTree>
    <p:extLst>
      <p:ext uri="{BB962C8B-B14F-4D97-AF65-F5344CB8AC3E}">
        <p14:creationId xmlns:p14="http://schemas.microsoft.com/office/powerpoint/2010/main" val="351112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usually a limit to how much you can vertically scale (hardware limit)</a:t>
            </a:r>
          </a:p>
        </p:txBody>
      </p:sp>
      <p:sp>
        <p:nvSpPr>
          <p:cNvPr id="4" name="Slide Number Placeholder 3"/>
          <p:cNvSpPr>
            <a:spLocks noGrp="1"/>
          </p:cNvSpPr>
          <p:nvPr>
            <p:ph type="sldNum" sz="quarter" idx="5"/>
          </p:nvPr>
        </p:nvSpPr>
        <p:spPr/>
        <p:txBody>
          <a:bodyPr/>
          <a:lstStyle/>
          <a:p>
            <a:fld id="{32CAF789-948A-3141-92CD-AF9757A85451}" type="slidenum">
              <a:rPr lang="en-US" smtClean="0"/>
              <a:t>69</a:t>
            </a:fld>
            <a:endParaRPr lang="en-US"/>
          </a:p>
        </p:txBody>
      </p:sp>
    </p:spTree>
    <p:extLst>
      <p:ext uri="{BB962C8B-B14F-4D97-AF65-F5344CB8AC3E}">
        <p14:creationId xmlns:p14="http://schemas.microsoft.com/office/powerpoint/2010/main" val="287076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AF789-948A-3141-92CD-AF9757A85451}" type="slidenum">
              <a:rPr lang="en-US" smtClean="0"/>
              <a:t>71</a:t>
            </a:fld>
            <a:endParaRPr lang="en-US"/>
          </a:p>
        </p:txBody>
      </p:sp>
    </p:spTree>
    <p:extLst>
      <p:ext uri="{BB962C8B-B14F-4D97-AF65-F5344CB8AC3E}">
        <p14:creationId xmlns:p14="http://schemas.microsoft.com/office/powerpoint/2010/main" val="160446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5/28/22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5/28/22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230D-4703-10F2-53B9-BB9E78F449C2}"/>
              </a:ext>
            </a:extLst>
          </p:cNvPr>
          <p:cNvSpPr>
            <a:spLocks noGrp="1"/>
          </p:cNvSpPr>
          <p:nvPr>
            <p:ph type="ctrTitle"/>
          </p:nvPr>
        </p:nvSpPr>
        <p:spPr/>
        <p:txBody>
          <a:bodyPr>
            <a:normAutofit fontScale="90000"/>
          </a:bodyPr>
          <a:lstStyle/>
          <a:p>
            <a:r>
              <a:rPr lang="en-US" dirty="0"/>
              <a:t>AWS Solution architect associate</a:t>
            </a:r>
          </a:p>
        </p:txBody>
      </p:sp>
      <p:sp>
        <p:nvSpPr>
          <p:cNvPr id="3" name="Subtitle 2">
            <a:extLst>
              <a:ext uri="{FF2B5EF4-FFF2-40B4-BE49-F238E27FC236}">
                <a16:creationId xmlns:a16="http://schemas.microsoft.com/office/drawing/2014/main" id="{0D225861-48FD-41B1-CA68-F8C6B0303571}"/>
              </a:ext>
            </a:extLst>
          </p:cNvPr>
          <p:cNvSpPr>
            <a:spLocks noGrp="1"/>
          </p:cNvSpPr>
          <p:nvPr>
            <p:ph type="subTitle" idx="1"/>
          </p:nvPr>
        </p:nvSpPr>
        <p:spPr/>
        <p:txBody>
          <a:bodyPr/>
          <a:lstStyle/>
          <a:p>
            <a:r>
              <a:rPr lang="en-US" dirty="0"/>
              <a:t>By Kushal Kumar Naidu</a:t>
            </a:r>
          </a:p>
        </p:txBody>
      </p:sp>
    </p:spTree>
    <p:extLst>
      <p:ext uri="{BB962C8B-B14F-4D97-AF65-F5344CB8AC3E}">
        <p14:creationId xmlns:p14="http://schemas.microsoft.com/office/powerpoint/2010/main" val="185086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7E26-53C9-6899-38BC-F5612E99C799}"/>
              </a:ext>
            </a:extLst>
          </p:cNvPr>
          <p:cNvSpPr>
            <a:spLocks noGrp="1"/>
          </p:cNvSpPr>
          <p:nvPr>
            <p:ph type="title"/>
          </p:nvPr>
        </p:nvSpPr>
        <p:spPr/>
        <p:txBody>
          <a:bodyPr/>
          <a:lstStyle/>
          <a:p>
            <a:r>
              <a:rPr lang="en-US" dirty="0"/>
              <a:t>aws Availability zones</a:t>
            </a:r>
          </a:p>
        </p:txBody>
      </p:sp>
      <p:sp>
        <p:nvSpPr>
          <p:cNvPr id="3" name="Content Placeholder 2">
            <a:extLst>
              <a:ext uri="{FF2B5EF4-FFF2-40B4-BE49-F238E27FC236}">
                <a16:creationId xmlns:a16="http://schemas.microsoft.com/office/drawing/2014/main" id="{3837FBCE-54F6-A1B4-607A-7BE7DD23048D}"/>
              </a:ext>
            </a:extLst>
          </p:cNvPr>
          <p:cNvSpPr>
            <a:spLocks noGrp="1"/>
          </p:cNvSpPr>
          <p:nvPr>
            <p:ph idx="1"/>
          </p:nvPr>
        </p:nvSpPr>
        <p:spPr/>
        <p:txBody>
          <a:bodyPr/>
          <a:lstStyle/>
          <a:p>
            <a:r>
              <a:rPr lang="en-US" dirty="0"/>
              <a:t>Each aws region has many availability zones. (usually 3, min 2 and max 6)</a:t>
            </a:r>
          </a:p>
          <a:p>
            <a:r>
              <a:rPr lang="en-US" dirty="0"/>
              <a:t>Each AZ is one or more discrete data centers with redundant power, networking  and connectivity.</a:t>
            </a:r>
          </a:p>
          <a:p>
            <a:r>
              <a:rPr lang="en-US" dirty="0"/>
              <a:t>They are separate from each other, so that they are isolate from disaster.</a:t>
            </a:r>
          </a:p>
          <a:p>
            <a:r>
              <a:rPr lang="en-US" dirty="0"/>
              <a:t>They are connected with high bandwidth and low latency networking.</a:t>
            </a:r>
          </a:p>
        </p:txBody>
      </p:sp>
    </p:spTree>
    <p:extLst>
      <p:ext uri="{BB962C8B-B14F-4D97-AF65-F5344CB8AC3E}">
        <p14:creationId xmlns:p14="http://schemas.microsoft.com/office/powerpoint/2010/main" val="121805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EC28-C824-9909-EF96-CBDA64A8B388}"/>
              </a:ext>
            </a:extLst>
          </p:cNvPr>
          <p:cNvSpPr>
            <a:spLocks noGrp="1"/>
          </p:cNvSpPr>
          <p:nvPr>
            <p:ph type="title"/>
          </p:nvPr>
        </p:nvSpPr>
        <p:spPr/>
        <p:txBody>
          <a:bodyPr/>
          <a:lstStyle/>
          <a:p>
            <a:r>
              <a:rPr lang="en-US" dirty="0"/>
              <a:t>Aws point of presence / edge locations </a:t>
            </a:r>
          </a:p>
        </p:txBody>
      </p:sp>
      <p:sp>
        <p:nvSpPr>
          <p:cNvPr id="3" name="Content Placeholder 2">
            <a:extLst>
              <a:ext uri="{FF2B5EF4-FFF2-40B4-BE49-F238E27FC236}">
                <a16:creationId xmlns:a16="http://schemas.microsoft.com/office/drawing/2014/main" id="{0CC1B310-DD9E-CFAA-E851-25FAAAE64E24}"/>
              </a:ext>
            </a:extLst>
          </p:cNvPr>
          <p:cNvSpPr>
            <a:spLocks noGrp="1"/>
          </p:cNvSpPr>
          <p:nvPr>
            <p:ph idx="1"/>
          </p:nvPr>
        </p:nvSpPr>
        <p:spPr/>
        <p:txBody>
          <a:bodyPr/>
          <a:lstStyle/>
          <a:p>
            <a:r>
              <a:rPr lang="en-US" dirty="0"/>
              <a:t>Amazon has 216 point of presence (205 edge locations and 11 regional caches) in 84 cities across 42 countries.</a:t>
            </a:r>
          </a:p>
          <a:p>
            <a:r>
              <a:rPr lang="en-US" dirty="0"/>
              <a:t>The main purpose of edge locations is that Content is delivered to end users with lower latency.</a:t>
            </a:r>
          </a:p>
        </p:txBody>
      </p:sp>
    </p:spTree>
    <p:extLst>
      <p:ext uri="{BB962C8B-B14F-4D97-AF65-F5344CB8AC3E}">
        <p14:creationId xmlns:p14="http://schemas.microsoft.com/office/powerpoint/2010/main" val="275234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A5F7-311E-13ED-2C37-A493C69804F5}"/>
              </a:ext>
            </a:extLst>
          </p:cNvPr>
          <p:cNvSpPr>
            <a:spLocks noGrp="1"/>
          </p:cNvSpPr>
          <p:nvPr>
            <p:ph type="title"/>
          </p:nvPr>
        </p:nvSpPr>
        <p:spPr/>
        <p:txBody>
          <a:bodyPr/>
          <a:lstStyle/>
          <a:p>
            <a:r>
              <a:rPr lang="en-US" dirty="0"/>
              <a:t>Iam (identity access management)</a:t>
            </a:r>
          </a:p>
        </p:txBody>
      </p:sp>
      <p:sp>
        <p:nvSpPr>
          <p:cNvPr id="3" name="Content Placeholder 2">
            <a:extLst>
              <a:ext uri="{FF2B5EF4-FFF2-40B4-BE49-F238E27FC236}">
                <a16:creationId xmlns:a16="http://schemas.microsoft.com/office/drawing/2014/main" id="{EC8B130E-3DF5-D297-DEBA-67450C7BA440}"/>
              </a:ext>
            </a:extLst>
          </p:cNvPr>
          <p:cNvSpPr>
            <a:spLocks noGrp="1"/>
          </p:cNvSpPr>
          <p:nvPr>
            <p:ph idx="1"/>
          </p:nvPr>
        </p:nvSpPr>
        <p:spPr/>
        <p:txBody>
          <a:bodyPr/>
          <a:lstStyle/>
          <a:p>
            <a:r>
              <a:rPr lang="en-US" dirty="0"/>
              <a:t>IAM is a global service.</a:t>
            </a:r>
          </a:p>
          <a:p>
            <a:r>
              <a:rPr lang="en-US" dirty="0"/>
              <a:t>We create users and assign groups for the users.</a:t>
            </a:r>
          </a:p>
          <a:p>
            <a:r>
              <a:rPr lang="en-US" dirty="0"/>
              <a:t>Groups only contain users not groups.</a:t>
            </a:r>
          </a:p>
          <a:p>
            <a:r>
              <a:rPr lang="en-US" dirty="0"/>
              <a:t>Users don’t have to belong to a group &amp; users can also belong to multiple groups.</a:t>
            </a:r>
          </a:p>
        </p:txBody>
      </p:sp>
    </p:spTree>
    <p:extLst>
      <p:ext uri="{BB962C8B-B14F-4D97-AF65-F5344CB8AC3E}">
        <p14:creationId xmlns:p14="http://schemas.microsoft.com/office/powerpoint/2010/main" val="144956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F06A-22AF-3EC4-FE86-5FF0574D6E59}"/>
              </a:ext>
            </a:extLst>
          </p:cNvPr>
          <p:cNvSpPr>
            <a:spLocks noGrp="1"/>
          </p:cNvSpPr>
          <p:nvPr>
            <p:ph type="title"/>
          </p:nvPr>
        </p:nvSpPr>
        <p:spPr/>
        <p:txBody>
          <a:bodyPr/>
          <a:lstStyle/>
          <a:p>
            <a:r>
              <a:rPr lang="en-US" dirty="0"/>
              <a:t>Iam permissions</a:t>
            </a:r>
          </a:p>
        </p:txBody>
      </p:sp>
      <p:sp>
        <p:nvSpPr>
          <p:cNvPr id="3" name="Content Placeholder 2">
            <a:extLst>
              <a:ext uri="{FF2B5EF4-FFF2-40B4-BE49-F238E27FC236}">
                <a16:creationId xmlns:a16="http://schemas.microsoft.com/office/drawing/2014/main" id="{8CA63281-A227-74FE-05E4-D61E960FF208}"/>
              </a:ext>
            </a:extLst>
          </p:cNvPr>
          <p:cNvSpPr>
            <a:spLocks noGrp="1"/>
          </p:cNvSpPr>
          <p:nvPr>
            <p:ph idx="1"/>
          </p:nvPr>
        </p:nvSpPr>
        <p:spPr/>
        <p:txBody>
          <a:bodyPr/>
          <a:lstStyle/>
          <a:p>
            <a:r>
              <a:rPr lang="en-US" dirty="0"/>
              <a:t>Users or groups can be assigned JSON documents called policies that describe what are the users and groups allowed &amp; not allowed.</a:t>
            </a:r>
          </a:p>
          <a:p>
            <a:r>
              <a:rPr lang="en-US" dirty="0"/>
              <a:t>These policies define the permissions of the users.</a:t>
            </a:r>
          </a:p>
          <a:p>
            <a:r>
              <a:rPr lang="en-US" dirty="0"/>
              <a:t>In AWS you apply least privileges principle, making sure the user doesn’t have permissions more than required.</a:t>
            </a:r>
          </a:p>
          <a:p>
            <a:pPr marL="0" indent="0">
              <a:buNone/>
            </a:pPr>
            <a:endParaRPr lang="en-US" dirty="0"/>
          </a:p>
        </p:txBody>
      </p:sp>
    </p:spTree>
    <p:extLst>
      <p:ext uri="{BB962C8B-B14F-4D97-AF65-F5344CB8AC3E}">
        <p14:creationId xmlns:p14="http://schemas.microsoft.com/office/powerpoint/2010/main" val="256076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2A8-E40D-CB4D-3EFB-5B7425E81D97}"/>
              </a:ext>
            </a:extLst>
          </p:cNvPr>
          <p:cNvSpPr>
            <a:spLocks noGrp="1"/>
          </p:cNvSpPr>
          <p:nvPr>
            <p:ph type="title"/>
          </p:nvPr>
        </p:nvSpPr>
        <p:spPr/>
        <p:txBody>
          <a:bodyPr/>
          <a:lstStyle/>
          <a:p>
            <a:r>
              <a:rPr lang="en-US" dirty="0"/>
              <a:t>Iam policy inheritance</a:t>
            </a:r>
          </a:p>
        </p:txBody>
      </p:sp>
      <p:sp>
        <p:nvSpPr>
          <p:cNvPr id="3" name="Content Placeholder 2">
            <a:extLst>
              <a:ext uri="{FF2B5EF4-FFF2-40B4-BE49-F238E27FC236}">
                <a16:creationId xmlns:a16="http://schemas.microsoft.com/office/drawing/2014/main" id="{FDED27CE-E0D2-CA66-7FBB-05D3034D9C7C}"/>
              </a:ext>
            </a:extLst>
          </p:cNvPr>
          <p:cNvSpPr>
            <a:spLocks noGrp="1"/>
          </p:cNvSpPr>
          <p:nvPr>
            <p:ph idx="1"/>
          </p:nvPr>
        </p:nvSpPr>
        <p:spPr/>
        <p:txBody>
          <a:bodyPr/>
          <a:lstStyle/>
          <a:p>
            <a:r>
              <a:rPr lang="en-US" dirty="0"/>
              <a:t>We can assign a policy to a group all users in the group will have the policies.</a:t>
            </a:r>
          </a:p>
          <a:p>
            <a:r>
              <a:rPr lang="en-US" dirty="0"/>
              <a:t>If the user is not in any group then we can assign an </a:t>
            </a:r>
            <a:r>
              <a:rPr lang="en-US" b="1" dirty="0"/>
              <a:t>inline policy </a:t>
            </a:r>
            <a:r>
              <a:rPr lang="en-US" dirty="0"/>
              <a:t>only to the user.</a:t>
            </a:r>
          </a:p>
          <a:p>
            <a:r>
              <a:rPr lang="en-US" dirty="0"/>
              <a:t>If the user is in two different groups then the user will have policies of both the groups.</a:t>
            </a:r>
          </a:p>
        </p:txBody>
      </p:sp>
    </p:spTree>
    <p:extLst>
      <p:ext uri="{BB962C8B-B14F-4D97-AF65-F5344CB8AC3E}">
        <p14:creationId xmlns:p14="http://schemas.microsoft.com/office/powerpoint/2010/main" val="47880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6C58-175F-3D6D-710F-349D9DB9E0BD}"/>
              </a:ext>
            </a:extLst>
          </p:cNvPr>
          <p:cNvSpPr>
            <a:spLocks noGrp="1"/>
          </p:cNvSpPr>
          <p:nvPr>
            <p:ph type="title"/>
          </p:nvPr>
        </p:nvSpPr>
        <p:spPr/>
        <p:txBody>
          <a:bodyPr/>
          <a:lstStyle/>
          <a:p>
            <a:r>
              <a:rPr lang="en-US" dirty="0"/>
              <a:t>Aws ec2 basics</a:t>
            </a:r>
          </a:p>
        </p:txBody>
      </p:sp>
      <p:sp>
        <p:nvSpPr>
          <p:cNvPr id="3" name="Content Placeholder 2">
            <a:extLst>
              <a:ext uri="{FF2B5EF4-FFF2-40B4-BE49-F238E27FC236}">
                <a16:creationId xmlns:a16="http://schemas.microsoft.com/office/drawing/2014/main" id="{B9E75B86-A4AB-61A8-1220-E030466557CD}"/>
              </a:ext>
            </a:extLst>
          </p:cNvPr>
          <p:cNvSpPr>
            <a:spLocks noGrp="1"/>
          </p:cNvSpPr>
          <p:nvPr>
            <p:ph idx="1"/>
          </p:nvPr>
        </p:nvSpPr>
        <p:spPr/>
        <p:txBody>
          <a:bodyPr>
            <a:normAutofit fontScale="92500" lnSpcReduction="10000"/>
          </a:bodyPr>
          <a:lstStyle/>
          <a:p>
            <a:r>
              <a:rPr lang="en-US" dirty="0"/>
              <a:t>What is EC2?</a:t>
            </a:r>
          </a:p>
          <a:p>
            <a:pPr lvl="1"/>
            <a:r>
              <a:rPr lang="en-US" dirty="0"/>
              <a:t>EC2 stands for Elastic Compute Cloud,  it is an infrastructure as a service. It is a virtual server or machine.</a:t>
            </a:r>
          </a:p>
          <a:p>
            <a:r>
              <a:rPr lang="en-US" dirty="0"/>
              <a:t>It is one of the most popular AWS services.</a:t>
            </a:r>
          </a:p>
          <a:p>
            <a:r>
              <a:rPr lang="en-US" dirty="0"/>
              <a:t>It mainly consists of capability to:</a:t>
            </a:r>
          </a:p>
          <a:p>
            <a:pPr lvl="1"/>
            <a:r>
              <a:rPr lang="en-US" dirty="0"/>
              <a:t>Renting virtual machines (EC2)</a:t>
            </a:r>
          </a:p>
          <a:p>
            <a:pPr lvl="1"/>
            <a:r>
              <a:rPr lang="en-US" dirty="0"/>
              <a:t>Storing data on VM (EBS)</a:t>
            </a:r>
          </a:p>
          <a:p>
            <a:pPr lvl="1"/>
            <a:r>
              <a:rPr lang="en-US" dirty="0"/>
              <a:t>Distributing load across machines (ELB)</a:t>
            </a:r>
          </a:p>
          <a:p>
            <a:pPr lvl="1"/>
            <a:r>
              <a:rPr lang="en-US" dirty="0"/>
              <a:t>Scaling the services using auto scaling group (ASG)</a:t>
            </a:r>
          </a:p>
        </p:txBody>
      </p:sp>
    </p:spTree>
    <p:extLst>
      <p:ext uri="{BB962C8B-B14F-4D97-AF65-F5344CB8AC3E}">
        <p14:creationId xmlns:p14="http://schemas.microsoft.com/office/powerpoint/2010/main" val="78509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ECBA-F36F-2E92-8116-6AB1B4A21E3A}"/>
              </a:ext>
            </a:extLst>
          </p:cNvPr>
          <p:cNvSpPr>
            <a:spLocks noGrp="1"/>
          </p:cNvSpPr>
          <p:nvPr>
            <p:ph type="title"/>
          </p:nvPr>
        </p:nvSpPr>
        <p:spPr/>
        <p:txBody>
          <a:bodyPr/>
          <a:lstStyle/>
          <a:p>
            <a:r>
              <a:rPr lang="en-US" dirty="0"/>
              <a:t>Ec2 sizing and configuration options</a:t>
            </a:r>
          </a:p>
        </p:txBody>
      </p:sp>
      <p:sp>
        <p:nvSpPr>
          <p:cNvPr id="3" name="Content Placeholder 2">
            <a:extLst>
              <a:ext uri="{FF2B5EF4-FFF2-40B4-BE49-F238E27FC236}">
                <a16:creationId xmlns:a16="http://schemas.microsoft.com/office/drawing/2014/main" id="{D013C88D-F8D3-2B49-B663-AF44C4391752}"/>
              </a:ext>
            </a:extLst>
          </p:cNvPr>
          <p:cNvSpPr>
            <a:spLocks noGrp="1"/>
          </p:cNvSpPr>
          <p:nvPr>
            <p:ph idx="1"/>
          </p:nvPr>
        </p:nvSpPr>
        <p:spPr/>
        <p:txBody>
          <a:bodyPr/>
          <a:lstStyle/>
          <a:p>
            <a:r>
              <a:rPr lang="en-US" dirty="0"/>
              <a:t>It allows us to choose out virtual machine based on the needs.</a:t>
            </a:r>
          </a:p>
          <a:p>
            <a:r>
              <a:rPr lang="en-US" dirty="0"/>
              <a:t>Operation system – Linux, windows or mac os.</a:t>
            </a:r>
          </a:p>
          <a:p>
            <a:r>
              <a:rPr lang="en-US" dirty="0"/>
              <a:t>How much power &amp; core is required (CPU).</a:t>
            </a:r>
          </a:p>
          <a:p>
            <a:r>
              <a:rPr lang="en-US" dirty="0"/>
              <a:t>How much random-access memory is required (RAM).</a:t>
            </a:r>
          </a:p>
          <a:p>
            <a:r>
              <a:rPr lang="en-US" dirty="0"/>
              <a:t>How much storage space is required</a:t>
            </a:r>
          </a:p>
          <a:p>
            <a:r>
              <a:rPr lang="en-US" dirty="0"/>
              <a:t>Network card: speed of the card, public IP address.</a:t>
            </a:r>
          </a:p>
          <a:p>
            <a:r>
              <a:rPr lang="en-US" dirty="0"/>
              <a:t>Firewall rules: security groups.</a:t>
            </a:r>
          </a:p>
        </p:txBody>
      </p:sp>
    </p:spTree>
    <p:extLst>
      <p:ext uri="{BB962C8B-B14F-4D97-AF65-F5344CB8AC3E}">
        <p14:creationId xmlns:p14="http://schemas.microsoft.com/office/powerpoint/2010/main" val="419530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A9FC-AFFB-FEDC-95E5-07C16C145F6D}"/>
              </a:ext>
            </a:extLst>
          </p:cNvPr>
          <p:cNvSpPr>
            <a:spLocks noGrp="1"/>
          </p:cNvSpPr>
          <p:nvPr>
            <p:ph type="title"/>
          </p:nvPr>
        </p:nvSpPr>
        <p:spPr/>
        <p:txBody>
          <a:bodyPr/>
          <a:lstStyle/>
          <a:p>
            <a:r>
              <a:rPr lang="en-US" dirty="0"/>
              <a:t>Ec2 user data</a:t>
            </a:r>
          </a:p>
        </p:txBody>
      </p:sp>
      <p:sp>
        <p:nvSpPr>
          <p:cNvPr id="3" name="Content Placeholder 2">
            <a:extLst>
              <a:ext uri="{FF2B5EF4-FFF2-40B4-BE49-F238E27FC236}">
                <a16:creationId xmlns:a16="http://schemas.microsoft.com/office/drawing/2014/main" id="{A71C4AEA-D181-D4CE-05E5-09A97DA80B12}"/>
              </a:ext>
            </a:extLst>
          </p:cNvPr>
          <p:cNvSpPr>
            <a:spLocks noGrp="1"/>
          </p:cNvSpPr>
          <p:nvPr>
            <p:ph idx="1"/>
          </p:nvPr>
        </p:nvSpPr>
        <p:spPr/>
        <p:txBody>
          <a:bodyPr>
            <a:normAutofit lnSpcReduction="10000"/>
          </a:bodyPr>
          <a:lstStyle/>
          <a:p>
            <a:r>
              <a:rPr lang="en-US" dirty="0"/>
              <a:t>It is possible to bootstrap our instances using an EC2 user data script.</a:t>
            </a:r>
          </a:p>
          <a:p>
            <a:r>
              <a:rPr lang="en-US" dirty="0"/>
              <a:t>What is bootstrapping?</a:t>
            </a:r>
          </a:p>
          <a:p>
            <a:pPr lvl="1"/>
            <a:r>
              <a:rPr lang="en-US" dirty="0"/>
              <a:t>It means launching commands when a machine starts.</a:t>
            </a:r>
          </a:p>
          <a:p>
            <a:r>
              <a:rPr lang="en-US" dirty="0"/>
              <a:t>That script is only run once at the first instance.</a:t>
            </a:r>
          </a:p>
          <a:p>
            <a:r>
              <a:rPr lang="en-US" dirty="0"/>
              <a:t>EC2 user data is used to automate boot tasks such as:</a:t>
            </a:r>
          </a:p>
          <a:p>
            <a:pPr lvl="1"/>
            <a:r>
              <a:rPr lang="en-US" dirty="0"/>
              <a:t>Installing updates</a:t>
            </a:r>
          </a:p>
          <a:p>
            <a:pPr lvl="1"/>
            <a:r>
              <a:rPr lang="en-US" dirty="0"/>
              <a:t>Installing software, downloading common files from internet</a:t>
            </a:r>
          </a:p>
          <a:p>
            <a:pPr lvl="1"/>
            <a:r>
              <a:rPr lang="en-US" dirty="0"/>
              <a:t>Anything else you thing of.</a:t>
            </a:r>
          </a:p>
        </p:txBody>
      </p:sp>
    </p:spTree>
    <p:extLst>
      <p:ext uri="{BB962C8B-B14F-4D97-AF65-F5344CB8AC3E}">
        <p14:creationId xmlns:p14="http://schemas.microsoft.com/office/powerpoint/2010/main" val="20266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5AE-E14B-500B-4BD5-316E0CE38BE7}"/>
              </a:ext>
            </a:extLst>
          </p:cNvPr>
          <p:cNvSpPr>
            <a:spLocks noGrp="1"/>
          </p:cNvSpPr>
          <p:nvPr>
            <p:ph type="title"/>
          </p:nvPr>
        </p:nvSpPr>
        <p:spPr/>
        <p:txBody>
          <a:bodyPr/>
          <a:lstStyle/>
          <a:p>
            <a:r>
              <a:rPr lang="en-US" dirty="0"/>
              <a:t>Ec2 instance types: examples</a:t>
            </a:r>
          </a:p>
        </p:txBody>
      </p:sp>
      <p:graphicFrame>
        <p:nvGraphicFramePr>
          <p:cNvPr id="4" name="Table 4">
            <a:extLst>
              <a:ext uri="{FF2B5EF4-FFF2-40B4-BE49-F238E27FC236}">
                <a16:creationId xmlns:a16="http://schemas.microsoft.com/office/drawing/2014/main" id="{2A2661C4-D889-0BBB-37E5-24EC7D2D03AC}"/>
              </a:ext>
            </a:extLst>
          </p:cNvPr>
          <p:cNvGraphicFramePr>
            <a:graphicFrameLocks noGrp="1"/>
          </p:cNvGraphicFramePr>
          <p:nvPr>
            <p:ph idx="1"/>
            <p:extLst>
              <p:ext uri="{D42A27DB-BD31-4B8C-83A1-F6EECF244321}">
                <p14:modId xmlns:p14="http://schemas.microsoft.com/office/powerpoint/2010/main" val="2771779889"/>
              </p:ext>
            </p:extLst>
          </p:nvPr>
        </p:nvGraphicFramePr>
        <p:xfrm>
          <a:off x="451412" y="2016125"/>
          <a:ext cx="11412642" cy="2494280"/>
        </p:xfrm>
        <a:graphic>
          <a:graphicData uri="http://schemas.openxmlformats.org/drawingml/2006/table">
            <a:tbl>
              <a:tblPr firstRow="1" bandRow="1">
                <a:tableStyleId>{D7AC3CCA-C797-4891-BE02-D94E43425B78}</a:tableStyleId>
              </a:tblPr>
              <a:tblGrid>
                <a:gridCol w="1902107">
                  <a:extLst>
                    <a:ext uri="{9D8B030D-6E8A-4147-A177-3AD203B41FA5}">
                      <a16:colId xmlns:a16="http://schemas.microsoft.com/office/drawing/2014/main" val="1429514847"/>
                    </a:ext>
                  </a:extLst>
                </a:gridCol>
                <a:gridCol w="1902107">
                  <a:extLst>
                    <a:ext uri="{9D8B030D-6E8A-4147-A177-3AD203B41FA5}">
                      <a16:colId xmlns:a16="http://schemas.microsoft.com/office/drawing/2014/main" val="1413439330"/>
                    </a:ext>
                  </a:extLst>
                </a:gridCol>
                <a:gridCol w="1902107">
                  <a:extLst>
                    <a:ext uri="{9D8B030D-6E8A-4147-A177-3AD203B41FA5}">
                      <a16:colId xmlns:a16="http://schemas.microsoft.com/office/drawing/2014/main" val="639364733"/>
                    </a:ext>
                  </a:extLst>
                </a:gridCol>
                <a:gridCol w="1902107">
                  <a:extLst>
                    <a:ext uri="{9D8B030D-6E8A-4147-A177-3AD203B41FA5}">
                      <a16:colId xmlns:a16="http://schemas.microsoft.com/office/drawing/2014/main" val="3942009106"/>
                    </a:ext>
                  </a:extLst>
                </a:gridCol>
                <a:gridCol w="1902107">
                  <a:extLst>
                    <a:ext uri="{9D8B030D-6E8A-4147-A177-3AD203B41FA5}">
                      <a16:colId xmlns:a16="http://schemas.microsoft.com/office/drawing/2014/main" val="1662714871"/>
                    </a:ext>
                  </a:extLst>
                </a:gridCol>
                <a:gridCol w="1902107">
                  <a:extLst>
                    <a:ext uri="{9D8B030D-6E8A-4147-A177-3AD203B41FA5}">
                      <a16:colId xmlns:a16="http://schemas.microsoft.com/office/drawing/2014/main" val="4293847222"/>
                    </a:ext>
                  </a:extLst>
                </a:gridCol>
              </a:tblGrid>
              <a:tr h="370840">
                <a:tc>
                  <a:txBody>
                    <a:bodyPr/>
                    <a:lstStyle/>
                    <a:p>
                      <a:r>
                        <a:rPr lang="en-US" dirty="0"/>
                        <a:t>INSTANCE </a:t>
                      </a:r>
                    </a:p>
                  </a:txBody>
                  <a:tcPr/>
                </a:tc>
                <a:tc>
                  <a:txBody>
                    <a:bodyPr/>
                    <a:lstStyle/>
                    <a:p>
                      <a:r>
                        <a:rPr lang="en-US" dirty="0"/>
                        <a:t>VCPU</a:t>
                      </a:r>
                    </a:p>
                  </a:txBody>
                  <a:tcPr/>
                </a:tc>
                <a:tc>
                  <a:txBody>
                    <a:bodyPr/>
                    <a:lstStyle/>
                    <a:p>
                      <a:r>
                        <a:rPr lang="en-US" dirty="0"/>
                        <a:t>MEM(GB)</a:t>
                      </a:r>
                    </a:p>
                  </a:txBody>
                  <a:tcPr/>
                </a:tc>
                <a:tc>
                  <a:txBody>
                    <a:bodyPr/>
                    <a:lstStyle/>
                    <a:p>
                      <a:r>
                        <a:rPr lang="en-US" dirty="0"/>
                        <a:t>STORAGE</a:t>
                      </a:r>
                    </a:p>
                  </a:txBody>
                  <a:tcPr/>
                </a:tc>
                <a:tc>
                  <a:txBody>
                    <a:bodyPr/>
                    <a:lstStyle/>
                    <a:p>
                      <a:r>
                        <a:rPr lang="en-US" dirty="0"/>
                        <a:t>N/W PERF</a:t>
                      </a:r>
                    </a:p>
                  </a:txBody>
                  <a:tcPr/>
                </a:tc>
                <a:tc>
                  <a:txBody>
                    <a:bodyPr/>
                    <a:lstStyle/>
                    <a:p>
                      <a:r>
                        <a:rPr lang="en-US" dirty="0"/>
                        <a:t>EBS BANDWIDTH</a:t>
                      </a:r>
                    </a:p>
                  </a:txBody>
                  <a:tcPr/>
                </a:tc>
                <a:extLst>
                  <a:ext uri="{0D108BD9-81ED-4DB2-BD59-A6C34878D82A}">
                    <a16:rowId xmlns:a16="http://schemas.microsoft.com/office/drawing/2014/main" val="1150701459"/>
                  </a:ext>
                </a:extLst>
              </a:tr>
              <a:tr h="370840">
                <a:tc>
                  <a:txBody>
                    <a:bodyPr/>
                    <a:lstStyle/>
                    <a:p>
                      <a:r>
                        <a:rPr lang="en-US" dirty="0"/>
                        <a:t>T2.micro</a:t>
                      </a:r>
                    </a:p>
                  </a:txBody>
                  <a:tcPr/>
                </a:tc>
                <a:tc>
                  <a:txBody>
                    <a:bodyPr/>
                    <a:lstStyle/>
                    <a:p>
                      <a:r>
                        <a:rPr lang="en-US" dirty="0"/>
                        <a:t>1</a:t>
                      </a:r>
                    </a:p>
                  </a:txBody>
                  <a:tcPr/>
                </a:tc>
                <a:tc>
                  <a:txBody>
                    <a:bodyPr/>
                    <a:lstStyle/>
                    <a:p>
                      <a:r>
                        <a:rPr lang="en-US" dirty="0"/>
                        <a:t>1</a:t>
                      </a:r>
                    </a:p>
                  </a:txBody>
                  <a:tcPr/>
                </a:tc>
                <a:tc>
                  <a:txBody>
                    <a:bodyPr/>
                    <a:lstStyle/>
                    <a:p>
                      <a:r>
                        <a:rPr lang="en-US" dirty="0"/>
                        <a:t>EBS-only</a:t>
                      </a:r>
                    </a:p>
                  </a:txBody>
                  <a:tcPr/>
                </a:tc>
                <a:tc>
                  <a:txBody>
                    <a:bodyPr/>
                    <a:lstStyle/>
                    <a:p>
                      <a:r>
                        <a:rPr lang="en-US" dirty="0"/>
                        <a:t>Low to moderate</a:t>
                      </a:r>
                    </a:p>
                  </a:txBody>
                  <a:tcPr/>
                </a:tc>
                <a:tc>
                  <a:txBody>
                    <a:bodyPr/>
                    <a:lstStyle/>
                    <a:p>
                      <a:endParaRPr lang="en-US" dirty="0"/>
                    </a:p>
                  </a:txBody>
                  <a:tcPr/>
                </a:tc>
                <a:extLst>
                  <a:ext uri="{0D108BD9-81ED-4DB2-BD59-A6C34878D82A}">
                    <a16:rowId xmlns:a16="http://schemas.microsoft.com/office/drawing/2014/main" val="389227833"/>
                  </a:ext>
                </a:extLst>
              </a:tr>
              <a:tr h="370840">
                <a:tc>
                  <a:txBody>
                    <a:bodyPr/>
                    <a:lstStyle/>
                    <a:p>
                      <a:r>
                        <a:rPr lang="en-US" dirty="0"/>
                        <a:t>T2.xlarge</a:t>
                      </a:r>
                    </a:p>
                  </a:txBody>
                  <a:tcPr/>
                </a:tc>
                <a:tc>
                  <a:txBody>
                    <a:bodyPr/>
                    <a:lstStyle/>
                    <a:p>
                      <a:r>
                        <a:rPr lang="en-US" dirty="0"/>
                        <a:t>4</a:t>
                      </a:r>
                    </a:p>
                  </a:txBody>
                  <a:tcPr/>
                </a:tc>
                <a:tc>
                  <a:txBody>
                    <a:bodyPr/>
                    <a:lstStyle/>
                    <a:p>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Moderate</a:t>
                      </a:r>
                    </a:p>
                  </a:txBody>
                  <a:tcPr/>
                </a:tc>
                <a:tc>
                  <a:txBody>
                    <a:bodyPr/>
                    <a:lstStyle/>
                    <a:p>
                      <a:endParaRPr lang="en-US" dirty="0"/>
                    </a:p>
                  </a:txBody>
                  <a:tcPr/>
                </a:tc>
                <a:extLst>
                  <a:ext uri="{0D108BD9-81ED-4DB2-BD59-A6C34878D82A}">
                    <a16:rowId xmlns:a16="http://schemas.microsoft.com/office/drawing/2014/main" val="4276872669"/>
                  </a:ext>
                </a:extLst>
              </a:tr>
              <a:tr h="370840">
                <a:tc>
                  <a:txBody>
                    <a:bodyPr/>
                    <a:lstStyle/>
                    <a:p>
                      <a:r>
                        <a:rPr lang="en-US" dirty="0"/>
                        <a:t>C5d.4xlarge</a:t>
                      </a:r>
                    </a:p>
                  </a:txBody>
                  <a:tcPr/>
                </a:tc>
                <a:tc>
                  <a:txBody>
                    <a:bodyPr/>
                    <a:lstStyle/>
                    <a:p>
                      <a:r>
                        <a:rPr lang="en-US" dirty="0"/>
                        <a:t>16</a:t>
                      </a:r>
                    </a:p>
                  </a:txBody>
                  <a:tcPr/>
                </a:tc>
                <a:tc>
                  <a:txBody>
                    <a:bodyPr/>
                    <a:lstStyle/>
                    <a:p>
                      <a:r>
                        <a:rPr lang="en-US" dirty="0"/>
                        <a:t>32</a:t>
                      </a:r>
                    </a:p>
                  </a:txBody>
                  <a:tcPr/>
                </a:tc>
                <a:tc>
                  <a:txBody>
                    <a:bodyPr/>
                    <a:lstStyle/>
                    <a:p>
                      <a:r>
                        <a:rPr lang="en-US" dirty="0"/>
                        <a:t>1x400 </a:t>
                      </a:r>
                      <a:r>
                        <a:rPr lang="en-US" dirty="0" err="1"/>
                        <a:t>nvme</a:t>
                      </a:r>
                      <a:r>
                        <a:rPr lang="en-US" dirty="0"/>
                        <a:t> </a:t>
                      </a:r>
                      <a:r>
                        <a:rPr lang="en-US" dirty="0" err="1"/>
                        <a:t>ssd</a:t>
                      </a:r>
                      <a:endParaRPr lang="en-US" dirty="0"/>
                    </a:p>
                  </a:txBody>
                  <a:tcPr/>
                </a:tc>
                <a:tc>
                  <a:txBody>
                    <a:bodyPr/>
                    <a:lstStyle/>
                    <a:p>
                      <a:r>
                        <a:rPr lang="en-US" dirty="0" err="1"/>
                        <a:t>Upto</a:t>
                      </a:r>
                      <a:r>
                        <a:rPr lang="en-US" dirty="0"/>
                        <a:t> 10gbps</a:t>
                      </a:r>
                    </a:p>
                  </a:txBody>
                  <a:tcPr/>
                </a:tc>
                <a:tc>
                  <a:txBody>
                    <a:bodyPr/>
                    <a:lstStyle/>
                    <a:p>
                      <a:r>
                        <a:rPr lang="en-US" dirty="0"/>
                        <a:t>4750</a:t>
                      </a:r>
                    </a:p>
                  </a:txBody>
                  <a:tcPr/>
                </a:tc>
                <a:extLst>
                  <a:ext uri="{0D108BD9-81ED-4DB2-BD59-A6C34878D82A}">
                    <a16:rowId xmlns:a16="http://schemas.microsoft.com/office/drawing/2014/main" val="1116144907"/>
                  </a:ext>
                </a:extLst>
              </a:tr>
              <a:tr h="370840">
                <a:tc>
                  <a:txBody>
                    <a:bodyPr/>
                    <a:lstStyle/>
                    <a:p>
                      <a:r>
                        <a:rPr lang="en-US" dirty="0"/>
                        <a:t>R5.16xlarge</a:t>
                      </a:r>
                    </a:p>
                  </a:txBody>
                  <a:tcPr/>
                </a:tc>
                <a:tc>
                  <a:txBody>
                    <a:bodyPr/>
                    <a:lstStyle/>
                    <a:p>
                      <a:r>
                        <a:rPr lang="en-US" dirty="0"/>
                        <a:t>64</a:t>
                      </a:r>
                    </a:p>
                  </a:txBody>
                  <a:tcPr/>
                </a:tc>
                <a:tc>
                  <a:txBody>
                    <a:bodyPr/>
                    <a:lstStyle/>
                    <a:p>
                      <a:r>
                        <a:rPr lang="en-US" dirty="0"/>
                        <a:t>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20gbps</a:t>
                      </a:r>
                    </a:p>
                  </a:txBody>
                  <a:tcPr/>
                </a:tc>
                <a:tc>
                  <a:txBody>
                    <a:bodyPr/>
                    <a:lstStyle/>
                    <a:p>
                      <a:r>
                        <a:rPr lang="en-US" dirty="0"/>
                        <a:t>13600</a:t>
                      </a:r>
                    </a:p>
                  </a:txBody>
                  <a:tcPr/>
                </a:tc>
                <a:extLst>
                  <a:ext uri="{0D108BD9-81ED-4DB2-BD59-A6C34878D82A}">
                    <a16:rowId xmlns:a16="http://schemas.microsoft.com/office/drawing/2014/main" val="2775396842"/>
                  </a:ext>
                </a:extLst>
              </a:tr>
              <a:tr h="370840">
                <a:tc>
                  <a:txBody>
                    <a:bodyPr/>
                    <a:lstStyle/>
                    <a:p>
                      <a:r>
                        <a:rPr lang="en-US" dirty="0"/>
                        <a:t>M5.8xlarge</a:t>
                      </a:r>
                    </a:p>
                  </a:txBody>
                  <a:tcPr/>
                </a:tc>
                <a:tc>
                  <a:txBody>
                    <a:bodyPr/>
                    <a:lstStyle/>
                    <a:p>
                      <a:r>
                        <a:rPr lang="en-US" dirty="0"/>
                        <a:t>32</a:t>
                      </a:r>
                    </a:p>
                  </a:txBody>
                  <a:tcPr/>
                </a:tc>
                <a:tc>
                  <a:txBody>
                    <a:bodyPr/>
                    <a:lstStyle/>
                    <a:p>
                      <a:r>
                        <a:rPr lang="en-US" dirty="0"/>
                        <a:t>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10gbps</a:t>
                      </a:r>
                    </a:p>
                  </a:txBody>
                  <a:tcPr/>
                </a:tc>
                <a:tc>
                  <a:txBody>
                    <a:bodyPr/>
                    <a:lstStyle/>
                    <a:p>
                      <a:r>
                        <a:rPr lang="en-US" dirty="0"/>
                        <a:t>6800</a:t>
                      </a:r>
                    </a:p>
                  </a:txBody>
                  <a:tcPr/>
                </a:tc>
                <a:extLst>
                  <a:ext uri="{0D108BD9-81ED-4DB2-BD59-A6C34878D82A}">
                    <a16:rowId xmlns:a16="http://schemas.microsoft.com/office/drawing/2014/main" val="3467361772"/>
                  </a:ext>
                </a:extLst>
              </a:tr>
            </a:tbl>
          </a:graphicData>
        </a:graphic>
      </p:graphicFrame>
      <p:sp>
        <p:nvSpPr>
          <p:cNvPr id="6" name="TextBox 5">
            <a:extLst>
              <a:ext uri="{FF2B5EF4-FFF2-40B4-BE49-F238E27FC236}">
                <a16:creationId xmlns:a16="http://schemas.microsoft.com/office/drawing/2014/main" id="{A4886547-0644-D8D3-1503-2D66CFB17870}"/>
              </a:ext>
            </a:extLst>
          </p:cNvPr>
          <p:cNvSpPr txBox="1"/>
          <p:nvPr/>
        </p:nvSpPr>
        <p:spPr>
          <a:xfrm>
            <a:off x="1956122" y="4672776"/>
            <a:ext cx="8903591" cy="369332"/>
          </a:xfrm>
          <a:prstGeom prst="rect">
            <a:avLst/>
          </a:prstGeom>
          <a:noFill/>
        </p:spPr>
        <p:txBody>
          <a:bodyPr wrap="none" rtlCol="0">
            <a:spAutoFit/>
          </a:bodyPr>
          <a:lstStyle/>
          <a:p>
            <a:r>
              <a:rPr lang="en-US" dirty="0"/>
              <a:t>There are 100’s of instance types the above table is just a basic representation of few of them.</a:t>
            </a:r>
          </a:p>
        </p:txBody>
      </p:sp>
    </p:spTree>
    <p:extLst>
      <p:ext uri="{BB962C8B-B14F-4D97-AF65-F5344CB8AC3E}">
        <p14:creationId xmlns:p14="http://schemas.microsoft.com/office/powerpoint/2010/main" val="378068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7B34-5793-B50C-440F-635C2502857A}"/>
              </a:ext>
            </a:extLst>
          </p:cNvPr>
          <p:cNvSpPr>
            <a:spLocks noGrp="1"/>
          </p:cNvSpPr>
          <p:nvPr>
            <p:ph type="title"/>
          </p:nvPr>
        </p:nvSpPr>
        <p:spPr/>
        <p:txBody>
          <a:bodyPr/>
          <a:lstStyle/>
          <a:p>
            <a:r>
              <a:rPr lang="en-US" dirty="0"/>
              <a:t>Launching an ec2 instance running on linux</a:t>
            </a:r>
          </a:p>
        </p:txBody>
      </p:sp>
      <p:sp>
        <p:nvSpPr>
          <p:cNvPr id="3" name="Content Placeholder 2">
            <a:extLst>
              <a:ext uri="{FF2B5EF4-FFF2-40B4-BE49-F238E27FC236}">
                <a16:creationId xmlns:a16="http://schemas.microsoft.com/office/drawing/2014/main" id="{AD6037AA-C11E-917E-04D9-B98245EF254D}"/>
              </a:ext>
            </a:extLst>
          </p:cNvPr>
          <p:cNvSpPr>
            <a:spLocks noGrp="1"/>
          </p:cNvSpPr>
          <p:nvPr>
            <p:ph idx="1"/>
          </p:nvPr>
        </p:nvSpPr>
        <p:spPr/>
        <p:txBody>
          <a:bodyPr>
            <a:normAutofit/>
          </a:bodyPr>
          <a:lstStyle/>
          <a:p>
            <a:r>
              <a:rPr lang="en-US" dirty="0"/>
              <a:t>Step 1: Choose an Amazon Machine Image (AMI)</a:t>
            </a:r>
          </a:p>
          <a:p>
            <a:r>
              <a:rPr lang="en-US" dirty="0"/>
              <a:t>Step 2: Choose an instance type</a:t>
            </a:r>
          </a:p>
          <a:p>
            <a:r>
              <a:rPr lang="en-US" dirty="0"/>
              <a:t>Step 3: Configure instance details</a:t>
            </a:r>
          </a:p>
          <a:p>
            <a:r>
              <a:rPr lang="en-US" dirty="0"/>
              <a:t>Step 4:  Add storage</a:t>
            </a:r>
          </a:p>
          <a:p>
            <a:r>
              <a:rPr lang="en-US" dirty="0"/>
              <a:t>Step 5:  Add tags</a:t>
            </a:r>
          </a:p>
          <a:p>
            <a:r>
              <a:rPr lang="en-US" dirty="0"/>
              <a:t>Step 6: Configure security group</a:t>
            </a:r>
          </a:p>
          <a:p>
            <a:r>
              <a:rPr lang="en-US" dirty="0"/>
              <a:t>Step 7: Review instance launch </a:t>
            </a:r>
          </a:p>
          <a:p>
            <a:endParaRPr lang="en-US" dirty="0"/>
          </a:p>
        </p:txBody>
      </p:sp>
    </p:spTree>
    <p:extLst>
      <p:ext uri="{BB962C8B-B14F-4D97-AF65-F5344CB8AC3E}">
        <p14:creationId xmlns:p14="http://schemas.microsoft.com/office/powerpoint/2010/main" val="51672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DCD4-6685-14E7-0D7E-13D2CBD02627}"/>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9AAB40B9-564F-5278-852A-7AC7115CCF31}"/>
              </a:ext>
            </a:extLst>
          </p:cNvPr>
          <p:cNvSpPr>
            <a:spLocks noGrp="1"/>
          </p:cNvSpPr>
          <p:nvPr>
            <p:ph idx="1"/>
          </p:nvPr>
        </p:nvSpPr>
        <p:spPr/>
        <p:txBody>
          <a:bodyPr/>
          <a:lstStyle/>
          <a:p>
            <a:r>
              <a:rPr lang="en-US" dirty="0"/>
              <a:t>Cloud computing is the on-demand delivery of IT resources over the internet with pay as you go pricing.</a:t>
            </a:r>
          </a:p>
          <a:p>
            <a:r>
              <a:rPr lang="en-US" dirty="0"/>
              <a:t>Instead of buying and maintaining the physical resources like data centers, server, computing power and databases, we can just use the resources virtually from the cloud provider.</a:t>
            </a:r>
          </a:p>
          <a:p>
            <a:r>
              <a:rPr lang="en-US" dirty="0"/>
              <a:t>Who is using cloud computing?</a:t>
            </a:r>
          </a:p>
          <a:p>
            <a:pPr lvl="1"/>
            <a:r>
              <a:rPr lang="en-US" dirty="0"/>
              <a:t>It is been by organizations of every type,  size and industry. It can be a start up to a multi-national company or it can also be an individual who is using the cloud services.</a:t>
            </a:r>
          </a:p>
          <a:p>
            <a:endParaRPr lang="en-US" dirty="0"/>
          </a:p>
        </p:txBody>
      </p:sp>
    </p:spTree>
    <p:extLst>
      <p:ext uri="{BB962C8B-B14F-4D97-AF65-F5344CB8AC3E}">
        <p14:creationId xmlns:p14="http://schemas.microsoft.com/office/powerpoint/2010/main" val="151400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4057-1B5B-F47A-BEA0-155D44020158}"/>
              </a:ext>
            </a:extLst>
          </p:cNvPr>
          <p:cNvSpPr>
            <a:spLocks noGrp="1"/>
          </p:cNvSpPr>
          <p:nvPr>
            <p:ph type="title"/>
          </p:nvPr>
        </p:nvSpPr>
        <p:spPr/>
        <p:txBody>
          <a:bodyPr/>
          <a:lstStyle/>
          <a:p>
            <a:r>
              <a:rPr lang="en-US" dirty="0"/>
              <a:t>Ec2 instance types</a:t>
            </a:r>
          </a:p>
        </p:txBody>
      </p:sp>
      <p:sp>
        <p:nvSpPr>
          <p:cNvPr id="3" name="Content Placeholder 2">
            <a:extLst>
              <a:ext uri="{FF2B5EF4-FFF2-40B4-BE49-F238E27FC236}">
                <a16:creationId xmlns:a16="http://schemas.microsoft.com/office/drawing/2014/main" id="{9C7D9034-6F84-8FA0-A649-EBD795F08DDC}"/>
              </a:ext>
            </a:extLst>
          </p:cNvPr>
          <p:cNvSpPr>
            <a:spLocks noGrp="1"/>
          </p:cNvSpPr>
          <p:nvPr>
            <p:ph idx="1"/>
          </p:nvPr>
        </p:nvSpPr>
        <p:spPr/>
        <p:txBody>
          <a:bodyPr/>
          <a:lstStyle/>
          <a:p>
            <a:r>
              <a:rPr lang="en-US" dirty="0"/>
              <a:t>AWS keeps on upgrading the no of instances, but they are categorized in to the below types:</a:t>
            </a:r>
          </a:p>
          <a:p>
            <a:pPr lvl="1"/>
            <a:r>
              <a:rPr lang="en-US" dirty="0"/>
              <a:t>General purpose instance types</a:t>
            </a:r>
          </a:p>
          <a:p>
            <a:pPr lvl="1"/>
            <a:r>
              <a:rPr lang="en-US" dirty="0"/>
              <a:t>Compute optimized instance types</a:t>
            </a:r>
          </a:p>
          <a:p>
            <a:pPr lvl="1"/>
            <a:r>
              <a:rPr lang="en-US" dirty="0"/>
              <a:t>Memory optimized instance types</a:t>
            </a:r>
          </a:p>
          <a:p>
            <a:pPr lvl="1"/>
            <a:r>
              <a:rPr lang="en-US" dirty="0"/>
              <a:t>Storage optimized instance types</a:t>
            </a:r>
          </a:p>
        </p:txBody>
      </p:sp>
    </p:spTree>
    <p:extLst>
      <p:ext uri="{BB962C8B-B14F-4D97-AF65-F5344CB8AC3E}">
        <p14:creationId xmlns:p14="http://schemas.microsoft.com/office/powerpoint/2010/main" val="39244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224B-B2CF-C193-0CB0-F2D20A54104D}"/>
              </a:ext>
            </a:extLst>
          </p:cNvPr>
          <p:cNvSpPr>
            <a:spLocks noGrp="1"/>
          </p:cNvSpPr>
          <p:nvPr>
            <p:ph type="title"/>
          </p:nvPr>
        </p:nvSpPr>
        <p:spPr/>
        <p:txBody>
          <a:bodyPr/>
          <a:lstStyle/>
          <a:p>
            <a:r>
              <a:rPr lang="en-US" dirty="0"/>
              <a:t>General purpose instance types</a:t>
            </a:r>
          </a:p>
        </p:txBody>
      </p:sp>
      <p:sp>
        <p:nvSpPr>
          <p:cNvPr id="3" name="Content Placeholder 2">
            <a:extLst>
              <a:ext uri="{FF2B5EF4-FFF2-40B4-BE49-F238E27FC236}">
                <a16:creationId xmlns:a16="http://schemas.microsoft.com/office/drawing/2014/main" id="{1EFE6716-1A80-8DF6-6CD6-4FCCF974573D}"/>
              </a:ext>
            </a:extLst>
          </p:cNvPr>
          <p:cNvSpPr>
            <a:spLocks noGrp="1"/>
          </p:cNvSpPr>
          <p:nvPr>
            <p:ph idx="1"/>
          </p:nvPr>
        </p:nvSpPr>
        <p:spPr/>
        <p:txBody>
          <a:bodyPr/>
          <a:lstStyle/>
          <a:p>
            <a:r>
              <a:rPr lang="en-US" dirty="0"/>
              <a:t>This instance type is great for diversity of workloads such as web servers or code repositories.</a:t>
            </a:r>
          </a:p>
          <a:p>
            <a:r>
              <a:rPr lang="en-US" dirty="0"/>
              <a:t>It has proper balance between:</a:t>
            </a:r>
          </a:p>
          <a:p>
            <a:pPr lvl="1"/>
            <a:r>
              <a:rPr lang="en-US" dirty="0"/>
              <a:t>Compute</a:t>
            </a:r>
          </a:p>
          <a:p>
            <a:pPr lvl="1"/>
            <a:r>
              <a:rPr lang="en-US" dirty="0"/>
              <a:t>Memory</a:t>
            </a:r>
          </a:p>
          <a:p>
            <a:pPr lvl="1"/>
            <a:r>
              <a:rPr lang="en-US" dirty="0"/>
              <a:t>Network</a:t>
            </a:r>
          </a:p>
        </p:txBody>
      </p:sp>
    </p:spTree>
    <p:extLst>
      <p:ext uri="{BB962C8B-B14F-4D97-AF65-F5344CB8AC3E}">
        <p14:creationId xmlns:p14="http://schemas.microsoft.com/office/powerpoint/2010/main" val="237192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1203-5DA4-A187-BEE1-9B76A91D5ED9}"/>
              </a:ext>
            </a:extLst>
          </p:cNvPr>
          <p:cNvSpPr>
            <a:spLocks noGrp="1"/>
          </p:cNvSpPr>
          <p:nvPr>
            <p:ph type="title"/>
          </p:nvPr>
        </p:nvSpPr>
        <p:spPr/>
        <p:txBody>
          <a:bodyPr/>
          <a:lstStyle/>
          <a:p>
            <a:r>
              <a:rPr lang="en-US" dirty="0"/>
              <a:t>Compute optimized instance types</a:t>
            </a:r>
          </a:p>
        </p:txBody>
      </p:sp>
      <p:sp>
        <p:nvSpPr>
          <p:cNvPr id="3" name="Content Placeholder 2">
            <a:extLst>
              <a:ext uri="{FF2B5EF4-FFF2-40B4-BE49-F238E27FC236}">
                <a16:creationId xmlns:a16="http://schemas.microsoft.com/office/drawing/2014/main" id="{23D1F388-07C8-5C66-76AB-C47F76C593C1}"/>
              </a:ext>
            </a:extLst>
          </p:cNvPr>
          <p:cNvSpPr>
            <a:spLocks noGrp="1"/>
          </p:cNvSpPr>
          <p:nvPr>
            <p:ph idx="1"/>
          </p:nvPr>
        </p:nvSpPr>
        <p:spPr/>
        <p:txBody>
          <a:bodyPr>
            <a:normAutofit lnSpcReduction="10000"/>
          </a:bodyPr>
          <a:lstStyle/>
          <a:p>
            <a:r>
              <a:rPr lang="en-US" dirty="0"/>
              <a:t>This type of instances are great for intensive tasks that require high performance processors.</a:t>
            </a:r>
          </a:p>
          <a:p>
            <a:r>
              <a:rPr lang="en-US" dirty="0"/>
              <a:t>Use cases:</a:t>
            </a:r>
          </a:p>
          <a:p>
            <a:pPr lvl="1"/>
            <a:r>
              <a:rPr lang="en-US" dirty="0"/>
              <a:t>Batch processing workloads</a:t>
            </a:r>
          </a:p>
          <a:p>
            <a:pPr lvl="1"/>
            <a:r>
              <a:rPr lang="en-US" dirty="0"/>
              <a:t>Media transcoding</a:t>
            </a:r>
          </a:p>
          <a:p>
            <a:pPr lvl="1"/>
            <a:r>
              <a:rPr lang="en-US" dirty="0"/>
              <a:t>High performance web servers</a:t>
            </a:r>
          </a:p>
          <a:p>
            <a:pPr lvl="1"/>
            <a:r>
              <a:rPr lang="en-US" dirty="0"/>
              <a:t>High performance computing (HPC)</a:t>
            </a:r>
          </a:p>
          <a:p>
            <a:pPr lvl="1"/>
            <a:r>
              <a:rPr lang="en-US" dirty="0"/>
              <a:t>Machine learning</a:t>
            </a:r>
          </a:p>
          <a:p>
            <a:pPr lvl="1"/>
            <a:r>
              <a:rPr lang="en-US" dirty="0"/>
              <a:t>Gaming servers</a:t>
            </a:r>
          </a:p>
        </p:txBody>
      </p:sp>
    </p:spTree>
    <p:extLst>
      <p:ext uri="{BB962C8B-B14F-4D97-AF65-F5344CB8AC3E}">
        <p14:creationId xmlns:p14="http://schemas.microsoft.com/office/powerpoint/2010/main" val="57022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3F4A-0347-5882-1F46-A561CEA87BD0}"/>
              </a:ext>
            </a:extLst>
          </p:cNvPr>
          <p:cNvSpPr>
            <a:spLocks noGrp="1"/>
          </p:cNvSpPr>
          <p:nvPr>
            <p:ph type="title"/>
          </p:nvPr>
        </p:nvSpPr>
        <p:spPr/>
        <p:txBody>
          <a:bodyPr/>
          <a:lstStyle/>
          <a:p>
            <a:r>
              <a:rPr lang="en-US" dirty="0"/>
              <a:t>Memory optimized instance types</a:t>
            </a:r>
          </a:p>
        </p:txBody>
      </p:sp>
      <p:sp>
        <p:nvSpPr>
          <p:cNvPr id="3" name="Content Placeholder 2">
            <a:extLst>
              <a:ext uri="{FF2B5EF4-FFF2-40B4-BE49-F238E27FC236}">
                <a16:creationId xmlns:a16="http://schemas.microsoft.com/office/drawing/2014/main" id="{B7A73A0F-C4F7-A206-6964-27722778B39C}"/>
              </a:ext>
            </a:extLst>
          </p:cNvPr>
          <p:cNvSpPr>
            <a:spLocks noGrp="1"/>
          </p:cNvSpPr>
          <p:nvPr>
            <p:ph idx="1"/>
          </p:nvPr>
        </p:nvSpPr>
        <p:spPr/>
        <p:txBody>
          <a:bodyPr/>
          <a:lstStyle/>
          <a:p>
            <a:r>
              <a:rPr lang="en-US" dirty="0"/>
              <a:t>Fast performance for workloads that process large data sets in memory.</a:t>
            </a:r>
          </a:p>
          <a:p>
            <a:r>
              <a:rPr lang="en-US" dirty="0"/>
              <a:t>Use cases:</a:t>
            </a:r>
          </a:p>
          <a:p>
            <a:pPr lvl="1"/>
            <a:r>
              <a:rPr lang="en-US" dirty="0"/>
              <a:t>High performance databases</a:t>
            </a:r>
          </a:p>
          <a:p>
            <a:pPr lvl="1"/>
            <a:r>
              <a:rPr lang="en-US" dirty="0"/>
              <a:t>Distributed web scale cache stores</a:t>
            </a:r>
          </a:p>
          <a:p>
            <a:pPr lvl="1"/>
            <a:r>
              <a:rPr lang="en-US" dirty="0"/>
              <a:t>Business intelligence</a:t>
            </a:r>
          </a:p>
          <a:p>
            <a:pPr lvl="1"/>
            <a:r>
              <a:rPr lang="en-US" dirty="0"/>
              <a:t>Applications performing real time processing of big real time deals</a:t>
            </a:r>
          </a:p>
        </p:txBody>
      </p:sp>
    </p:spTree>
    <p:extLst>
      <p:ext uri="{BB962C8B-B14F-4D97-AF65-F5344CB8AC3E}">
        <p14:creationId xmlns:p14="http://schemas.microsoft.com/office/powerpoint/2010/main" val="303413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655F-4239-22C0-27EC-CE5DE96CA350}"/>
              </a:ext>
            </a:extLst>
          </p:cNvPr>
          <p:cNvSpPr>
            <a:spLocks noGrp="1"/>
          </p:cNvSpPr>
          <p:nvPr>
            <p:ph type="title"/>
          </p:nvPr>
        </p:nvSpPr>
        <p:spPr/>
        <p:txBody>
          <a:bodyPr/>
          <a:lstStyle/>
          <a:p>
            <a:r>
              <a:rPr lang="en-US" dirty="0"/>
              <a:t>Storage optimized instance types</a:t>
            </a:r>
          </a:p>
        </p:txBody>
      </p:sp>
      <p:sp>
        <p:nvSpPr>
          <p:cNvPr id="3" name="Content Placeholder 2">
            <a:extLst>
              <a:ext uri="{FF2B5EF4-FFF2-40B4-BE49-F238E27FC236}">
                <a16:creationId xmlns:a16="http://schemas.microsoft.com/office/drawing/2014/main" id="{25A7FE75-BDAB-3FFC-4941-92A732038205}"/>
              </a:ext>
            </a:extLst>
          </p:cNvPr>
          <p:cNvSpPr>
            <a:spLocks noGrp="1"/>
          </p:cNvSpPr>
          <p:nvPr>
            <p:ph idx="1"/>
          </p:nvPr>
        </p:nvSpPr>
        <p:spPr/>
        <p:txBody>
          <a:bodyPr/>
          <a:lstStyle/>
          <a:p>
            <a:r>
              <a:rPr lang="en-US" dirty="0"/>
              <a:t>This instance type is great for storage intensive tasks that require high, sequential read and write access to large data sets on local storage.</a:t>
            </a:r>
          </a:p>
          <a:p>
            <a:r>
              <a:rPr lang="en-US" dirty="0"/>
              <a:t>Use cases:</a:t>
            </a:r>
          </a:p>
          <a:p>
            <a:pPr lvl="1"/>
            <a:r>
              <a:rPr lang="en-US" dirty="0"/>
              <a:t>High frequency online transaction processing system</a:t>
            </a:r>
          </a:p>
          <a:p>
            <a:pPr lvl="1"/>
            <a:r>
              <a:rPr lang="en-US" dirty="0"/>
              <a:t>Relational and NoSQL databases</a:t>
            </a:r>
          </a:p>
          <a:p>
            <a:pPr lvl="1"/>
            <a:r>
              <a:rPr lang="en-US" dirty="0"/>
              <a:t>Cache for in-memory databases</a:t>
            </a:r>
          </a:p>
          <a:p>
            <a:pPr lvl="1"/>
            <a:r>
              <a:rPr lang="en-US" dirty="0"/>
              <a:t>Data warehousing applications</a:t>
            </a:r>
          </a:p>
          <a:p>
            <a:pPr lvl="1"/>
            <a:r>
              <a:rPr lang="en-US" dirty="0"/>
              <a:t>Distributed </a:t>
            </a:r>
            <a:r>
              <a:rPr lang="en-US"/>
              <a:t>file systems</a:t>
            </a:r>
          </a:p>
        </p:txBody>
      </p:sp>
    </p:spTree>
    <p:extLst>
      <p:ext uri="{BB962C8B-B14F-4D97-AF65-F5344CB8AC3E}">
        <p14:creationId xmlns:p14="http://schemas.microsoft.com/office/powerpoint/2010/main" val="2100103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E27-63F1-7753-46D0-1FAB2DD922B0}"/>
              </a:ext>
            </a:extLst>
          </p:cNvPr>
          <p:cNvSpPr>
            <a:spLocks noGrp="1"/>
          </p:cNvSpPr>
          <p:nvPr>
            <p:ph type="title"/>
          </p:nvPr>
        </p:nvSpPr>
        <p:spPr/>
        <p:txBody>
          <a:bodyPr/>
          <a:lstStyle/>
          <a:p>
            <a:r>
              <a:rPr lang="en-US" dirty="0"/>
              <a:t>Security groups in ec2</a:t>
            </a:r>
          </a:p>
        </p:txBody>
      </p:sp>
      <p:sp>
        <p:nvSpPr>
          <p:cNvPr id="3" name="Content Placeholder 2">
            <a:extLst>
              <a:ext uri="{FF2B5EF4-FFF2-40B4-BE49-F238E27FC236}">
                <a16:creationId xmlns:a16="http://schemas.microsoft.com/office/drawing/2014/main" id="{BB17CC64-3718-CCD4-C393-20F25B398ED6}"/>
              </a:ext>
            </a:extLst>
          </p:cNvPr>
          <p:cNvSpPr>
            <a:spLocks noGrp="1"/>
          </p:cNvSpPr>
          <p:nvPr>
            <p:ph idx="1"/>
          </p:nvPr>
        </p:nvSpPr>
        <p:spPr/>
        <p:txBody>
          <a:bodyPr>
            <a:normAutofit fontScale="92500" lnSpcReduction="20000"/>
          </a:bodyPr>
          <a:lstStyle/>
          <a:p>
            <a:r>
              <a:rPr lang="en-US" dirty="0"/>
              <a:t>Security group are fundamental of networking in AWS</a:t>
            </a:r>
          </a:p>
          <a:p>
            <a:r>
              <a:rPr lang="en-US" dirty="0"/>
              <a:t>They control how traffic is allowed into or out of our ec2 instances.</a:t>
            </a:r>
          </a:p>
          <a:p>
            <a:r>
              <a:rPr lang="en-US" dirty="0"/>
              <a:t>Security group only contains allow rules.</a:t>
            </a:r>
          </a:p>
          <a:p>
            <a:r>
              <a:rPr lang="en-US" dirty="0"/>
              <a:t>Security group can reference by IP or by other security group</a:t>
            </a:r>
          </a:p>
          <a:p>
            <a:r>
              <a:rPr lang="en-US" dirty="0"/>
              <a:t>Security group acts as firewall on EC2 instances.</a:t>
            </a:r>
          </a:p>
          <a:p>
            <a:r>
              <a:rPr lang="en-US" dirty="0"/>
              <a:t>They regulate:</a:t>
            </a:r>
          </a:p>
          <a:p>
            <a:pPr lvl="1"/>
            <a:r>
              <a:rPr lang="en-US" dirty="0"/>
              <a:t>Access to ports</a:t>
            </a:r>
          </a:p>
          <a:p>
            <a:pPr lvl="1"/>
            <a:r>
              <a:rPr lang="en-US" dirty="0"/>
              <a:t>Authorized IP ranges- IPV4 &amp; IPV6</a:t>
            </a:r>
          </a:p>
          <a:p>
            <a:pPr lvl="1"/>
            <a:r>
              <a:rPr lang="en-US" dirty="0"/>
              <a:t>Control of inbound &amp; outbound network.</a:t>
            </a:r>
          </a:p>
        </p:txBody>
      </p:sp>
    </p:spTree>
    <p:extLst>
      <p:ext uri="{BB962C8B-B14F-4D97-AF65-F5344CB8AC3E}">
        <p14:creationId xmlns:p14="http://schemas.microsoft.com/office/powerpoint/2010/main" val="1994378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9868-9CAE-D9A2-CF16-0AB715A91915}"/>
              </a:ext>
            </a:extLst>
          </p:cNvPr>
          <p:cNvSpPr>
            <a:spLocks noGrp="1"/>
          </p:cNvSpPr>
          <p:nvPr>
            <p:ph type="title"/>
          </p:nvPr>
        </p:nvSpPr>
        <p:spPr/>
        <p:txBody>
          <a:bodyPr/>
          <a:lstStyle/>
          <a:p>
            <a:r>
              <a:rPr lang="en-US" dirty="0"/>
              <a:t>Security groups in ec2 contd..</a:t>
            </a:r>
          </a:p>
        </p:txBody>
      </p:sp>
      <p:sp>
        <p:nvSpPr>
          <p:cNvPr id="3" name="Content Placeholder 2">
            <a:extLst>
              <a:ext uri="{FF2B5EF4-FFF2-40B4-BE49-F238E27FC236}">
                <a16:creationId xmlns:a16="http://schemas.microsoft.com/office/drawing/2014/main" id="{7EE5F21D-9B3E-6D12-1003-BB3B1689FECB}"/>
              </a:ext>
            </a:extLst>
          </p:cNvPr>
          <p:cNvSpPr>
            <a:spLocks noGrp="1"/>
          </p:cNvSpPr>
          <p:nvPr>
            <p:ph idx="1"/>
          </p:nvPr>
        </p:nvSpPr>
        <p:spPr/>
        <p:txBody>
          <a:bodyPr/>
          <a:lstStyle/>
          <a:p>
            <a:r>
              <a:rPr lang="en-US" dirty="0"/>
              <a:t>They can be attached to multiple instances, similarly an EC2 instance can have multiple security groups.</a:t>
            </a:r>
          </a:p>
          <a:p>
            <a:r>
              <a:rPr lang="en-US" dirty="0"/>
              <a:t>Security groups are locked down to a region/VPC combination. (meaning if we change the region or VPC then the security group will not be present)</a:t>
            </a:r>
          </a:p>
          <a:p>
            <a:r>
              <a:rPr lang="en-US" dirty="0"/>
              <a:t>Its good to maintain one separate security group for SSH access.</a:t>
            </a:r>
          </a:p>
          <a:p>
            <a:r>
              <a:rPr lang="en-US" dirty="0"/>
              <a:t>If your application is not accessible(time out) then it’s a security group issue.</a:t>
            </a:r>
          </a:p>
          <a:p>
            <a:endParaRPr lang="en-US" dirty="0"/>
          </a:p>
        </p:txBody>
      </p:sp>
    </p:spTree>
    <p:extLst>
      <p:ext uri="{BB962C8B-B14F-4D97-AF65-F5344CB8AC3E}">
        <p14:creationId xmlns:p14="http://schemas.microsoft.com/office/powerpoint/2010/main" val="325066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C2B6-63BB-68BF-D515-983D9C388B1C}"/>
              </a:ext>
            </a:extLst>
          </p:cNvPr>
          <p:cNvSpPr>
            <a:spLocks noGrp="1"/>
          </p:cNvSpPr>
          <p:nvPr>
            <p:ph type="title"/>
          </p:nvPr>
        </p:nvSpPr>
        <p:spPr/>
        <p:txBody>
          <a:bodyPr/>
          <a:lstStyle/>
          <a:p>
            <a:r>
              <a:rPr lang="en-US" dirty="0"/>
              <a:t>Security groups in ec2 contd.,</a:t>
            </a:r>
          </a:p>
        </p:txBody>
      </p:sp>
      <p:sp>
        <p:nvSpPr>
          <p:cNvPr id="3" name="Content Placeholder 2">
            <a:extLst>
              <a:ext uri="{FF2B5EF4-FFF2-40B4-BE49-F238E27FC236}">
                <a16:creationId xmlns:a16="http://schemas.microsoft.com/office/drawing/2014/main" id="{D327285E-3712-CFB9-256F-C722B27FC982}"/>
              </a:ext>
            </a:extLst>
          </p:cNvPr>
          <p:cNvSpPr>
            <a:spLocks noGrp="1"/>
          </p:cNvSpPr>
          <p:nvPr>
            <p:ph idx="1"/>
          </p:nvPr>
        </p:nvSpPr>
        <p:spPr/>
        <p:txBody>
          <a:bodyPr>
            <a:normAutofit lnSpcReduction="10000"/>
          </a:bodyPr>
          <a:lstStyle/>
          <a:p>
            <a:r>
              <a:rPr lang="en-US" dirty="0"/>
              <a:t>If your application gives a connection refused error, then its an application error or its not launched.</a:t>
            </a:r>
          </a:p>
          <a:p>
            <a:r>
              <a:rPr lang="en-US" dirty="0"/>
              <a:t>All inbound traffic is blocked by default.</a:t>
            </a:r>
          </a:p>
          <a:p>
            <a:r>
              <a:rPr lang="en-US" dirty="0"/>
              <a:t>All outbound traffic is authorized by default.</a:t>
            </a:r>
          </a:p>
          <a:p>
            <a:r>
              <a:rPr lang="en-US" dirty="0"/>
              <a:t>Referencing other security group:</a:t>
            </a:r>
          </a:p>
          <a:p>
            <a:pPr lvl="1"/>
            <a:r>
              <a:rPr lang="en-US" dirty="0"/>
              <a:t>if the EC2 instance is attached with a security group 1 and has inbound rules with authorized to security group 1 and security group 2, then another EC2 instances with security group 1 &amp; 2 can access the EC2 instance, whereas the EC2 instance with security group 3 cannot access it.</a:t>
            </a:r>
          </a:p>
          <a:p>
            <a:endParaRPr lang="en-US" dirty="0"/>
          </a:p>
        </p:txBody>
      </p:sp>
    </p:spTree>
    <p:extLst>
      <p:ext uri="{BB962C8B-B14F-4D97-AF65-F5344CB8AC3E}">
        <p14:creationId xmlns:p14="http://schemas.microsoft.com/office/powerpoint/2010/main" val="2319438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7A3-ABEE-97B0-8B12-BE9FD07C7C9A}"/>
              </a:ext>
            </a:extLst>
          </p:cNvPr>
          <p:cNvSpPr>
            <a:spLocks noGrp="1"/>
          </p:cNvSpPr>
          <p:nvPr>
            <p:ph type="title"/>
          </p:nvPr>
        </p:nvSpPr>
        <p:spPr/>
        <p:txBody>
          <a:bodyPr/>
          <a:lstStyle/>
          <a:p>
            <a:r>
              <a:rPr lang="en-US" dirty="0"/>
              <a:t>Classic ports to know </a:t>
            </a:r>
          </a:p>
        </p:txBody>
      </p:sp>
      <p:sp>
        <p:nvSpPr>
          <p:cNvPr id="3" name="Content Placeholder 2">
            <a:extLst>
              <a:ext uri="{FF2B5EF4-FFF2-40B4-BE49-F238E27FC236}">
                <a16:creationId xmlns:a16="http://schemas.microsoft.com/office/drawing/2014/main" id="{B371FCB7-4A22-B7B7-7837-89D4A44192C3}"/>
              </a:ext>
            </a:extLst>
          </p:cNvPr>
          <p:cNvSpPr>
            <a:spLocks noGrp="1"/>
          </p:cNvSpPr>
          <p:nvPr>
            <p:ph idx="1"/>
          </p:nvPr>
        </p:nvSpPr>
        <p:spPr/>
        <p:txBody>
          <a:bodyPr/>
          <a:lstStyle/>
          <a:p>
            <a:r>
              <a:rPr lang="en-US" dirty="0"/>
              <a:t>22 – SSH (secure shell) – log in to a Linux instance.</a:t>
            </a:r>
          </a:p>
          <a:p>
            <a:r>
              <a:rPr lang="en-US" dirty="0"/>
              <a:t>21 – FTP (file transfer protocol) – upload files using file share.</a:t>
            </a:r>
          </a:p>
          <a:p>
            <a:r>
              <a:rPr lang="en-US" dirty="0"/>
              <a:t>22 – SFTP (secure file transfer protocol) – upload file using SSH.</a:t>
            </a:r>
          </a:p>
          <a:p>
            <a:r>
              <a:rPr lang="en-US" dirty="0"/>
              <a:t>80 – HTTP – access unsecured website.</a:t>
            </a:r>
          </a:p>
          <a:p>
            <a:r>
              <a:rPr lang="en-US" dirty="0"/>
              <a:t>443 – HTTPS – access secured website.</a:t>
            </a:r>
          </a:p>
          <a:p>
            <a:r>
              <a:rPr lang="en-US" dirty="0"/>
              <a:t>3389 – RDP – (remote desktop protocol) – log into a remote windows instance.</a:t>
            </a:r>
          </a:p>
          <a:p>
            <a:endParaRPr lang="en-US" dirty="0"/>
          </a:p>
        </p:txBody>
      </p:sp>
    </p:spTree>
    <p:extLst>
      <p:ext uri="{BB962C8B-B14F-4D97-AF65-F5344CB8AC3E}">
        <p14:creationId xmlns:p14="http://schemas.microsoft.com/office/powerpoint/2010/main" val="39644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220E-8369-EF0F-CF1A-18EB03AF27AF}"/>
              </a:ext>
            </a:extLst>
          </p:cNvPr>
          <p:cNvSpPr>
            <a:spLocks noGrp="1"/>
          </p:cNvSpPr>
          <p:nvPr>
            <p:ph type="title"/>
          </p:nvPr>
        </p:nvSpPr>
        <p:spPr/>
        <p:txBody>
          <a:bodyPr/>
          <a:lstStyle/>
          <a:p>
            <a:r>
              <a:rPr lang="en-US" dirty="0"/>
              <a:t>Ssh (secure shell)</a:t>
            </a:r>
          </a:p>
        </p:txBody>
      </p:sp>
      <p:sp>
        <p:nvSpPr>
          <p:cNvPr id="3" name="Content Placeholder 2">
            <a:extLst>
              <a:ext uri="{FF2B5EF4-FFF2-40B4-BE49-F238E27FC236}">
                <a16:creationId xmlns:a16="http://schemas.microsoft.com/office/drawing/2014/main" id="{B815085E-226D-6A28-56B8-27ABB09517B1}"/>
              </a:ext>
            </a:extLst>
          </p:cNvPr>
          <p:cNvSpPr>
            <a:spLocks noGrp="1"/>
          </p:cNvSpPr>
          <p:nvPr>
            <p:ph idx="1"/>
          </p:nvPr>
        </p:nvSpPr>
        <p:spPr/>
        <p:txBody>
          <a:bodyPr/>
          <a:lstStyle/>
          <a:p>
            <a:r>
              <a:rPr lang="en-US" dirty="0"/>
              <a:t>SSH us a command line utility that we can use in mac, Linux &amp; windows&gt;10.</a:t>
            </a:r>
          </a:p>
          <a:p>
            <a:r>
              <a:rPr lang="en-US" dirty="0"/>
              <a:t>For windows&lt;=10 we can use putty.</a:t>
            </a:r>
          </a:p>
          <a:p>
            <a:r>
              <a:rPr lang="en-US" dirty="0"/>
              <a:t>In AWS we can also use WC2 instance connect which works on all OS types.</a:t>
            </a:r>
          </a:p>
          <a:p>
            <a:r>
              <a:rPr lang="en-US" dirty="0"/>
              <a:t>SSH is one of the most important function it allows you to control a remote machine by using the command line.</a:t>
            </a:r>
          </a:p>
          <a:p>
            <a:endParaRPr lang="en-US" dirty="0"/>
          </a:p>
        </p:txBody>
      </p:sp>
    </p:spTree>
    <p:extLst>
      <p:ext uri="{BB962C8B-B14F-4D97-AF65-F5344CB8AC3E}">
        <p14:creationId xmlns:p14="http://schemas.microsoft.com/office/powerpoint/2010/main" val="188056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AD20-BF4F-B901-EF0B-9CDE93F26F02}"/>
              </a:ext>
            </a:extLst>
          </p:cNvPr>
          <p:cNvSpPr>
            <a:spLocks noGrp="1"/>
          </p:cNvSpPr>
          <p:nvPr>
            <p:ph type="title"/>
          </p:nvPr>
        </p:nvSpPr>
        <p:spPr/>
        <p:txBody>
          <a:bodyPr/>
          <a:lstStyle/>
          <a:p>
            <a:r>
              <a:rPr lang="en-US" dirty="0"/>
              <a:t>Top cloud providers in the world</a:t>
            </a:r>
          </a:p>
        </p:txBody>
      </p:sp>
      <p:sp>
        <p:nvSpPr>
          <p:cNvPr id="3" name="Content Placeholder 2">
            <a:extLst>
              <a:ext uri="{FF2B5EF4-FFF2-40B4-BE49-F238E27FC236}">
                <a16:creationId xmlns:a16="http://schemas.microsoft.com/office/drawing/2014/main" id="{DD33C516-E212-8BA0-C91A-FDD9E2FAD5E5}"/>
              </a:ext>
            </a:extLst>
          </p:cNvPr>
          <p:cNvSpPr>
            <a:spLocks noGrp="1"/>
          </p:cNvSpPr>
          <p:nvPr>
            <p:ph idx="1"/>
          </p:nvPr>
        </p:nvSpPr>
        <p:spPr/>
        <p:txBody>
          <a:bodyPr/>
          <a:lstStyle/>
          <a:p>
            <a:r>
              <a:rPr lang="en-US" dirty="0"/>
              <a:t>Amazon Web Services</a:t>
            </a:r>
          </a:p>
          <a:p>
            <a:r>
              <a:rPr lang="en-US" dirty="0"/>
              <a:t>Microsoft Azure</a:t>
            </a:r>
          </a:p>
          <a:p>
            <a:r>
              <a:rPr lang="en-US" dirty="0"/>
              <a:t>Google Cloud Platform</a:t>
            </a:r>
          </a:p>
          <a:p>
            <a:r>
              <a:rPr lang="en-US" dirty="0"/>
              <a:t>Alibaba Cloud</a:t>
            </a:r>
          </a:p>
          <a:p>
            <a:r>
              <a:rPr lang="en-US" dirty="0"/>
              <a:t>IBM</a:t>
            </a:r>
          </a:p>
        </p:txBody>
      </p:sp>
    </p:spTree>
    <p:extLst>
      <p:ext uri="{BB962C8B-B14F-4D97-AF65-F5344CB8AC3E}">
        <p14:creationId xmlns:p14="http://schemas.microsoft.com/office/powerpoint/2010/main" val="4267984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9834-8088-401B-A165-0CD2EEF81106}"/>
              </a:ext>
            </a:extLst>
          </p:cNvPr>
          <p:cNvSpPr>
            <a:spLocks noGrp="1"/>
          </p:cNvSpPr>
          <p:nvPr>
            <p:ph type="title"/>
          </p:nvPr>
        </p:nvSpPr>
        <p:spPr/>
        <p:txBody>
          <a:bodyPr/>
          <a:lstStyle/>
          <a:p>
            <a:r>
              <a:rPr lang="en-US" dirty="0"/>
              <a:t>How to ssh using linux / Mac os</a:t>
            </a:r>
          </a:p>
        </p:txBody>
      </p:sp>
      <p:sp>
        <p:nvSpPr>
          <p:cNvPr id="3" name="Content Placeholder 2">
            <a:extLst>
              <a:ext uri="{FF2B5EF4-FFF2-40B4-BE49-F238E27FC236}">
                <a16:creationId xmlns:a16="http://schemas.microsoft.com/office/drawing/2014/main" id="{27CBA706-7FB4-BAE2-D644-D80E9386DCBE}"/>
              </a:ext>
            </a:extLst>
          </p:cNvPr>
          <p:cNvSpPr>
            <a:spLocks noGrp="1"/>
          </p:cNvSpPr>
          <p:nvPr>
            <p:ph idx="1"/>
          </p:nvPr>
        </p:nvSpPr>
        <p:spPr/>
        <p:txBody>
          <a:bodyPr>
            <a:normAutofit lnSpcReduction="10000"/>
          </a:bodyPr>
          <a:lstStyle/>
          <a:p>
            <a:r>
              <a:rPr lang="en-US" dirty="0"/>
              <a:t>Open the terminal.</a:t>
            </a:r>
          </a:p>
          <a:p>
            <a:r>
              <a:rPr lang="en-US" dirty="0"/>
              <a:t>Copy the .pem file of the EC2 instance to any directory. (change mode of the file to 0400)</a:t>
            </a:r>
          </a:p>
          <a:p>
            <a:r>
              <a:rPr lang="en-US" dirty="0"/>
              <a:t>Copy the IPV4 public IP from the EC2 instance (Make sure that the security group inbound rule is set for SSH).</a:t>
            </a:r>
          </a:p>
          <a:p>
            <a:r>
              <a:rPr lang="en-US" dirty="0"/>
              <a:t>Then type the command ssh ec2-user @IP (here the IP is the copied IP address).</a:t>
            </a:r>
          </a:p>
          <a:p>
            <a:r>
              <a:rPr lang="en-US" dirty="0"/>
              <a:t>Now you will be into EC2 machine.</a:t>
            </a:r>
          </a:p>
          <a:p>
            <a:r>
              <a:rPr lang="en-US" dirty="0"/>
              <a:t>To exit just type exit.</a:t>
            </a:r>
          </a:p>
          <a:p>
            <a:endParaRPr lang="en-US" dirty="0"/>
          </a:p>
          <a:p>
            <a:endParaRPr lang="en-US" dirty="0"/>
          </a:p>
        </p:txBody>
      </p:sp>
    </p:spTree>
    <p:extLst>
      <p:ext uri="{BB962C8B-B14F-4D97-AF65-F5344CB8AC3E}">
        <p14:creationId xmlns:p14="http://schemas.microsoft.com/office/powerpoint/2010/main" val="345555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11E0-2C0F-7556-8934-8DCD74EC0601}"/>
              </a:ext>
            </a:extLst>
          </p:cNvPr>
          <p:cNvSpPr>
            <a:spLocks noGrp="1"/>
          </p:cNvSpPr>
          <p:nvPr>
            <p:ph type="title"/>
          </p:nvPr>
        </p:nvSpPr>
        <p:spPr/>
        <p:txBody>
          <a:bodyPr/>
          <a:lstStyle/>
          <a:p>
            <a:r>
              <a:rPr lang="en-US" dirty="0"/>
              <a:t>Ec2 instance connect</a:t>
            </a:r>
          </a:p>
        </p:txBody>
      </p:sp>
      <p:sp>
        <p:nvSpPr>
          <p:cNvPr id="3" name="Content Placeholder 2">
            <a:extLst>
              <a:ext uri="{FF2B5EF4-FFF2-40B4-BE49-F238E27FC236}">
                <a16:creationId xmlns:a16="http://schemas.microsoft.com/office/drawing/2014/main" id="{E0CCFD01-194E-0A81-18AF-33E33C6DB7B4}"/>
              </a:ext>
            </a:extLst>
          </p:cNvPr>
          <p:cNvSpPr>
            <a:spLocks noGrp="1"/>
          </p:cNvSpPr>
          <p:nvPr>
            <p:ph idx="1"/>
          </p:nvPr>
        </p:nvSpPr>
        <p:spPr/>
        <p:txBody>
          <a:bodyPr>
            <a:normAutofit fontScale="92500" lnSpcReduction="10000"/>
          </a:bodyPr>
          <a:lstStyle/>
          <a:p>
            <a:r>
              <a:rPr lang="en-US" dirty="0"/>
              <a:t>This option is currently working for only the ubuntu and amazon linux 2 AMI’S.</a:t>
            </a:r>
          </a:p>
          <a:p>
            <a:r>
              <a:rPr lang="en-US" dirty="0"/>
              <a:t>This type of the connection also depends on the SSH so if the SSH rule is not included in the security group then this wont work though it is browser based.</a:t>
            </a:r>
          </a:p>
          <a:p>
            <a:r>
              <a:rPr lang="en-US" dirty="0"/>
              <a:t>To connect:</a:t>
            </a:r>
          </a:p>
          <a:p>
            <a:pPr lvl="1"/>
            <a:r>
              <a:rPr lang="en-US" dirty="0"/>
              <a:t>Select your instance.</a:t>
            </a:r>
          </a:p>
          <a:p>
            <a:pPr lvl="1"/>
            <a:r>
              <a:rPr lang="en-US" dirty="0"/>
              <a:t>Click on connect.</a:t>
            </a:r>
          </a:p>
          <a:p>
            <a:pPr lvl="1"/>
            <a:r>
              <a:rPr lang="en-US" dirty="0"/>
              <a:t>Select EC2 instance connect.</a:t>
            </a:r>
          </a:p>
          <a:p>
            <a:pPr lvl="1"/>
            <a:r>
              <a:rPr lang="en-US" dirty="0"/>
              <a:t>Give a username.</a:t>
            </a:r>
          </a:p>
          <a:p>
            <a:pPr lvl="1"/>
            <a:r>
              <a:rPr lang="en-US" dirty="0"/>
              <a:t>Click on connect.</a:t>
            </a:r>
          </a:p>
        </p:txBody>
      </p:sp>
    </p:spTree>
    <p:extLst>
      <p:ext uri="{BB962C8B-B14F-4D97-AF65-F5344CB8AC3E}">
        <p14:creationId xmlns:p14="http://schemas.microsoft.com/office/powerpoint/2010/main" val="3929383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677D-2259-EA03-C5F1-F11947B35DE7}"/>
              </a:ext>
            </a:extLst>
          </p:cNvPr>
          <p:cNvSpPr>
            <a:spLocks noGrp="1"/>
          </p:cNvSpPr>
          <p:nvPr>
            <p:ph type="title"/>
          </p:nvPr>
        </p:nvSpPr>
        <p:spPr/>
        <p:txBody>
          <a:bodyPr/>
          <a:lstStyle/>
          <a:p>
            <a:r>
              <a:rPr lang="en-US" dirty="0"/>
              <a:t>ec2 purchasing options</a:t>
            </a:r>
          </a:p>
        </p:txBody>
      </p:sp>
      <p:sp>
        <p:nvSpPr>
          <p:cNvPr id="3" name="Content Placeholder 2">
            <a:extLst>
              <a:ext uri="{FF2B5EF4-FFF2-40B4-BE49-F238E27FC236}">
                <a16:creationId xmlns:a16="http://schemas.microsoft.com/office/drawing/2014/main" id="{AF1F27EB-5590-D205-FFE8-AEBA3B543D76}"/>
              </a:ext>
            </a:extLst>
          </p:cNvPr>
          <p:cNvSpPr>
            <a:spLocks noGrp="1"/>
          </p:cNvSpPr>
          <p:nvPr>
            <p:ph idx="1"/>
          </p:nvPr>
        </p:nvSpPr>
        <p:spPr/>
        <p:txBody>
          <a:bodyPr>
            <a:normAutofit fontScale="85000" lnSpcReduction="20000"/>
          </a:bodyPr>
          <a:lstStyle/>
          <a:p>
            <a:r>
              <a:rPr lang="en-US" dirty="0"/>
              <a:t>On demand instances – they are good for short workload, predictable pricing, pay by second.</a:t>
            </a:r>
          </a:p>
          <a:p>
            <a:r>
              <a:rPr lang="en-US" dirty="0"/>
              <a:t>Reversed instances (1 &amp; 3 years) – they are good for long work loads.</a:t>
            </a:r>
          </a:p>
          <a:p>
            <a:r>
              <a:rPr lang="en-US" dirty="0"/>
              <a:t>Convertible reversed instances (1 &amp; 3 years) - long work loads with flexible instances.</a:t>
            </a:r>
          </a:p>
          <a:p>
            <a:r>
              <a:rPr lang="en-US" dirty="0"/>
              <a:t>Savings plan (1 &amp; 3 years) – commitment to an amount of usage(instead of committing to instances), long workloads.</a:t>
            </a:r>
          </a:p>
          <a:p>
            <a:r>
              <a:rPr lang="en-US" dirty="0"/>
              <a:t>Spot instances – short workloads, very cheap, can lose instances (less reliable).</a:t>
            </a:r>
          </a:p>
          <a:p>
            <a:r>
              <a:rPr lang="en-US" dirty="0"/>
              <a:t>Dedicated hosts – book an entire physical server, control instance placement.</a:t>
            </a:r>
          </a:p>
          <a:p>
            <a:r>
              <a:rPr lang="en-US" dirty="0"/>
              <a:t>Dedicated instances – no other customers will share your hardware.</a:t>
            </a:r>
          </a:p>
          <a:p>
            <a:r>
              <a:rPr lang="en-US" dirty="0"/>
              <a:t>Capacity reservations – reserve capacity in a specific AZ for any duration.</a:t>
            </a:r>
          </a:p>
          <a:p>
            <a:endParaRPr lang="en-US" dirty="0"/>
          </a:p>
        </p:txBody>
      </p:sp>
    </p:spTree>
    <p:extLst>
      <p:ext uri="{BB962C8B-B14F-4D97-AF65-F5344CB8AC3E}">
        <p14:creationId xmlns:p14="http://schemas.microsoft.com/office/powerpoint/2010/main" val="3700069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1AF-9942-2622-8BFC-48536A577DFA}"/>
              </a:ext>
            </a:extLst>
          </p:cNvPr>
          <p:cNvSpPr>
            <a:spLocks noGrp="1"/>
          </p:cNvSpPr>
          <p:nvPr>
            <p:ph type="title"/>
          </p:nvPr>
        </p:nvSpPr>
        <p:spPr/>
        <p:txBody>
          <a:bodyPr/>
          <a:lstStyle/>
          <a:p>
            <a:r>
              <a:rPr lang="en-US" dirty="0"/>
              <a:t>Pay on demand</a:t>
            </a:r>
          </a:p>
        </p:txBody>
      </p:sp>
      <p:sp>
        <p:nvSpPr>
          <p:cNvPr id="3" name="Content Placeholder 2">
            <a:extLst>
              <a:ext uri="{FF2B5EF4-FFF2-40B4-BE49-F238E27FC236}">
                <a16:creationId xmlns:a16="http://schemas.microsoft.com/office/drawing/2014/main" id="{E87D9115-85FF-1F5E-5548-E52C146E915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CA6B7C6-7640-5A98-F802-68E4C9A5B534}"/>
              </a:ext>
            </a:extLst>
          </p:cNvPr>
          <p:cNvPicPr>
            <a:picLocks noChangeAspect="1"/>
          </p:cNvPicPr>
          <p:nvPr/>
        </p:nvPicPr>
        <p:blipFill>
          <a:blip r:embed="rId2"/>
          <a:stretch>
            <a:fillRect/>
          </a:stretch>
        </p:blipFill>
        <p:spPr>
          <a:xfrm>
            <a:off x="1397636" y="1900876"/>
            <a:ext cx="9711159" cy="4152605"/>
          </a:xfrm>
          <a:prstGeom prst="rect">
            <a:avLst/>
          </a:prstGeom>
        </p:spPr>
      </p:pic>
    </p:spTree>
    <p:extLst>
      <p:ext uri="{BB962C8B-B14F-4D97-AF65-F5344CB8AC3E}">
        <p14:creationId xmlns:p14="http://schemas.microsoft.com/office/powerpoint/2010/main" val="1843817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C31D-DAF3-93D3-E76D-9600C6B1F16D}"/>
              </a:ext>
            </a:extLst>
          </p:cNvPr>
          <p:cNvSpPr>
            <a:spLocks noGrp="1"/>
          </p:cNvSpPr>
          <p:nvPr>
            <p:ph type="title"/>
          </p:nvPr>
        </p:nvSpPr>
        <p:spPr/>
        <p:txBody>
          <a:bodyPr/>
          <a:lstStyle/>
          <a:p>
            <a:r>
              <a:rPr lang="en-US" dirty="0"/>
              <a:t>Ec2 reserved instances</a:t>
            </a:r>
          </a:p>
        </p:txBody>
      </p:sp>
      <p:sp>
        <p:nvSpPr>
          <p:cNvPr id="3" name="Content Placeholder 2">
            <a:extLst>
              <a:ext uri="{FF2B5EF4-FFF2-40B4-BE49-F238E27FC236}">
                <a16:creationId xmlns:a16="http://schemas.microsoft.com/office/drawing/2014/main" id="{64B0535B-2BEB-50AB-A48E-53A58B99600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3DAC83-4FD5-79D9-E6D6-42694E2BC660}"/>
              </a:ext>
            </a:extLst>
          </p:cNvPr>
          <p:cNvPicPr>
            <a:picLocks noChangeAspect="1"/>
          </p:cNvPicPr>
          <p:nvPr/>
        </p:nvPicPr>
        <p:blipFill>
          <a:blip r:embed="rId2"/>
          <a:stretch>
            <a:fillRect/>
          </a:stretch>
        </p:blipFill>
        <p:spPr>
          <a:xfrm>
            <a:off x="1451579" y="1853754"/>
            <a:ext cx="9069808" cy="4236613"/>
          </a:xfrm>
          <a:prstGeom prst="rect">
            <a:avLst/>
          </a:prstGeom>
        </p:spPr>
      </p:pic>
    </p:spTree>
    <p:extLst>
      <p:ext uri="{BB962C8B-B14F-4D97-AF65-F5344CB8AC3E}">
        <p14:creationId xmlns:p14="http://schemas.microsoft.com/office/powerpoint/2010/main" val="579916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D91603-9C3D-0175-3E17-1CAF8C42FBB3}"/>
              </a:ext>
            </a:extLst>
          </p:cNvPr>
          <p:cNvPicPr>
            <a:picLocks noChangeAspect="1"/>
          </p:cNvPicPr>
          <p:nvPr/>
        </p:nvPicPr>
        <p:blipFill>
          <a:blip r:embed="rId2"/>
          <a:stretch>
            <a:fillRect/>
          </a:stretch>
        </p:blipFill>
        <p:spPr>
          <a:xfrm>
            <a:off x="1451578" y="1853755"/>
            <a:ext cx="9603275" cy="4234744"/>
          </a:xfrm>
          <a:prstGeom prst="rect">
            <a:avLst/>
          </a:prstGeom>
        </p:spPr>
      </p:pic>
      <p:sp>
        <p:nvSpPr>
          <p:cNvPr id="2" name="Title 1">
            <a:extLst>
              <a:ext uri="{FF2B5EF4-FFF2-40B4-BE49-F238E27FC236}">
                <a16:creationId xmlns:a16="http://schemas.microsoft.com/office/drawing/2014/main" id="{0D959FF5-5DCC-AFCF-215D-3D5C75D65EF8}"/>
              </a:ext>
            </a:extLst>
          </p:cNvPr>
          <p:cNvSpPr>
            <a:spLocks noGrp="1"/>
          </p:cNvSpPr>
          <p:nvPr>
            <p:ph type="title"/>
          </p:nvPr>
        </p:nvSpPr>
        <p:spPr/>
        <p:txBody>
          <a:bodyPr/>
          <a:lstStyle/>
          <a:p>
            <a:r>
              <a:rPr lang="en-US" dirty="0"/>
              <a:t>Ec2 savings plan</a:t>
            </a:r>
          </a:p>
        </p:txBody>
      </p:sp>
    </p:spTree>
    <p:extLst>
      <p:ext uri="{BB962C8B-B14F-4D97-AF65-F5344CB8AC3E}">
        <p14:creationId xmlns:p14="http://schemas.microsoft.com/office/powerpoint/2010/main" val="388498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2B02-B313-DCB1-20C3-CC4A2F093091}"/>
              </a:ext>
            </a:extLst>
          </p:cNvPr>
          <p:cNvSpPr>
            <a:spLocks noGrp="1"/>
          </p:cNvSpPr>
          <p:nvPr>
            <p:ph type="title"/>
          </p:nvPr>
        </p:nvSpPr>
        <p:spPr/>
        <p:txBody>
          <a:bodyPr/>
          <a:lstStyle/>
          <a:p>
            <a:r>
              <a:rPr lang="en-US" dirty="0"/>
              <a:t>Ec2 spot instances</a:t>
            </a:r>
          </a:p>
        </p:txBody>
      </p:sp>
      <p:sp>
        <p:nvSpPr>
          <p:cNvPr id="3" name="Content Placeholder 2">
            <a:extLst>
              <a:ext uri="{FF2B5EF4-FFF2-40B4-BE49-F238E27FC236}">
                <a16:creationId xmlns:a16="http://schemas.microsoft.com/office/drawing/2014/main" id="{A7F16B3C-7115-162C-943C-292E27660E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14EFFF9-2369-B1A4-6BA8-468D03A33128}"/>
              </a:ext>
            </a:extLst>
          </p:cNvPr>
          <p:cNvPicPr>
            <a:picLocks noChangeAspect="1"/>
          </p:cNvPicPr>
          <p:nvPr/>
        </p:nvPicPr>
        <p:blipFill>
          <a:blip r:embed="rId2"/>
          <a:stretch>
            <a:fillRect/>
          </a:stretch>
        </p:blipFill>
        <p:spPr>
          <a:xfrm>
            <a:off x="1451579" y="1853754"/>
            <a:ext cx="10171012" cy="4242287"/>
          </a:xfrm>
          <a:prstGeom prst="rect">
            <a:avLst/>
          </a:prstGeom>
        </p:spPr>
      </p:pic>
    </p:spTree>
    <p:extLst>
      <p:ext uri="{BB962C8B-B14F-4D97-AF65-F5344CB8AC3E}">
        <p14:creationId xmlns:p14="http://schemas.microsoft.com/office/powerpoint/2010/main" val="325177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C57C-4659-394E-5B43-B80C948C919C}"/>
              </a:ext>
            </a:extLst>
          </p:cNvPr>
          <p:cNvSpPr>
            <a:spLocks noGrp="1"/>
          </p:cNvSpPr>
          <p:nvPr>
            <p:ph type="title"/>
          </p:nvPr>
        </p:nvSpPr>
        <p:spPr/>
        <p:txBody>
          <a:bodyPr/>
          <a:lstStyle/>
          <a:p>
            <a:r>
              <a:rPr lang="en-US" dirty="0"/>
              <a:t>Ec2 dedicated hosts</a:t>
            </a:r>
          </a:p>
        </p:txBody>
      </p:sp>
      <p:sp>
        <p:nvSpPr>
          <p:cNvPr id="3" name="Content Placeholder 2">
            <a:extLst>
              <a:ext uri="{FF2B5EF4-FFF2-40B4-BE49-F238E27FC236}">
                <a16:creationId xmlns:a16="http://schemas.microsoft.com/office/drawing/2014/main" id="{B282827E-3925-597D-6B5F-7AC0AB1D65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10E03C8-E682-0D06-3EC9-8C8EBFC49DFD}"/>
              </a:ext>
            </a:extLst>
          </p:cNvPr>
          <p:cNvPicPr>
            <a:picLocks noChangeAspect="1"/>
          </p:cNvPicPr>
          <p:nvPr/>
        </p:nvPicPr>
        <p:blipFill>
          <a:blip r:embed="rId2"/>
          <a:stretch>
            <a:fillRect/>
          </a:stretch>
        </p:blipFill>
        <p:spPr>
          <a:xfrm>
            <a:off x="1451579" y="1853754"/>
            <a:ext cx="10583119" cy="4055116"/>
          </a:xfrm>
          <a:prstGeom prst="rect">
            <a:avLst/>
          </a:prstGeom>
        </p:spPr>
      </p:pic>
    </p:spTree>
    <p:extLst>
      <p:ext uri="{BB962C8B-B14F-4D97-AF65-F5344CB8AC3E}">
        <p14:creationId xmlns:p14="http://schemas.microsoft.com/office/powerpoint/2010/main" val="3660033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A65F-B54C-93DA-3B74-491F463869E6}"/>
              </a:ext>
            </a:extLst>
          </p:cNvPr>
          <p:cNvSpPr>
            <a:spLocks noGrp="1"/>
          </p:cNvSpPr>
          <p:nvPr>
            <p:ph type="title"/>
          </p:nvPr>
        </p:nvSpPr>
        <p:spPr/>
        <p:txBody>
          <a:bodyPr/>
          <a:lstStyle/>
          <a:p>
            <a:r>
              <a:rPr lang="en-US" dirty="0"/>
              <a:t>Ec2 dedicated instances</a:t>
            </a:r>
          </a:p>
        </p:txBody>
      </p:sp>
      <p:sp>
        <p:nvSpPr>
          <p:cNvPr id="3" name="Content Placeholder 2">
            <a:extLst>
              <a:ext uri="{FF2B5EF4-FFF2-40B4-BE49-F238E27FC236}">
                <a16:creationId xmlns:a16="http://schemas.microsoft.com/office/drawing/2014/main" id="{BE032105-2104-C120-49EE-FCAAED3E04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97D230-27B3-643A-1AA4-D76807DCA84D}"/>
              </a:ext>
            </a:extLst>
          </p:cNvPr>
          <p:cNvPicPr>
            <a:picLocks noChangeAspect="1"/>
          </p:cNvPicPr>
          <p:nvPr/>
        </p:nvPicPr>
        <p:blipFill>
          <a:blip r:embed="rId2"/>
          <a:stretch>
            <a:fillRect/>
          </a:stretch>
        </p:blipFill>
        <p:spPr>
          <a:xfrm>
            <a:off x="1451579" y="1853754"/>
            <a:ext cx="10528218" cy="4888252"/>
          </a:xfrm>
          <a:prstGeom prst="rect">
            <a:avLst/>
          </a:prstGeom>
        </p:spPr>
      </p:pic>
    </p:spTree>
    <p:extLst>
      <p:ext uri="{BB962C8B-B14F-4D97-AF65-F5344CB8AC3E}">
        <p14:creationId xmlns:p14="http://schemas.microsoft.com/office/powerpoint/2010/main" val="1734588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D6F4-4463-4F56-3EE2-410D07F24BFD}"/>
              </a:ext>
            </a:extLst>
          </p:cNvPr>
          <p:cNvSpPr>
            <a:spLocks noGrp="1"/>
          </p:cNvSpPr>
          <p:nvPr>
            <p:ph type="title"/>
          </p:nvPr>
        </p:nvSpPr>
        <p:spPr/>
        <p:txBody>
          <a:bodyPr/>
          <a:lstStyle/>
          <a:p>
            <a:r>
              <a:rPr lang="en-US" dirty="0"/>
              <a:t>Ec2 capacity reservations</a:t>
            </a:r>
          </a:p>
        </p:txBody>
      </p:sp>
      <p:sp>
        <p:nvSpPr>
          <p:cNvPr id="3" name="Content Placeholder 2">
            <a:extLst>
              <a:ext uri="{FF2B5EF4-FFF2-40B4-BE49-F238E27FC236}">
                <a16:creationId xmlns:a16="http://schemas.microsoft.com/office/drawing/2014/main" id="{CB7241AC-0E50-DDF4-3914-027ED1B30E3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5B90CC-20E1-0589-5D1E-ED2DB98080F4}"/>
              </a:ext>
            </a:extLst>
          </p:cNvPr>
          <p:cNvPicPr>
            <a:picLocks noChangeAspect="1"/>
          </p:cNvPicPr>
          <p:nvPr/>
        </p:nvPicPr>
        <p:blipFill>
          <a:blip r:embed="rId2"/>
          <a:stretch>
            <a:fillRect/>
          </a:stretch>
        </p:blipFill>
        <p:spPr>
          <a:xfrm>
            <a:off x="1365813" y="1853754"/>
            <a:ext cx="10182746" cy="4266290"/>
          </a:xfrm>
          <a:prstGeom prst="rect">
            <a:avLst/>
          </a:prstGeom>
        </p:spPr>
      </p:pic>
    </p:spTree>
    <p:extLst>
      <p:ext uri="{BB962C8B-B14F-4D97-AF65-F5344CB8AC3E}">
        <p14:creationId xmlns:p14="http://schemas.microsoft.com/office/powerpoint/2010/main" val="70123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659F-E910-2EB8-7F87-3AF451BA8CFC}"/>
              </a:ext>
            </a:extLst>
          </p:cNvPr>
          <p:cNvSpPr>
            <a:spLocks noGrp="1"/>
          </p:cNvSpPr>
          <p:nvPr>
            <p:ph type="title"/>
          </p:nvPr>
        </p:nvSpPr>
        <p:spPr/>
        <p:txBody>
          <a:bodyPr/>
          <a:lstStyle/>
          <a:p>
            <a:r>
              <a:rPr lang="en-US" dirty="0"/>
              <a:t>What is aws</a:t>
            </a:r>
          </a:p>
        </p:txBody>
      </p:sp>
      <p:sp>
        <p:nvSpPr>
          <p:cNvPr id="3" name="Content Placeholder 2">
            <a:extLst>
              <a:ext uri="{FF2B5EF4-FFF2-40B4-BE49-F238E27FC236}">
                <a16:creationId xmlns:a16="http://schemas.microsoft.com/office/drawing/2014/main" id="{7FB11A8F-DFEF-C87A-0671-B160759733FB}"/>
              </a:ext>
            </a:extLst>
          </p:cNvPr>
          <p:cNvSpPr>
            <a:spLocks noGrp="1"/>
          </p:cNvSpPr>
          <p:nvPr>
            <p:ph idx="1"/>
          </p:nvPr>
        </p:nvSpPr>
        <p:spPr/>
        <p:txBody>
          <a:bodyPr/>
          <a:lstStyle/>
          <a:p>
            <a:r>
              <a:rPr lang="en-US" dirty="0"/>
              <a:t>Amazon web services is the world’s most broadly adopted cloud platform.</a:t>
            </a:r>
          </a:p>
          <a:p>
            <a:r>
              <a:rPr lang="en-US" dirty="0"/>
              <a:t>It has around 200 services spread across its data centers globally.</a:t>
            </a:r>
          </a:p>
          <a:p>
            <a:r>
              <a:rPr lang="en-US" dirty="0"/>
              <a:t>Millions of customers ranging from startups to multinational companies are using the AWS to lower costs, become more agile and innovate faster.</a:t>
            </a:r>
          </a:p>
          <a:p>
            <a:endParaRPr lang="en-US" dirty="0"/>
          </a:p>
        </p:txBody>
      </p:sp>
    </p:spTree>
    <p:extLst>
      <p:ext uri="{BB962C8B-B14F-4D97-AF65-F5344CB8AC3E}">
        <p14:creationId xmlns:p14="http://schemas.microsoft.com/office/powerpoint/2010/main" val="221753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A51A-681D-CF8F-9B7D-517D97FF3F77}"/>
              </a:ext>
            </a:extLst>
          </p:cNvPr>
          <p:cNvSpPr>
            <a:spLocks noGrp="1"/>
          </p:cNvSpPr>
          <p:nvPr>
            <p:ph type="title"/>
          </p:nvPr>
        </p:nvSpPr>
        <p:spPr/>
        <p:txBody>
          <a:bodyPr/>
          <a:lstStyle/>
          <a:p>
            <a:r>
              <a:rPr lang="en-US" dirty="0"/>
              <a:t>Which purchasing option is right for me?</a:t>
            </a:r>
          </a:p>
        </p:txBody>
      </p:sp>
      <p:sp>
        <p:nvSpPr>
          <p:cNvPr id="3" name="Content Placeholder 2">
            <a:extLst>
              <a:ext uri="{FF2B5EF4-FFF2-40B4-BE49-F238E27FC236}">
                <a16:creationId xmlns:a16="http://schemas.microsoft.com/office/drawing/2014/main" id="{305D431D-B2A4-3D55-67C3-CE1C097115CC}"/>
              </a:ext>
            </a:extLst>
          </p:cNvPr>
          <p:cNvSpPr>
            <a:spLocks noGrp="1"/>
          </p:cNvSpPr>
          <p:nvPr>
            <p:ph idx="1"/>
          </p:nvPr>
        </p:nvSpPr>
        <p:spPr/>
        <p:txBody>
          <a:bodyPr>
            <a:normAutofit fontScale="85000" lnSpcReduction="10000"/>
          </a:bodyPr>
          <a:lstStyle/>
          <a:p>
            <a:r>
              <a:rPr lang="en-US" dirty="0"/>
              <a:t>Example – resort</a:t>
            </a:r>
          </a:p>
          <a:p>
            <a:r>
              <a:rPr lang="en-US" dirty="0"/>
              <a:t>On demand – coming and staying in resort whenever we like, we pay the full price.</a:t>
            </a:r>
          </a:p>
          <a:p>
            <a:r>
              <a:rPr lang="en-US" dirty="0"/>
              <a:t>Reserved – like planning ahead and if we plan to stay for too long time, we may get a good discount.</a:t>
            </a:r>
          </a:p>
          <a:p>
            <a:r>
              <a:rPr lang="en-US" dirty="0"/>
              <a:t>Savings plans – pay a certain amount per hour for certain period and stay in any room type.</a:t>
            </a:r>
          </a:p>
          <a:p>
            <a:r>
              <a:rPr lang="en-US" dirty="0"/>
              <a:t>Spot instances – the hotel allows people to bid for the empty rooms and the highest bidder keeps the rooms. You can get kicked out at any time.</a:t>
            </a:r>
          </a:p>
          <a:p>
            <a:r>
              <a:rPr lang="en-US" dirty="0"/>
              <a:t>Dedicated hosts – we book an entire building of the resort.</a:t>
            </a:r>
          </a:p>
          <a:p>
            <a:r>
              <a:rPr lang="en-US" dirty="0"/>
              <a:t>Capacity reservations – you book a room for a period with full price even you don’t stay in it.</a:t>
            </a:r>
          </a:p>
        </p:txBody>
      </p:sp>
    </p:spTree>
    <p:extLst>
      <p:ext uri="{BB962C8B-B14F-4D97-AF65-F5344CB8AC3E}">
        <p14:creationId xmlns:p14="http://schemas.microsoft.com/office/powerpoint/2010/main" val="2783369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C2F7-B44C-EC69-B01E-30581509A7EC}"/>
              </a:ext>
            </a:extLst>
          </p:cNvPr>
          <p:cNvSpPr>
            <a:spLocks noGrp="1"/>
          </p:cNvSpPr>
          <p:nvPr>
            <p:ph type="title"/>
          </p:nvPr>
        </p:nvSpPr>
        <p:spPr/>
        <p:txBody>
          <a:bodyPr/>
          <a:lstStyle/>
          <a:p>
            <a:r>
              <a:rPr lang="en-US" dirty="0"/>
              <a:t>Public vs private vs elastic </a:t>
            </a:r>
            <a:r>
              <a:rPr lang="en-US" dirty="0" err="1"/>
              <a:t>ips</a:t>
            </a:r>
            <a:endParaRPr lang="en-US" dirty="0"/>
          </a:p>
        </p:txBody>
      </p:sp>
      <p:sp>
        <p:nvSpPr>
          <p:cNvPr id="3" name="Content Placeholder 2">
            <a:extLst>
              <a:ext uri="{FF2B5EF4-FFF2-40B4-BE49-F238E27FC236}">
                <a16:creationId xmlns:a16="http://schemas.microsoft.com/office/drawing/2014/main" id="{2D70D769-42EE-BDF2-6145-C4B10EF66F8E}"/>
              </a:ext>
            </a:extLst>
          </p:cNvPr>
          <p:cNvSpPr>
            <a:spLocks noGrp="1"/>
          </p:cNvSpPr>
          <p:nvPr>
            <p:ph idx="1"/>
          </p:nvPr>
        </p:nvSpPr>
        <p:spPr/>
        <p:txBody>
          <a:bodyPr/>
          <a:lstStyle/>
          <a:p>
            <a:r>
              <a:rPr lang="en-US" dirty="0"/>
              <a:t>There are two sorts of IPs, IPV4 and IPV6</a:t>
            </a:r>
          </a:p>
          <a:p>
            <a:r>
              <a:rPr lang="en-US" dirty="0"/>
              <a:t>IPV4 is the most commonly used IP, it basically looks like 19.2.23.33</a:t>
            </a:r>
          </a:p>
          <a:p>
            <a:r>
              <a:rPr lang="en-US" dirty="0"/>
              <a:t>It is a 4 numbers separated by a dot and each number ranges from [0-255]</a:t>
            </a:r>
          </a:p>
          <a:p>
            <a:r>
              <a:rPr lang="en-US" dirty="0"/>
              <a:t>IPV6 is bit different from the IPV4, it is mostly used for internet of things operations.</a:t>
            </a:r>
          </a:p>
          <a:p>
            <a:r>
              <a:rPr lang="en-US" dirty="0"/>
              <a:t>The structure of IPV6 is a string of hexadecimal numbers with letters.</a:t>
            </a:r>
          </a:p>
          <a:p>
            <a:r>
              <a:rPr lang="en-US" dirty="0"/>
              <a:t>AWS supports both IPV4 and IPV6, but we will be using the IPV4 the most.</a:t>
            </a:r>
          </a:p>
          <a:p>
            <a:r>
              <a:rPr lang="en-US" dirty="0"/>
              <a:t>IPV4 allows 3.7 billion different addresses in the public space.</a:t>
            </a:r>
          </a:p>
          <a:p>
            <a:pPr marL="0" indent="0">
              <a:buNone/>
            </a:pPr>
            <a:endParaRPr lang="en-US" dirty="0"/>
          </a:p>
          <a:p>
            <a:endParaRPr lang="en-US" dirty="0"/>
          </a:p>
        </p:txBody>
      </p:sp>
    </p:spTree>
    <p:extLst>
      <p:ext uri="{BB962C8B-B14F-4D97-AF65-F5344CB8AC3E}">
        <p14:creationId xmlns:p14="http://schemas.microsoft.com/office/powerpoint/2010/main" val="421522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812E-0204-1C04-A6FF-06BD83685A95}"/>
              </a:ext>
            </a:extLst>
          </p:cNvPr>
          <p:cNvSpPr>
            <a:spLocks noGrp="1"/>
          </p:cNvSpPr>
          <p:nvPr>
            <p:ph type="title"/>
          </p:nvPr>
        </p:nvSpPr>
        <p:spPr>
          <a:xfrm>
            <a:off x="1451579" y="804519"/>
            <a:ext cx="9603275" cy="1049235"/>
          </a:xfrm>
        </p:spPr>
        <p:txBody>
          <a:bodyPr>
            <a:normAutofit/>
          </a:bodyPr>
          <a:lstStyle/>
          <a:p>
            <a:r>
              <a:rPr lang="en-US" dirty="0"/>
              <a:t>Public vs private ipv4</a:t>
            </a:r>
          </a:p>
        </p:txBody>
      </p:sp>
      <p:grpSp>
        <p:nvGrpSpPr>
          <p:cNvPr id="9" name="Group 8">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0" name="Rectangle 9">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09AA20FB-8358-9C9F-8180-D16A2B030B15}"/>
              </a:ext>
            </a:extLst>
          </p:cNvPr>
          <p:cNvPicPr>
            <a:picLocks noChangeAspect="1"/>
          </p:cNvPicPr>
          <p:nvPr/>
        </p:nvPicPr>
        <p:blipFill>
          <a:blip r:embed="rId2"/>
          <a:stretch>
            <a:fillRect/>
          </a:stretch>
        </p:blipFill>
        <p:spPr>
          <a:xfrm>
            <a:off x="1635739" y="2738668"/>
            <a:ext cx="4613872" cy="1995498"/>
          </a:xfrm>
          <a:prstGeom prst="rect">
            <a:avLst/>
          </a:prstGeom>
        </p:spPr>
      </p:pic>
      <p:sp>
        <p:nvSpPr>
          <p:cNvPr id="3" name="Content Placeholder 2">
            <a:extLst>
              <a:ext uri="{FF2B5EF4-FFF2-40B4-BE49-F238E27FC236}">
                <a16:creationId xmlns:a16="http://schemas.microsoft.com/office/drawing/2014/main" id="{FB88F26F-22F8-4080-566B-577D0B553679}"/>
              </a:ext>
            </a:extLst>
          </p:cNvPr>
          <p:cNvSpPr>
            <a:spLocks noGrp="1"/>
          </p:cNvSpPr>
          <p:nvPr>
            <p:ph idx="1"/>
          </p:nvPr>
        </p:nvSpPr>
        <p:spPr>
          <a:xfrm>
            <a:off x="6903337" y="2015734"/>
            <a:ext cx="4158849" cy="3450613"/>
          </a:xfrm>
        </p:spPr>
        <p:txBody>
          <a:bodyPr>
            <a:normAutofit fontScale="77500" lnSpcReduction="20000"/>
          </a:bodyPr>
          <a:lstStyle/>
          <a:p>
            <a:r>
              <a:rPr lang="en-US" dirty="0"/>
              <a:t>Two EC2 instances or web servers can communicate to each other by using their public IPs.</a:t>
            </a:r>
          </a:p>
          <a:p>
            <a:r>
              <a:rPr lang="en-US" dirty="0"/>
              <a:t>But in companies they use a private IP, the computers that are connected within this private network can communicate within each other using the private IP.</a:t>
            </a:r>
          </a:p>
          <a:p>
            <a:r>
              <a:rPr lang="en-US" dirty="0"/>
              <a:t>If the company has a public internet gateway attached to it, then all the web servers on the internet can communicate with the computers in the private network.</a:t>
            </a:r>
          </a:p>
          <a:p>
            <a:pPr marL="0" indent="0">
              <a:buNone/>
            </a:pPr>
            <a:endParaRPr lang="en-US" dirty="0"/>
          </a:p>
        </p:txBody>
      </p:sp>
    </p:spTree>
    <p:extLst>
      <p:ext uri="{BB962C8B-B14F-4D97-AF65-F5344CB8AC3E}">
        <p14:creationId xmlns:p14="http://schemas.microsoft.com/office/powerpoint/2010/main" val="3987392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831D0-5674-5C3D-89B9-BB3A121B9D09}"/>
              </a:ext>
            </a:extLst>
          </p:cNvPr>
          <p:cNvSpPr>
            <a:spLocks noGrp="1"/>
          </p:cNvSpPr>
          <p:nvPr>
            <p:ph type="title"/>
          </p:nvPr>
        </p:nvSpPr>
        <p:spPr/>
        <p:txBody>
          <a:bodyPr/>
          <a:lstStyle/>
          <a:p>
            <a:r>
              <a:rPr lang="en-US" dirty="0"/>
              <a:t>Public vs private ipV4</a:t>
            </a:r>
          </a:p>
        </p:txBody>
      </p:sp>
      <p:sp>
        <p:nvSpPr>
          <p:cNvPr id="8" name="Text Placeholder 7">
            <a:extLst>
              <a:ext uri="{FF2B5EF4-FFF2-40B4-BE49-F238E27FC236}">
                <a16:creationId xmlns:a16="http://schemas.microsoft.com/office/drawing/2014/main" id="{CD4FE33B-4BA4-A79E-F495-0D00EF9FE918}"/>
              </a:ext>
            </a:extLst>
          </p:cNvPr>
          <p:cNvSpPr>
            <a:spLocks noGrp="1"/>
          </p:cNvSpPr>
          <p:nvPr>
            <p:ph type="body" idx="1"/>
          </p:nvPr>
        </p:nvSpPr>
        <p:spPr/>
        <p:txBody>
          <a:bodyPr/>
          <a:lstStyle/>
          <a:p>
            <a:r>
              <a:rPr lang="en-US" dirty="0"/>
              <a:t>public</a:t>
            </a:r>
          </a:p>
        </p:txBody>
      </p:sp>
      <p:sp>
        <p:nvSpPr>
          <p:cNvPr id="9" name="Content Placeholder 8">
            <a:extLst>
              <a:ext uri="{FF2B5EF4-FFF2-40B4-BE49-F238E27FC236}">
                <a16:creationId xmlns:a16="http://schemas.microsoft.com/office/drawing/2014/main" id="{DD7A2673-F0B8-E917-85C8-6B102D3005AE}"/>
              </a:ext>
            </a:extLst>
          </p:cNvPr>
          <p:cNvSpPr>
            <a:spLocks noGrp="1"/>
          </p:cNvSpPr>
          <p:nvPr>
            <p:ph sz="half" idx="2"/>
          </p:nvPr>
        </p:nvSpPr>
        <p:spPr/>
        <p:txBody>
          <a:bodyPr>
            <a:normAutofit fontScale="85000" lnSpcReduction="20000"/>
          </a:bodyPr>
          <a:lstStyle/>
          <a:p>
            <a:r>
              <a:rPr lang="en-US" dirty="0"/>
              <a:t>Public IP means that the machine can be identified by the internet.</a:t>
            </a:r>
          </a:p>
          <a:p>
            <a:r>
              <a:rPr lang="en-US" dirty="0"/>
              <a:t>Every public IP must be unique across the whole web.</a:t>
            </a:r>
          </a:p>
          <a:p>
            <a:r>
              <a:rPr lang="en-US" dirty="0"/>
              <a:t>It can be geo-located easily by googling.</a:t>
            </a:r>
          </a:p>
        </p:txBody>
      </p:sp>
      <p:sp>
        <p:nvSpPr>
          <p:cNvPr id="10" name="Text Placeholder 9">
            <a:extLst>
              <a:ext uri="{FF2B5EF4-FFF2-40B4-BE49-F238E27FC236}">
                <a16:creationId xmlns:a16="http://schemas.microsoft.com/office/drawing/2014/main" id="{6FFF51F8-815C-7497-7AD4-16F1CF521DBB}"/>
              </a:ext>
            </a:extLst>
          </p:cNvPr>
          <p:cNvSpPr>
            <a:spLocks noGrp="1"/>
          </p:cNvSpPr>
          <p:nvPr>
            <p:ph type="body" sz="quarter" idx="3"/>
          </p:nvPr>
        </p:nvSpPr>
        <p:spPr/>
        <p:txBody>
          <a:bodyPr/>
          <a:lstStyle/>
          <a:p>
            <a:r>
              <a:rPr lang="en-US" dirty="0"/>
              <a:t>private</a:t>
            </a:r>
          </a:p>
        </p:txBody>
      </p:sp>
      <p:sp>
        <p:nvSpPr>
          <p:cNvPr id="11" name="Content Placeholder 10">
            <a:extLst>
              <a:ext uri="{FF2B5EF4-FFF2-40B4-BE49-F238E27FC236}">
                <a16:creationId xmlns:a16="http://schemas.microsoft.com/office/drawing/2014/main" id="{58C042A4-7719-7376-B972-95BD3325FDA5}"/>
              </a:ext>
            </a:extLst>
          </p:cNvPr>
          <p:cNvSpPr>
            <a:spLocks noGrp="1"/>
          </p:cNvSpPr>
          <p:nvPr>
            <p:ph sz="quarter" idx="4"/>
          </p:nvPr>
        </p:nvSpPr>
        <p:spPr/>
        <p:txBody>
          <a:bodyPr>
            <a:normAutofit fontScale="85000" lnSpcReduction="20000"/>
          </a:bodyPr>
          <a:lstStyle/>
          <a:p>
            <a:r>
              <a:rPr lang="en-US" dirty="0"/>
              <a:t>It means that the machine can be identified only on a private network.</a:t>
            </a:r>
          </a:p>
          <a:p>
            <a:r>
              <a:rPr lang="en-US" dirty="0"/>
              <a:t>The IP must be unique across the private network.</a:t>
            </a:r>
          </a:p>
          <a:p>
            <a:r>
              <a:rPr lang="en-US" dirty="0"/>
              <a:t>But two different private networks can have the same IP</a:t>
            </a:r>
          </a:p>
          <a:p>
            <a:r>
              <a:rPr lang="en-US" dirty="0"/>
              <a:t>Machines can connect to each other using internet gateway.</a:t>
            </a:r>
          </a:p>
        </p:txBody>
      </p:sp>
    </p:spTree>
    <p:extLst>
      <p:ext uri="{BB962C8B-B14F-4D97-AF65-F5344CB8AC3E}">
        <p14:creationId xmlns:p14="http://schemas.microsoft.com/office/powerpoint/2010/main" val="2723126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7321E2-0FC1-90FC-CB20-6B18D0A05888}"/>
              </a:ext>
            </a:extLst>
          </p:cNvPr>
          <p:cNvSpPr>
            <a:spLocks noGrp="1"/>
          </p:cNvSpPr>
          <p:nvPr>
            <p:ph type="title"/>
          </p:nvPr>
        </p:nvSpPr>
        <p:spPr/>
        <p:txBody>
          <a:bodyPr/>
          <a:lstStyle/>
          <a:p>
            <a:r>
              <a:rPr lang="en-US" dirty="0"/>
              <a:t>Elastic IP</a:t>
            </a:r>
          </a:p>
        </p:txBody>
      </p:sp>
      <p:sp>
        <p:nvSpPr>
          <p:cNvPr id="10" name="Content Placeholder 9">
            <a:extLst>
              <a:ext uri="{FF2B5EF4-FFF2-40B4-BE49-F238E27FC236}">
                <a16:creationId xmlns:a16="http://schemas.microsoft.com/office/drawing/2014/main" id="{1DEEDEDA-2131-73FF-95A1-C345370DEADE}"/>
              </a:ext>
            </a:extLst>
          </p:cNvPr>
          <p:cNvSpPr>
            <a:spLocks noGrp="1"/>
          </p:cNvSpPr>
          <p:nvPr>
            <p:ph idx="1"/>
          </p:nvPr>
        </p:nvSpPr>
        <p:spPr/>
        <p:txBody>
          <a:bodyPr>
            <a:normAutofit fontScale="92500" lnSpcReduction="20000"/>
          </a:bodyPr>
          <a:lstStyle/>
          <a:p>
            <a:r>
              <a:rPr lang="en-US" dirty="0"/>
              <a:t>If you need a fixed public IP for the EC2 instance, then we can use the Elastic IP.</a:t>
            </a:r>
          </a:p>
          <a:p>
            <a:r>
              <a:rPr lang="en-US" dirty="0"/>
              <a:t>An elastic IP is a public IPV4, we own it as long as we don’t delete it.</a:t>
            </a:r>
          </a:p>
          <a:p>
            <a:r>
              <a:rPr lang="en-US" dirty="0"/>
              <a:t>We can attach an elastic IP to only one EC2 instance at a given time.</a:t>
            </a:r>
          </a:p>
          <a:p>
            <a:r>
              <a:rPr lang="en-US" dirty="0"/>
              <a:t>AWS allows a maximum of 5 elastic IP’s per account (However the number can be increased by requesting the AWS)</a:t>
            </a:r>
          </a:p>
          <a:p>
            <a:r>
              <a:rPr lang="en-US" dirty="0"/>
              <a:t>Try to avoid using elastic IP</a:t>
            </a:r>
          </a:p>
          <a:p>
            <a:pPr lvl="1"/>
            <a:r>
              <a:rPr lang="en-US" dirty="0"/>
              <a:t>They often reflect poor infrastructural design</a:t>
            </a:r>
          </a:p>
          <a:p>
            <a:pPr lvl="1"/>
            <a:r>
              <a:rPr lang="en-US" dirty="0"/>
              <a:t>Instead use a random public IP and register a DNS to it.</a:t>
            </a:r>
          </a:p>
          <a:p>
            <a:pPr lvl="1"/>
            <a:r>
              <a:rPr lang="en-US" dirty="0"/>
              <a:t>Use a load balancer and don’t use a public IP.</a:t>
            </a:r>
          </a:p>
        </p:txBody>
      </p:sp>
    </p:spTree>
    <p:extLst>
      <p:ext uri="{BB962C8B-B14F-4D97-AF65-F5344CB8AC3E}">
        <p14:creationId xmlns:p14="http://schemas.microsoft.com/office/powerpoint/2010/main" val="3380127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57E2-291D-1F8D-707E-7F30844EC646}"/>
              </a:ext>
            </a:extLst>
          </p:cNvPr>
          <p:cNvSpPr>
            <a:spLocks noGrp="1"/>
          </p:cNvSpPr>
          <p:nvPr>
            <p:ph type="title"/>
          </p:nvPr>
        </p:nvSpPr>
        <p:spPr/>
        <p:txBody>
          <a:bodyPr/>
          <a:lstStyle/>
          <a:p>
            <a:r>
              <a:rPr lang="en-US" dirty="0"/>
              <a:t>placement groups</a:t>
            </a:r>
          </a:p>
        </p:txBody>
      </p:sp>
      <p:sp>
        <p:nvSpPr>
          <p:cNvPr id="3" name="Content Placeholder 2">
            <a:extLst>
              <a:ext uri="{FF2B5EF4-FFF2-40B4-BE49-F238E27FC236}">
                <a16:creationId xmlns:a16="http://schemas.microsoft.com/office/drawing/2014/main" id="{D93C9A21-644A-D170-253A-FFEC890021EA}"/>
              </a:ext>
            </a:extLst>
          </p:cNvPr>
          <p:cNvSpPr>
            <a:spLocks noGrp="1"/>
          </p:cNvSpPr>
          <p:nvPr>
            <p:ph idx="1"/>
          </p:nvPr>
        </p:nvSpPr>
        <p:spPr/>
        <p:txBody>
          <a:bodyPr/>
          <a:lstStyle/>
          <a:p>
            <a:r>
              <a:rPr lang="en-US" dirty="0"/>
              <a:t>We can control how an EC2 instance is placed in the AWS infrastructure. This can be done by using the placement groups.</a:t>
            </a:r>
          </a:p>
          <a:p>
            <a:r>
              <a:rPr lang="en-US" dirty="0"/>
              <a:t>The placement group is basically a strategy to group the EC2 instances, there are three types of placement group strategies:</a:t>
            </a:r>
          </a:p>
          <a:p>
            <a:pPr lvl="1"/>
            <a:r>
              <a:rPr lang="en-US" dirty="0"/>
              <a:t>Cluster</a:t>
            </a:r>
          </a:p>
          <a:p>
            <a:pPr lvl="1"/>
            <a:r>
              <a:rPr lang="en-US" dirty="0"/>
              <a:t>Spread</a:t>
            </a:r>
          </a:p>
          <a:p>
            <a:pPr lvl="1"/>
            <a:r>
              <a:rPr lang="en-US" dirty="0"/>
              <a:t>Partition</a:t>
            </a:r>
          </a:p>
        </p:txBody>
      </p:sp>
    </p:spTree>
    <p:extLst>
      <p:ext uri="{BB962C8B-B14F-4D97-AF65-F5344CB8AC3E}">
        <p14:creationId xmlns:p14="http://schemas.microsoft.com/office/powerpoint/2010/main" val="3097945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284E-C1A7-9497-742E-0B821EBA03C2}"/>
              </a:ext>
            </a:extLst>
          </p:cNvPr>
          <p:cNvSpPr>
            <a:spLocks noGrp="1"/>
          </p:cNvSpPr>
          <p:nvPr>
            <p:ph type="title"/>
          </p:nvPr>
        </p:nvSpPr>
        <p:spPr>
          <a:xfrm>
            <a:off x="1451579" y="804519"/>
            <a:ext cx="9603275" cy="1049235"/>
          </a:xfrm>
        </p:spPr>
        <p:txBody>
          <a:bodyPr>
            <a:normAutofit/>
          </a:bodyPr>
          <a:lstStyle/>
          <a:p>
            <a:r>
              <a:rPr lang="en-US" dirty="0"/>
              <a:t>Placement group – cluster</a:t>
            </a:r>
          </a:p>
        </p:txBody>
      </p:sp>
      <p:grpSp>
        <p:nvGrpSpPr>
          <p:cNvPr id="10" name="Group 9">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1" name="Rectangle 10">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C2B652C-71C2-1EFE-714E-47ED80869847}"/>
              </a:ext>
            </a:extLst>
          </p:cNvPr>
          <p:cNvPicPr>
            <a:picLocks noChangeAspect="1"/>
          </p:cNvPicPr>
          <p:nvPr/>
        </p:nvPicPr>
        <p:blipFill>
          <a:blip r:embed="rId3"/>
          <a:stretch>
            <a:fillRect/>
          </a:stretch>
        </p:blipFill>
        <p:spPr>
          <a:xfrm>
            <a:off x="1635739" y="2698296"/>
            <a:ext cx="4613872" cy="2076242"/>
          </a:xfrm>
          <a:prstGeom prst="rect">
            <a:avLst/>
          </a:prstGeom>
        </p:spPr>
      </p:pic>
      <p:sp>
        <p:nvSpPr>
          <p:cNvPr id="3" name="Content Placeholder 2">
            <a:extLst>
              <a:ext uri="{FF2B5EF4-FFF2-40B4-BE49-F238E27FC236}">
                <a16:creationId xmlns:a16="http://schemas.microsoft.com/office/drawing/2014/main" id="{F9BA4E67-5C14-6DC7-E387-650426EF1B03}"/>
              </a:ext>
            </a:extLst>
          </p:cNvPr>
          <p:cNvSpPr>
            <a:spLocks noGrp="1"/>
          </p:cNvSpPr>
          <p:nvPr>
            <p:ph idx="1"/>
          </p:nvPr>
        </p:nvSpPr>
        <p:spPr>
          <a:xfrm>
            <a:off x="6903337" y="2015734"/>
            <a:ext cx="4158849" cy="3450613"/>
          </a:xfrm>
        </p:spPr>
        <p:txBody>
          <a:bodyPr>
            <a:normAutofit fontScale="85000" lnSpcReduction="20000"/>
          </a:bodyPr>
          <a:lstStyle/>
          <a:p>
            <a:r>
              <a:rPr lang="en-US" dirty="0"/>
              <a:t>If the cluster placement group is specified, then all the EC2 instances will be in the same rack in the same AZ.</a:t>
            </a:r>
          </a:p>
          <a:p>
            <a:r>
              <a:rPr lang="en-US" dirty="0"/>
              <a:t>This allows the cluster to have low latency and great network</a:t>
            </a:r>
          </a:p>
          <a:p>
            <a:r>
              <a:rPr lang="en-US" dirty="0"/>
              <a:t>The con is that if the rack fails then the entire cluster of EC2 instances will fail.</a:t>
            </a:r>
          </a:p>
          <a:p>
            <a:r>
              <a:rPr lang="en-US" dirty="0"/>
              <a:t>Use cases:</a:t>
            </a:r>
          </a:p>
          <a:p>
            <a:pPr lvl="1"/>
            <a:r>
              <a:rPr lang="en-US" dirty="0"/>
              <a:t>Big data jobs that needs to complete fast</a:t>
            </a:r>
          </a:p>
          <a:p>
            <a:pPr lvl="1"/>
            <a:r>
              <a:rPr lang="en-US" dirty="0"/>
              <a:t>Application that needs extremely low latency and high network throughput.</a:t>
            </a:r>
          </a:p>
        </p:txBody>
      </p:sp>
    </p:spTree>
    <p:extLst>
      <p:ext uri="{BB962C8B-B14F-4D97-AF65-F5344CB8AC3E}">
        <p14:creationId xmlns:p14="http://schemas.microsoft.com/office/powerpoint/2010/main" val="4204061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6CDE-3661-20C7-B1EB-D4481F12EAB4}"/>
              </a:ext>
            </a:extLst>
          </p:cNvPr>
          <p:cNvSpPr>
            <a:spLocks noGrp="1"/>
          </p:cNvSpPr>
          <p:nvPr>
            <p:ph type="title"/>
          </p:nvPr>
        </p:nvSpPr>
        <p:spPr>
          <a:xfrm>
            <a:off x="1451579" y="804519"/>
            <a:ext cx="9603275" cy="1049235"/>
          </a:xfrm>
        </p:spPr>
        <p:txBody>
          <a:bodyPr>
            <a:normAutofit/>
          </a:bodyPr>
          <a:lstStyle/>
          <a:p>
            <a:r>
              <a:rPr lang="en-US" dirty="0"/>
              <a:t>Placement group - spread</a:t>
            </a:r>
          </a:p>
        </p:txBody>
      </p:sp>
      <p:grpSp>
        <p:nvGrpSpPr>
          <p:cNvPr id="11" name="Group 10">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D95DA6B1-833D-35F9-95E4-0293E06829CE}"/>
              </a:ext>
            </a:extLst>
          </p:cNvPr>
          <p:cNvPicPr>
            <a:picLocks noChangeAspect="1"/>
          </p:cNvPicPr>
          <p:nvPr/>
        </p:nvPicPr>
        <p:blipFill>
          <a:blip r:embed="rId2"/>
          <a:stretch>
            <a:fillRect/>
          </a:stretch>
        </p:blipFill>
        <p:spPr>
          <a:xfrm>
            <a:off x="1866694" y="2174242"/>
            <a:ext cx="4151962" cy="3124351"/>
          </a:xfrm>
          <a:prstGeom prst="rect">
            <a:avLst/>
          </a:prstGeom>
        </p:spPr>
      </p:pic>
      <p:sp>
        <p:nvSpPr>
          <p:cNvPr id="8" name="Content Placeholder 7">
            <a:extLst>
              <a:ext uri="{FF2B5EF4-FFF2-40B4-BE49-F238E27FC236}">
                <a16:creationId xmlns:a16="http://schemas.microsoft.com/office/drawing/2014/main" id="{32058347-4D4A-AB67-4D99-459B075143E1}"/>
              </a:ext>
            </a:extLst>
          </p:cNvPr>
          <p:cNvSpPr>
            <a:spLocks noGrp="1"/>
          </p:cNvSpPr>
          <p:nvPr>
            <p:ph idx="1"/>
          </p:nvPr>
        </p:nvSpPr>
        <p:spPr>
          <a:xfrm>
            <a:off x="6903337" y="2015734"/>
            <a:ext cx="4158849" cy="3450613"/>
          </a:xfrm>
        </p:spPr>
        <p:txBody>
          <a:bodyPr>
            <a:normAutofit fontScale="70000" lnSpcReduction="20000"/>
          </a:bodyPr>
          <a:lstStyle/>
          <a:p>
            <a:r>
              <a:rPr lang="en-US" dirty="0"/>
              <a:t>Spread is quite opposite to the cluster, here the EC2 instances will be spread across different AZ’s</a:t>
            </a:r>
          </a:p>
          <a:p>
            <a:r>
              <a:rPr lang="en-US" dirty="0"/>
              <a:t>Each EC2 instance will be placed in a separate rack of the AZ, thus minimizing the risk of failure.</a:t>
            </a:r>
          </a:p>
          <a:p>
            <a:r>
              <a:rPr lang="en-US" dirty="0"/>
              <a:t>Each AZ is limited to maximum of 7 EC2 instances.</a:t>
            </a:r>
          </a:p>
          <a:p>
            <a:r>
              <a:rPr lang="en-US" dirty="0"/>
              <a:t>Use cases:</a:t>
            </a:r>
          </a:p>
          <a:p>
            <a:pPr lvl="1"/>
            <a:r>
              <a:rPr lang="en-US" dirty="0"/>
              <a:t>Application that needs high availability and reduced risk.</a:t>
            </a:r>
          </a:p>
          <a:p>
            <a:pPr lvl="1"/>
            <a:r>
              <a:rPr lang="en-US" dirty="0"/>
              <a:t>Critical applications where each instances must be isolated from the failure of other instance.</a:t>
            </a:r>
          </a:p>
        </p:txBody>
      </p:sp>
    </p:spTree>
    <p:extLst>
      <p:ext uri="{BB962C8B-B14F-4D97-AF65-F5344CB8AC3E}">
        <p14:creationId xmlns:p14="http://schemas.microsoft.com/office/powerpoint/2010/main" val="2026046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6F7F-ACD5-BFBC-4CD3-90AB4CA2FE45}"/>
              </a:ext>
            </a:extLst>
          </p:cNvPr>
          <p:cNvSpPr>
            <a:spLocks noGrp="1"/>
          </p:cNvSpPr>
          <p:nvPr>
            <p:ph type="title"/>
          </p:nvPr>
        </p:nvSpPr>
        <p:spPr>
          <a:xfrm>
            <a:off x="1451579" y="804519"/>
            <a:ext cx="9603275" cy="1049235"/>
          </a:xfrm>
        </p:spPr>
        <p:txBody>
          <a:bodyPr>
            <a:normAutofit/>
          </a:bodyPr>
          <a:lstStyle/>
          <a:p>
            <a:r>
              <a:rPr lang="en-US" dirty="0"/>
              <a:t>Placement group - partition</a:t>
            </a:r>
          </a:p>
        </p:txBody>
      </p:sp>
      <p:grpSp>
        <p:nvGrpSpPr>
          <p:cNvPr id="11" name="Group 10">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32E0E767-F5E8-1FF7-F801-5294FE3F3E9C}"/>
              </a:ext>
            </a:extLst>
          </p:cNvPr>
          <p:cNvPicPr>
            <a:picLocks noChangeAspect="1"/>
          </p:cNvPicPr>
          <p:nvPr/>
        </p:nvPicPr>
        <p:blipFill>
          <a:blip r:embed="rId2"/>
          <a:stretch>
            <a:fillRect/>
          </a:stretch>
        </p:blipFill>
        <p:spPr>
          <a:xfrm>
            <a:off x="2082942" y="2174242"/>
            <a:ext cx="3719465" cy="3124351"/>
          </a:xfrm>
          <a:prstGeom prst="rect">
            <a:avLst/>
          </a:prstGeom>
        </p:spPr>
      </p:pic>
      <p:sp>
        <p:nvSpPr>
          <p:cNvPr id="8" name="Content Placeholder 7">
            <a:extLst>
              <a:ext uri="{FF2B5EF4-FFF2-40B4-BE49-F238E27FC236}">
                <a16:creationId xmlns:a16="http://schemas.microsoft.com/office/drawing/2014/main" id="{B2A7DF3D-1E71-4BD6-9A41-E7F07CF65763}"/>
              </a:ext>
            </a:extLst>
          </p:cNvPr>
          <p:cNvSpPr>
            <a:spLocks noGrp="1"/>
          </p:cNvSpPr>
          <p:nvPr>
            <p:ph idx="1"/>
          </p:nvPr>
        </p:nvSpPr>
        <p:spPr>
          <a:xfrm>
            <a:off x="6903337" y="2015734"/>
            <a:ext cx="4158849" cy="3450613"/>
          </a:xfrm>
        </p:spPr>
        <p:txBody>
          <a:bodyPr>
            <a:normAutofit fontScale="92500" lnSpcReduction="20000"/>
          </a:bodyPr>
          <a:lstStyle/>
          <a:p>
            <a:r>
              <a:rPr lang="en-US" dirty="0"/>
              <a:t>It is like spread as it can be spread across the AZ’s</a:t>
            </a:r>
          </a:p>
          <a:p>
            <a:r>
              <a:rPr lang="en-US" dirty="0"/>
              <a:t>Each AZ can have a maximum of 7 partitions, and each partition can have 100’s of EC2 instances.</a:t>
            </a:r>
          </a:p>
          <a:p>
            <a:r>
              <a:rPr lang="en-US" dirty="0"/>
              <a:t>Failure of a partition will be affected to all the EC2 instances inside the partition but not to other partition.</a:t>
            </a:r>
          </a:p>
          <a:p>
            <a:r>
              <a:rPr lang="en-US" dirty="0"/>
              <a:t>Use cases:</a:t>
            </a:r>
          </a:p>
          <a:p>
            <a:pPr lvl="1"/>
            <a:r>
              <a:rPr lang="en-US" dirty="0"/>
              <a:t>HDFS, HBase, Cassandra, </a:t>
            </a:r>
            <a:r>
              <a:rPr lang="en-US" dirty="0" err="1"/>
              <a:t>kafka</a:t>
            </a:r>
            <a:r>
              <a:rPr lang="en-US" dirty="0"/>
              <a:t>.</a:t>
            </a:r>
          </a:p>
        </p:txBody>
      </p:sp>
    </p:spTree>
    <p:extLst>
      <p:ext uri="{BB962C8B-B14F-4D97-AF65-F5344CB8AC3E}">
        <p14:creationId xmlns:p14="http://schemas.microsoft.com/office/powerpoint/2010/main" val="162460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61CD-1138-8043-78BC-CEDC00898A22}"/>
              </a:ext>
            </a:extLst>
          </p:cNvPr>
          <p:cNvSpPr>
            <a:spLocks noGrp="1"/>
          </p:cNvSpPr>
          <p:nvPr>
            <p:ph type="title"/>
          </p:nvPr>
        </p:nvSpPr>
        <p:spPr/>
        <p:txBody>
          <a:bodyPr/>
          <a:lstStyle/>
          <a:p>
            <a:r>
              <a:rPr lang="en-US" dirty="0"/>
              <a:t>Ebs overview</a:t>
            </a:r>
          </a:p>
        </p:txBody>
      </p:sp>
      <p:sp>
        <p:nvSpPr>
          <p:cNvPr id="3" name="Content Placeholder 2">
            <a:extLst>
              <a:ext uri="{FF2B5EF4-FFF2-40B4-BE49-F238E27FC236}">
                <a16:creationId xmlns:a16="http://schemas.microsoft.com/office/drawing/2014/main" id="{A1B704DB-BF7C-5BA8-F6F6-05102B0176F3}"/>
              </a:ext>
            </a:extLst>
          </p:cNvPr>
          <p:cNvSpPr>
            <a:spLocks noGrp="1"/>
          </p:cNvSpPr>
          <p:nvPr>
            <p:ph idx="1"/>
          </p:nvPr>
        </p:nvSpPr>
        <p:spPr/>
        <p:txBody>
          <a:bodyPr/>
          <a:lstStyle/>
          <a:p>
            <a:r>
              <a:rPr lang="en-US" dirty="0"/>
              <a:t>What is an EBS volume?</a:t>
            </a:r>
          </a:p>
          <a:p>
            <a:pPr lvl="1"/>
            <a:r>
              <a:rPr lang="en-US" dirty="0"/>
              <a:t>An EBS(Elastic Block Store) Volume is a network drive that can be attached to your EC2 instances while they run.</a:t>
            </a:r>
          </a:p>
          <a:p>
            <a:r>
              <a:rPr lang="en-US" dirty="0"/>
              <a:t>It allows you to persist data of the EC2 instance even after it is terminated.</a:t>
            </a:r>
          </a:p>
          <a:p>
            <a:r>
              <a:rPr lang="en-US" dirty="0"/>
              <a:t>We can also mount the restored EBS volume to a different EC2 instance.</a:t>
            </a:r>
          </a:p>
          <a:p>
            <a:r>
              <a:rPr lang="en-US" dirty="0"/>
              <a:t>They can be only attached to one EC2 instance at a time.</a:t>
            </a:r>
          </a:p>
          <a:p>
            <a:r>
              <a:rPr lang="en-US" dirty="0"/>
              <a:t>They are bound to a specific AZ.</a:t>
            </a:r>
          </a:p>
        </p:txBody>
      </p:sp>
    </p:spTree>
    <p:extLst>
      <p:ext uri="{BB962C8B-B14F-4D97-AF65-F5344CB8AC3E}">
        <p14:creationId xmlns:p14="http://schemas.microsoft.com/office/powerpoint/2010/main" val="303798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AED9-1CCA-D05A-6E6F-E8047C9D2467}"/>
              </a:ext>
            </a:extLst>
          </p:cNvPr>
          <p:cNvSpPr>
            <a:spLocks noGrp="1"/>
          </p:cNvSpPr>
          <p:nvPr>
            <p:ph type="title"/>
          </p:nvPr>
        </p:nvSpPr>
        <p:spPr/>
        <p:txBody>
          <a:bodyPr/>
          <a:lstStyle/>
          <a:p>
            <a:r>
              <a:rPr lang="en-US" dirty="0"/>
              <a:t>History of aws</a:t>
            </a:r>
          </a:p>
        </p:txBody>
      </p:sp>
      <p:sp>
        <p:nvSpPr>
          <p:cNvPr id="3" name="Content Placeholder 2">
            <a:extLst>
              <a:ext uri="{FF2B5EF4-FFF2-40B4-BE49-F238E27FC236}">
                <a16:creationId xmlns:a16="http://schemas.microsoft.com/office/drawing/2014/main" id="{E9B9C794-610E-C0E0-5DE4-EB86B71FC1CF}"/>
              </a:ext>
            </a:extLst>
          </p:cNvPr>
          <p:cNvSpPr>
            <a:spLocks noGrp="1"/>
          </p:cNvSpPr>
          <p:nvPr>
            <p:ph idx="1"/>
          </p:nvPr>
        </p:nvSpPr>
        <p:spPr/>
        <p:txBody>
          <a:bodyPr/>
          <a:lstStyle/>
          <a:p>
            <a:r>
              <a:rPr lang="en-US" dirty="0"/>
              <a:t>2002 – internally launches in Amazon.</a:t>
            </a:r>
          </a:p>
          <a:p>
            <a:r>
              <a:rPr lang="en-US" dirty="0"/>
              <a:t>2003 – Amazon infrastructure is one of their core strength, started idea to market.</a:t>
            </a:r>
          </a:p>
          <a:p>
            <a:r>
              <a:rPr lang="en-US" dirty="0"/>
              <a:t>2004 – launched publicly with SQS (Simple Queue Service).</a:t>
            </a:r>
          </a:p>
          <a:p>
            <a:r>
              <a:rPr lang="en-US" dirty="0"/>
              <a:t>2006 – relaunched publicly with SQS, S3, EC2.</a:t>
            </a:r>
          </a:p>
          <a:p>
            <a:r>
              <a:rPr lang="en-US" dirty="0"/>
              <a:t>2007 – Launched in Europe.</a:t>
            </a:r>
          </a:p>
          <a:p>
            <a:r>
              <a:rPr lang="en-US" dirty="0"/>
              <a:t>2010 – became global.</a:t>
            </a:r>
          </a:p>
        </p:txBody>
      </p:sp>
    </p:spTree>
    <p:extLst>
      <p:ext uri="{BB962C8B-B14F-4D97-AF65-F5344CB8AC3E}">
        <p14:creationId xmlns:p14="http://schemas.microsoft.com/office/powerpoint/2010/main" val="2584825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4FE1-C0CC-015E-02BA-7CC7B65575B8}"/>
              </a:ext>
            </a:extLst>
          </p:cNvPr>
          <p:cNvSpPr>
            <a:spLocks noGrp="1"/>
          </p:cNvSpPr>
          <p:nvPr>
            <p:ph type="title"/>
          </p:nvPr>
        </p:nvSpPr>
        <p:spPr/>
        <p:txBody>
          <a:bodyPr/>
          <a:lstStyle/>
          <a:p>
            <a:r>
              <a:rPr lang="en-US" dirty="0"/>
              <a:t>EBS Volume ( a network drive)</a:t>
            </a:r>
          </a:p>
        </p:txBody>
      </p:sp>
      <p:sp>
        <p:nvSpPr>
          <p:cNvPr id="3" name="Content Placeholder 2">
            <a:extLst>
              <a:ext uri="{FF2B5EF4-FFF2-40B4-BE49-F238E27FC236}">
                <a16:creationId xmlns:a16="http://schemas.microsoft.com/office/drawing/2014/main" id="{FDCDBE67-16E5-27BC-9F9A-1D4B1073CBD8}"/>
              </a:ext>
            </a:extLst>
          </p:cNvPr>
          <p:cNvSpPr>
            <a:spLocks noGrp="1"/>
          </p:cNvSpPr>
          <p:nvPr>
            <p:ph idx="1"/>
          </p:nvPr>
        </p:nvSpPr>
        <p:spPr/>
        <p:txBody>
          <a:bodyPr>
            <a:normAutofit fontScale="92500" lnSpcReduction="10000"/>
          </a:bodyPr>
          <a:lstStyle/>
          <a:p>
            <a:r>
              <a:rPr lang="en-US" dirty="0"/>
              <a:t>Analogy: Think of them as a network USB stick.</a:t>
            </a:r>
          </a:p>
          <a:p>
            <a:r>
              <a:rPr lang="en-US" dirty="0"/>
              <a:t>It is a network drive ( not a physical drive).</a:t>
            </a:r>
          </a:p>
          <a:p>
            <a:r>
              <a:rPr lang="en-US" dirty="0"/>
              <a:t>It uses network to communicate to the instances, which means there might be a bit of latency.</a:t>
            </a:r>
          </a:p>
          <a:p>
            <a:r>
              <a:rPr lang="en-US" dirty="0"/>
              <a:t>Since they are a network drive, they can be detached from an EC2 instance and attached to another instance quickly.</a:t>
            </a:r>
          </a:p>
          <a:p>
            <a:r>
              <a:rPr lang="en-US" dirty="0"/>
              <a:t>Have a provisioned capacity. (size in GBs &amp; IOPS)</a:t>
            </a:r>
          </a:p>
          <a:p>
            <a:r>
              <a:rPr lang="en-US" dirty="0"/>
              <a:t>You will be billed for the provisioned capacity.</a:t>
            </a:r>
          </a:p>
          <a:p>
            <a:r>
              <a:rPr lang="en-US" dirty="0"/>
              <a:t>You can increase the capacity overtime.</a:t>
            </a:r>
          </a:p>
        </p:txBody>
      </p:sp>
    </p:spTree>
    <p:extLst>
      <p:ext uri="{BB962C8B-B14F-4D97-AF65-F5344CB8AC3E}">
        <p14:creationId xmlns:p14="http://schemas.microsoft.com/office/powerpoint/2010/main" val="3564733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A0EF-04DE-D12B-DAF7-7C8EFE1D6C19}"/>
              </a:ext>
            </a:extLst>
          </p:cNvPr>
          <p:cNvSpPr>
            <a:spLocks noGrp="1"/>
          </p:cNvSpPr>
          <p:nvPr>
            <p:ph type="title"/>
          </p:nvPr>
        </p:nvSpPr>
        <p:spPr/>
        <p:txBody>
          <a:bodyPr/>
          <a:lstStyle/>
          <a:p>
            <a:r>
              <a:rPr lang="en-US" dirty="0"/>
              <a:t>Ebs snapshots</a:t>
            </a:r>
          </a:p>
        </p:txBody>
      </p:sp>
      <p:sp>
        <p:nvSpPr>
          <p:cNvPr id="3" name="Content Placeholder 2">
            <a:extLst>
              <a:ext uri="{FF2B5EF4-FFF2-40B4-BE49-F238E27FC236}">
                <a16:creationId xmlns:a16="http://schemas.microsoft.com/office/drawing/2014/main" id="{85935DEA-2F24-4392-CD2F-11945D17D83A}"/>
              </a:ext>
            </a:extLst>
          </p:cNvPr>
          <p:cNvSpPr>
            <a:spLocks noGrp="1"/>
          </p:cNvSpPr>
          <p:nvPr>
            <p:ph idx="1"/>
          </p:nvPr>
        </p:nvSpPr>
        <p:spPr/>
        <p:txBody>
          <a:bodyPr/>
          <a:lstStyle/>
          <a:p>
            <a:r>
              <a:rPr lang="en-US" dirty="0"/>
              <a:t>Make a backup(snapshot) of your EBS volume at a point in time.</a:t>
            </a:r>
          </a:p>
          <a:p>
            <a:r>
              <a:rPr lang="en-US" dirty="0"/>
              <a:t>Not necessary to detach the volume to capture a snapshot but it is recommended.</a:t>
            </a:r>
          </a:p>
          <a:p>
            <a:r>
              <a:rPr lang="en-US" dirty="0"/>
              <a:t>Can copy snapshot across region or AZ.</a:t>
            </a:r>
          </a:p>
          <a:p>
            <a:pPr marL="0" indent="0">
              <a:buNone/>
            </a:pPr>
            <a:endParaRPr lang="en-US" dirty="0"/>
          </a:p>
        </p:txBody>
      </p:sp>
    </p:spTree>
    <p:extLst>
      <p:ext uri="{BB962C8B-B14F-4D97-AF65-F5344CB8AC3E}">
        <p14:creationId xmlns:p14="http://schemas.microsoft.com/office/powerpoint/2010/main" val="1290730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95E2-31D1-7C64-FC3B-73B6F73D5FC7}"/>
              </a:ext>
            </a:extLst>
          </p:cNvPr>
          <p:cNvSpPr>
            <a:spLocks noGrp="1"/>
          </p:cNvSpPr>
          <p:nvPr>
            <p:ph type="title"/>
          </p:nvPr>
        </p:nvSpPr>
        <p:spPr/>
        <p:txBody>
          <a:bodyPr/>
          <a:lstStyle/>
          <a:p>
            <a:r>
              <a:rPr lang="en-US" dirty="0"/>
              <a:t>Ebs snapshot features</a:t>
            </a:r>
          </a:p>
        </p:txBody>
      </p:sp>
      <p:sp>
        <p:nvSpPr>
          <p:cNvPr id="3" name="Content Placeholder 2">
            <a:extLst>
              <a:ext uri="{FF2B5EF4-FFF2-40B4-BE49-F238E27FC236}">
                <a16:creationId xmlns:a16="http://schemas.microsoft.com/office/drawing/2014/main" id="{D0AD1963-B7B7-8D68-0DE4-872077C913F7}"/>
              </a:ext>
            </a:extLst>
          </p:cNvPr>
          <p:cNvSpPr>
            <a:spLocks noGrp="1"/>
          </p:cNvSpPr>
          <p:nvPr>
            <p:ph idx="1"/>
          </p:nvPr>
        </p:nvSpPr>
        <p:spPr/>
        <p:txBody>
          <a:bodyPr/>
          <a:lstStyle/>
          <a:p>
            <a:r>
              <a:rPr lang="en-US" dirty="0"/>
              <a:t>EBS snapshot archive:</a:t>
            </a:r>
          </a:p>
          <a:p>
            <a:pPr lvl="1"/>
            <a:r>
              <a:rPr lang="en-US" dirty="0"/>
              <a:t>Move a snapshot to an archive tier that is 75% cheaper.</a:t>
            </a:r>
          </a:p>
          <a:p>
            <a:pPr lvl="1"/>
            <a:r>
              <a:rPr lang="en-US" dirty="0"/>
              <a:t>Takes within 24 to 72 hours for restoring the archive.</a:t>
            </a:r>
          </a:p>
          <a:p>
            <a:r>
              <a:rPr lang="en-US" dirty="0"/>
              <a:t>Recycle bin for EBS snapshot:</a:t>
            </a:r>
          </a:p>
          <a:p>
            <a:pPr lvl="1"/>
            <a:r>
              <a:rPr lang="en-US" dirty="0"/>
              <a:t>Setup rules to retain deleted snapshots, so you can recover them after an accidental deletion.</a:t>
            </a:r>
          </a:p>
          <a:p>
            <a:pPr lvl="1"/>
            <a:r>
              <a:rPr lang="en-US" dirty="0"/>
              <a:t>Specify retention rule can be from 1 day to 1 year.</a:t>
            </a:r>
          </a:p>
        </p:txBody>
      </p:sp>
    </p:spTree>
    <p:extLst>
      <p:ext uri="{BB962C8B-B14F-4D97-AF65-F5344CB8AC3E}">
        <p14:creationId xmlns:p14="http://schemas.microsoft.com/office/powerpoint/2010/main" val="727566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055D-1AE9-194D-4B10-94DEE8D80351}"/>
              </a:ext>
            </a:extLst>
          </p:cNvPr>
          <p:cNvSpPr>
            <a:spLocks noGrp="1"/>
          </p:cNvSpPr>
          <p:nvPr>
            <p:ph type="title"/>
          </p:nvPr>
        </p:nvSpPr>
        <p:spPr/>
        <p:txBody>
          <a:bodyPr/>
          <a:lstStyle/>
          <a:p>
            <a:r>
              <a:rPr lang="en-US" dirty="0"/>
              <a:t>Ami overview</a:t>
            </a:r>
          </a:p>
        </p:txBody>
      </p:sp>
      <p:sp>
        <p:nvSpPr>
          <p:cNvPr id="3" name="Content Placeholder 2">
            <a:extLst>
              <a:ext uri="{FF2B5EF4-FFF2-40B4-BE49-F238E27FC236}">
                <a16:creationId xmlns:a16="http://schemas.microsoft.com/office/drawing/2014/main" id="{66020297-92BF-4E25-2EE3-280AC7C7870B}"/>
              </a:ext>
            </a:extLst>
          </p:cNvPr>
          <p:cNvSpPr>
            <a:spLocks noGrp="1"/>
          </p:cNvSpPr>
          <p:nvPr>
            <p:ph idx="1"/>
          </p:nvPr>
        </p:nvSpPr>
        <p:spPr/>
        <p:txBody>
          <a:bodyPr>
            <a:normAutofit fontScale="92500" lnSpcReduction="20000"/>
          </a:bodyPr>
          <a:lstStyle/>
          <a:p>
            <a:r>
              <a:rPr lang="en-US" dirty="0"/>
              <a:t>It stands for Amazon Machine Image.</a:t>
            </a:r>
          </a:p>
          <a:p>
            <a:r>
              <a:rPr lang="en-US" dirty="0"/>
              <a:t>AMI are customization of an EC2 instance. </a:t>
            </a:r>
          </a:p>
          <a:p>
            <a:pPr lvl="1"/>
            <a:r>
              <a:rPr lang="en-US" dirty="0"/>
              <a:t>You add your own software, config, operating system, monitoring etc.</a:t>
            </a:r>
          </a:p>
          <a:p>
            <a:pPr lvl="1"/>
            <a:r>
              <a:rPr lang="en-US" dirty="0"/>
              <a:t>Faster boot/configuration time because all your software is pre-packaged.</a:t>
            </a:r>
          </a:p>
          <a:p>
            <a:r>
              <a:rPr lang="en-US" dirty="0"/>
              <a:t>AMI are built for a specific region can be copied across regions.</a:t>
            </a:r>
          </a:p>
          <a:p>
            <a:r>
              <a:rPr lang="en-US" dirty="0"/>
              <a:t>You can launch EC2 instances from:</a:t>
            </a:r>
          </a:p>
          <a:p>
            <a:pPr lvl="1"/>
            <a:r>
              <a:rPr lang="en-US" dirty="0"/>
              <a:t>A public AMI: AWS provided.</a:t>
            </a:r>
          </a:p>
          <a:p>
            <a:pPr lvl="1"/>
            <a:r>
              <a:rPr lang="en-US" dirty="0"/>
              <a:t>Your own AMI: You create and maintain yourself.</a:t>
            </a:r>
          </a:p>
          <a:p>
            <a:pPr lvl="1"/>
            <a:r>
              <a:rPr lang="en-US" dirty="0"/>
              <a:t>An AWS marketplace AMI: An AMI someone else made.</a:t>
            </a:r>
          </a:p>
        </p:txBody>
      </p:sp>
    </p:spTree>
    <p:extLst>
      <p:ext uri="{BB962C8B-B14F-4D97-AF65-F5344CB8AC3E}">
        <p14:creationId xmlns:p14="http://schemas.microsoft.com/office/powerpoint/2010/main" val="2173832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48E4-DBE4-2873-B1D5-06AB07570D4E}"/>
              </a:ext>
            </a:extLst>
          </p:cNvPr>
          <p:cNvSpPr>
            <a:spLocks noGrp="1"/>
          </p:cNvSpPr>
          <p:nvPr>
            <p:ph type="title"/>
          </p:nvPr>
        </p:nvSpPr>
        <p:spPr/>
        <p:txBody>
          <a:bodyPr/>
          <a:lstStyle/>
          <a:p>
            <a:r>
              <a:rPr lang="en-US" dirty="0"/>
              <a:t>AMI process (from an ec2 instance)</a:t>
            </a:r>
          </a:p>
        </p:txBody>
      </p:sp>
      <p:sp>
        <p:nvSpPr>
          <p:cNvPr id="3" name="Content Placeholder 2">
            <a:extLst>
              <a:ext uri="{FF2B5EF4-FFF2-40B4-BE49-F238E27FC236}">
                <a16:creationId xmlns:a16="http://schemas.microsoft.com/office/drawing/2014/main" id="{FF182845-981C-9203-BC76-DB4AA29B4764}"/>
              </a:ext>
            </a:extLst>
          </p:cNvPr>
          <p:cNvSpPr>
            <a:spLocks noGrp="1"/>
          </p:cNvSpPr>
          <p:nvPr>
            <p:ph idx="1"/>
          </p:nvPr>
        </p:nvSpPr>
        <p:spPr/>
        <p:txBody>
          <a:bodyPr/>
          <a:lstStyle/>
          <a:p>
            <a:r>
              <a:rPr lang="en-US" dirty="0"/>
              <a:t>Start an EC2 instance.</a:t>
            </a:r>
          </a:p>
          <a:p>
            <a:r>
              <a:rPr lang="en-US" dirty="0"/>
              <a:t>Stop the instance (for data integrity).</a:t>
            </a:r>
          </a:p>
          <a:p>
            <a:r>
              <a:rPr lang="en-US" dirty="0"/>
              <a:t>Build an AMI (This will also create EBS snapshots).</a:t>
            </a:r>
          </a:p>
          <a:p>
            <a:r>
              <a:rPr lang="en-US" dirty="0"/>
              <a:t>Launch instances from other AMIs.</a:t>
            </a:r>
          </a:p>
        </p:txBody>
      </p:sp>
    </p:spTree>
    <p:extLst>
      <p:ext uri="{BB962C8B-B14F-4D97-AF65-F5344CB8AC3E}">
        <p14:creationId xmlns:p14="http://schemas.microsoft.com/office/powerpoint/2010/main" val="4211731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64E6-15F5-709F-2F80-E3A5D2183988}"/>
              </a:ext>
            </a:extLst>
          </p:cNvPr>
          <p:cNvSpPr>
            <a:spLocks noGrp="1"/>
          </p:cNvSpPr>
          <p:nvPr>
            <p:ph type="title"/>
          </p:nvPr>
        </p:nvSpPr>
        <p:spPr/>
        <p:txBody>
          <a:bodyPr/>
          <a:lstStyle/>
          <a:p>
            <a:r>
              <a:rPr lang="en-US" dirty="0"/>
              <a:t>Ec2 instance store</a:t>
            </a:r>
          </a:p>
        </p:txBody>
      </p:sp>
      <p:sp>
        <p:nvSpPr>
          <p:cNvPr id="3" name="Content Placeholder 2">
            <a:extLst>
              <a:ext uri="{FF2B5EF4-FFF2-40B4-BE49-F238E27FC236}">
                <a16:creationId xmlns:a16="http://schemas.microsoft.com/office/drawing/2014/main" id="{5C192FE8-0FC6-BCF4-679F-B5F4D0B388EC}"/>
              </a:ext>
            </a:extLst>
          </p:cNvPr>
          <p:cNvSpPr>
            <a:spLocks noGrp="1"/>
          </p:cNvSpPr>
          <p:nvPr>
            <p:ph idx="1"/>
          </p:nvPr>
        </p:nvSpPr>
        <p:spPr/>
        <p:txBody>
          <a:bodyPr>
            <a:normAutofit fontScale="85000" lnSpcReduction="20000"/>
          </a:bodyPr>
          <a:lstStyle/>
          <a:p>
            <a:r>
              <a:rPr lang="en-US" dirty="0"/>
              <a:t>The EBS volume (network drive) attached to the EC2 instance is good but with limited performance.</a:t>
            </a:r>
          </a:p>
          <a:p>
            <a:r>
              <a:rPr lang="en-US" dirty="0"/>
              <a:t>If you need high performance hardware disk, then we need to use EC2 instance store.</a:t>
            </a:r>
          </a:p>
          <a:p>
            <a:r>
              <a:rPr lang="en-US" dirty="0"/>
              <a:t>Using EC2 instance store gives us better I/O performance.</a:t>
            </a:r>
          </a:p>
          <a:p>
            <a:r>
              <a:rPr lang="en-US" dirty="0"/>
              <a:t>EC2 instance store is ephemeral.</a:t>
            </a:r>
          </a:p>
          <a:p>
            <a:pPr lvl="1"/>
            <a:r>
              <a:rPr lang="en-US" dirty="0"/>
              <a:t>It loses its data storage it the instance is stopped.</a:t>
            </a:r>
          </a:p>
          <a:p>
            <a:r>
              <a:rPr lang="en-US" dirty="0"/>
              <a:t>EC2 instance store cannot be used for long term storage of data.</a:t>
            </a:r>
          </a:p>
          <a:p>
            <a:r>
              <a:rPr lang="en-US" dirty="0"/>
              <a:t>Its good for buffer/cache/scratch data/ temporary content.</a:t>
            </a:r>
          </a:p>
          <a:p>
            <a:r>
              <a:rPr lang="en-US" dirty="0"/>
              <a:t>Risk of data loss is high if hardware fails.</a:t>
            </a:r>
          </a:p>
          <a:p>
            <a:r>
              <a:rPr lang="en-US" dirty="0"/>
              <a:t>Backup and replication is your responsibility.</a:t>
            </a:r>
          </a:p>
        </p:txBody>
      </p:sp>
    </p:spTree>
    <p:extLst>
      <p:ext uri="{BB962C8B-B14F-4D97-AF65-F5344CB8AC3E}">
        <p14:creationId xmlns:p14="http://schemas.microsoft.com/office/powerpoint/2010/main" val="2256433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D305-9679-179E-C4EE-A1FFDDCBBD7B}"/>
              </a:ext>
            </a:extLst>
          </p:cNvPr>
          <p:cNvSpPr>
            <a:spLocks noGrp="1"/>
          </p:cNvSpPr>
          <p:nvPr>
            <p:ph type="title"/>
          </p:nvPr>
        </p:nvSpPr>
        <p:spPr/>
        <p:txBody>
          <a:bodyPr/>
          <a:lstStyle/>
          <a:p>
            <a:r>
              <a:rPr lang="en-US" dirty="0"/>
              <a:t>Ebs volume types</a:t>
            </a:r>
          </a:p>
        </p:txBody>
      </p:sp>
      <p:pic>
        <p:nvPicPr>
          <p:cNvPr id="4" name="Content Placeholder 3">
            <a:extLst>
              <a:ext uri="{FF2B5EF4-FFF2-40B4-BE49-F238E27FC236}">
                <a16:creationId xmlns:a16="http://schemas.microsoft.com/office/drawing/2014/main" id="{9D18BBA7-A4BC-0DE6-E6E6-81B87428F0B2}"/>
              </a:ext>
            </a:extLst>
          </p:cNvPr>
          <p:cNvPicPr>
            <a:picLocks noGrp="1" noChangeAspect="1"/>
          </p:cNvPicPr>
          <p:nvPr>
            <p:ph idx="1"/>
          </p:nvPr>
        </p:nvPicPr>
        <p:blipFill>
          <a:blip r:embed="rId2"/>
          <a:stretch>
            <a:fillRect/>
          </a:stretch>
        </p:blipFill>
        <p:spPr>
          <a:xfrm>
            <a:off x="1451580" y="2016125"/>
            <a:ext cx="9603274" cy="3741738"/>
          </a:xfrm>
          <a:prstGeom prst="rect">
            <a:avLst/>
          </a:prstGeom>
        </p:spPr>
      </p:pic>
    </p:spTree>
    <p:extLst>
      <p:ext uri="{BB962C8B-B14F-4D97-AF65-F5344CB8AC3E}">
        <p14:creationId xmlns:p14="http://schemas.microsoft.com/office/powerpoint/2010/main" val="3045991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7AF-1BB8-0CA7-CCEB-A83D7F2E3A42}"/>
              </a:ext>
            </a:extLst>
          </p:cNvPr>
          <p:cNvSpPr>
            <a:spLocks noGrp="1"/>
          </p:cNvSpPr>
          <p:nvPr>
            <p:ph type="title"/>
          </p:nvPr>
        </p:nvSpPr>
        <p:spPr/>
        <p:txBody>
          <a:bodyPr/>
          <a:lstStyle/>
          <a:p>
            <a:r>
              <a:rPr lang="en-US" dirty="0"/>
              <a:t>Ebs volume types use cases</a:t>
            </a:r>
          </a:p>
        </p:txBody>
      </p:sp>
      <p:pic>
        <p:nvPicPr>
          <p:cNvPr id="4" name="Content Placeholder 3">
            <a:extLst>
              <a:ext uri="{FF2B5EF4-FFF2-40B4-BE49-F238E27FC236}">
                <a16:creationId xmlns:a16="http://schemas.microsoft.com/office/drawing/2014/main" id="{DC2220B7-D860-825F-7D28-9379C14C717F}"/>
              </a:ext>
            </a:extLst>
          </p:cNvPr>
          <p:cNvPicPr>
            <a:picLocks noGrp="1" noChangeAspect="1"/>
          </p:cNvPicPr>
          <p:nvPr>
            <p:ph idx="1"/>
          </p:nvPr>
        </p:nvPicPr>
        <p:blipFill>
          <a:blip r:embed="rId2"/>
          <a:stretch>
            <a:fillRect/>
          </a:stretch>
        </p:blipFill>
        <p:spPr>
          <a:xfrm>
            <a:off x="1451579" y="2016125"/>
            <a:ext cx="9603275" cy="3727450"/>
          </a:xfrm>
          <a:prstGeom prst="rect">
            <a:avLst/>
          </a:prstGeom>
        </p:spPr>
      </p:pic>
    </p:spTree>
    <p:extLst>
      <p:ext uri="{BB962C8B-B14F-4D97-AF65-F5344CB8AC3E}">
        <p14:creationId xmlns:p14="http://schemas.microsoft.com/office/powerpoint/2010/main" val="4068292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305A-3F56-3774-AB3C-06BEC69DF249}"/>
              </a:ext>
            </a:extLst>
          </p:cNvPr>
          <p:cNvSpPr>
            <a:spLocks noGrp="1"/>
          </p:cNvSpPr>
          <p:nvPr>
            <p:ph type="title"/>
          </p:nvPr>
        </p:nvSpPr>
        <p:spPr/>
        <p:txBody>
          <a:bodyPr/>
          <a:lstStyle/>
          <a:p>
            <a:r>
              <a:rPr lang="en-US" dirty="0"/>
              <a:t>Ebs volume types use cases</a:t>
            </a:r>
          </a:p>
        </p:txBody>
      </p:sp>
      <p:pic>
        <p:nvPicPr>
          <p:cNvPr id="4" name="Content Placeholder 3">
            <a:extLst>
              <a:ext uri="{FF2B5EF4-FFF2-40B4-BE49-F238E27FC236}">
                <a16:creationId xmlns:a16="http://schemas.microsoft.com/office/drawing/2014/main" id="{491A84DE-2FB6-ABB4-540E-325EB56904B1}"/>
              </a:ext>
            </a:extLst>
          </p:cNvPr>
          <p:cNvPicPr>
            <a:picLocks noGrp="1" noChangeAspect="1"/>
          </p:cNvPicPr>
          <p:nvPr>
            <p:ph idx="1"/>
          </p:nvPr>
        </p:nvPicPr>
        <p:blipFill>
          <a:blip r:embed="rId2"/>
          <a:stretch>
            <a:fillRect/>
          </a:stretch>
        </p:blipFill>
        <p:spPr>
          <a:xfrm>
            <a:off x="1451579" y="2016125"/>
            <a:ext cx="9603274" cy="3856038"/>
          </a:xfrm>
          <a:prstGeom prst="rect">
            <a:avLst/>
          </a:prstGeom>
        </p:spPr>
      </p:pic>
    </p:spTree>
    <p:extLst>
      <p:ext uri="{BB962C8B-B14F-4D97-AF65-F5344CB8AC3E}">
        <p14:creationId xmlns:p14="http://schemas.microsoft.com/office/powerpoint/2010/main" val="1974502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8E0D-15D7-AD6F-01BE-AA58BB6378E1}"/>
              </a:ext>
            </a:extLst>
          </p:cNvPr>
          <p:cNvSpPr>
            <a:spLocks noGrp="1"/>
          </p:cNvSpPr>
          <p:nvPr>
            <p:ph type="title"/>
          </p:nvPr>
        </p:nvSpPr>
        <p:spPr/>
        <p:txBody>
          <a:bodyPr/>
          <a:lstStyle/>
          <a:p>
            <a:r>
              <a:rPr lang="en-US" dirty="0"/>
              <a:t>Ebs volume types use cases</a:t>
            </a:r>
          </a:p>
        </p:txBody>
      </p:sp>
      <p:pic>
        <p:nvPicPr>
          <p:cNvPr id="5" name="Content Placeholder 4">
            <a:extLst>
              <a:ext uri="{FF2B5EF4-FFF2-40B4-BE49-F238E27FC236}">
                <a16:creationId xmlns:a16="http://schemas.microsoft.com/office/drawing/2014/main" id="{FDE3CE3F-D57B-F377-767D-101ADE79392A}"/>
              </a:ext>
            </a:extLst>
          </p:cNvPr>
          <p:cNvPicPr>
            <a:picLocks noGrp="1" noChangeAspect="1"/>
          </p:cNvPicPr>
          <p:nvPr>
            <p:ph idx="1"/>
          </p:nvPr>
        </p:nvPicPr>
        <p:blipFill>
          <a:blip r:embed="rId2"/>
          <a:stretch>
            <a:fillRect/>
          </a:stretch>
        </p:blipFill>
        <p:spPr>
          <a:xfrm>
            <a:off x="1451579" y="2016124"/>
            <a:ext cx="9603275" cy="3827463"/>
          </a:xfrm>
          <a:prstGeom prst="rect">
            <a:avLst/>
          </a:prstGeom>
        </p:spPr>
      </p:pic>
    </p:spTree>
    <p:extLst>
      <p:ext uri="{BB962C8B-B14F-4D97-AF65-F5344CB8AC3E}">
        <p14:creationId xmlns:p14="http://schemas.microsoft.com/office/powerpoint/2010/main" val="33588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D1-38E1-415C-4C74-5C336BCF4D64}"/>
              </a:ext>
            </a:extLst>
          </p:cNvPr>
          <p:cNvSpPr>
            <a:spLocks noGrp="1"/>
          </p:cNvSpPr>
          <p:nvPr>
            <p:ph type="title"/>
          </p:nvPr>
        </p:nvSpPr>
        <p:spPr/>
        <p:txBody>
          <a:bodyPr/>
          <a:lstStyle/>
          <a:p>
            <a:r>
              <a:rPr lang="en-US" dirty="0"/>
              <a:t>Aws cloud use cases</a:t>
            </a:r>
          </a:p>
        </p:txBody>
      </p:sp>
      <p:sp>
        <p:nvSpPr>
          <p:cNvPr id="3" name="Content Placeholder 2">
            <a:extLst>
              <a:ext uri="{FF2B5EF4-FFF2-40B4-BE49-F238E27FC236}">
                <a16:creationId xmlns:a16="http://schemas.microsoft.com/office/drawing/2014/main" id="{520185D4-FB8E-2B82-1F95-5E6F42CE8D85}"/>
              </a:ext>
            </a:extLst>
          </p:cNvPr>
          <p:cNvSpPr>
            <a:spLocks noGrp="1"/>
          </p:cNvSpPr>
          <p:nvPr>
            <p:ph idx="1"/>
          </p:nvPr>
        </p:nvSpPr>
        <p:spPr/>
        <p:txBody>
          <a:bodyPr/>
          <a:lstStyle/>
          <a:p>
            <a:r>
              <a:rPr lang="en-US" dirty="0"/>
              <a:t>Aws enables you to build sophisticated, scalable applications.</a:t>
            </a:r>
          </a:p>
          <a:p>
            <a:r>
              <a:rPr lang="en-US" dirty="0"/>
              <a:t>Applicable to a diverse set of industries like Netflix, McDonalds, 21</a:t>
            </a:r>
            <a:r>
              <a:rPr lang="en-US" baseline="30000" dirty="0"/>
              <a:t>st</a:t>
            </a:r>
            <a:r>
              <a:rPr lang="en-US" dirty="0"/>
              <a:t> Century Fox etc.</a:t>
            </a:r>
          </a:p>
          <a:p>
            <a:r>
              <a:rPr lang="en-US" dirty="0"/>
              <a:t>Use cases include: </a:t>
            </a:r>
          </a:p>
          <a:p>
            <a:pPr lvl="1"/>
            <a:r>
              <a:rPr lang="en-US" dirty="0"/>
              <a:t>Enterprise IT</a:t>
            </a:r>
          </a:p>
          <a:p>
            <a:pPr lvl="1"/>
            <a:r>
              <a:rPr lang="en-US" dirty="0"/>
              <a:t>Creating back up &amp; storage for apps</a:t>
            </a:r>
          </a:p>
          <a:p>
            <a:pPr lvl="1"/>
            <a:r>
              <a:rPr lang="en-US" dirty="0"/>
              <a:t>Big data analytics</a:t>
            </a:r>
          </a:p>
          <a:p>
            <a:pPr lvl="1"/>
            <a:r>
              <a:rPr lang="en-US" dirty="0"/>
              <a:t>Hosting web &amp; mobile applications</a:t>
            </a:r>
          </a:p>
          <a:p>
            <a:pPr lvl="1"/>
            <a:r>
              <a:rPr lang="en-US" dirty="0"/>
              <a:t>Gaming. </a:t>
            </a:r>
          </a:p>
        </p:txBody>
      </p:sp>
    </p:spTree>
    <p:extLst>
      <p:ext uri="{BB962C8B-B14F-4D97-AF65-F5344CB8AC3E}">
        <p14:creationId xmlns:p14="http://schemas.microsoft.com/office/powerpoint/2010/main" val="737304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DA49-9B5C-CD9F-493D-C6C0D21B0646}"/>
              </a:ext>
            </a:extLst>
          </p:cNvPr>
          <p:cNvSpPr>
            <a:spLocks noGrp="1"/>
          </p:cNvSpPr>
          <p:nvPr>
            <p:ph type="title"/>
          </p:nvPr>
        </p:nvSpPr>
        <p:spPr/>
        <p:txBody>
          <a:bodyPr/>
          <a:lstStyle/>
          <a:p>
            <a:r>
              <a:rPr lang="en-US" dirty="0"/>
              <a:t>Ebs multi-attach- io1/io2 family</a:t>
            </a:r>
          </a:p>
        </p:txBody>
      </p:sp>
      <p:pic>
        <p:nvPicPr>
          <p:cNvPr id="4" name="Content Placeholder 3">
            <a:extLst>
              <a:ext uri="{FF2B5EF4-FFF2-40B4-BE49-F238E27FC236}">
                <a16:creationId xmlns:a16="http://schemas.microsoft.com/office/drawing/2014/main" id="{D8EFC911-C4F2-EE7A-C417-EB1BE4BBBF36}"/>
              </a:ext>
            </a:extLst>
          </p:cNvPr>
          <p:cNvPicPr>
            <a:picLocks noGrp="1" noChangeAspect="1"/>
          </p:cNvPicPr>
          <p:nvPr>
            <p:ph idx="1"/>
          </p:nvPr>
        </p:nvPicPr>
        <p:blipFill>
          <a:blip r:embed="rId2"/>
          <a:stretch>
            <a:fillRect/>
          </a:stretch>
        </p:blipFill>
        <p:spPr>
          <a:xfrm>
            <a:off x="1451580" y="2016125"/>
            <a:ext cx="9603274" cy="3841750"/>
          </a:xfrm>
          <a:prstGeom prst="rect">
            <a:avLst/>
          </a:prstGeom>
        </p:spPr>
      </p:pic>
    </p:spTree>
    <p:extLst>
      <p:ext uri="{BB962C8B-B14F-4D97-AF65-F5344CB8AC3E}">
        <p14:creationId xmlns:p14="http://schemas.microsoft.com/office/powerpoint/2010/main" val="2866584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3E95-2920-EBD6-DAAE-1BCF0164E2AE}"/>
              </a:ext>
            </a:extLst>
          </p:cNvPr>
          <p:cNvSpPr>
            <a:spLocks noGrp="1"/>
          </p:cNvSpPr>
          <p:nvPr>
            <p:ph type="title"/>
          </p:nvPr>
        </p:nvSpPr>
        <p:spPr/>
        <p:txBody>
          <a:bodyPr/>
          <a:lstStyle/>
          <a:p>
            <a:r>
              <a:rPr lang="en-US" dirty="0"/>
              <a:t>Ebs encryption</a:t>
            </a:r>
          </a:p>
        </p:txBody>
      </p:sp>
      <p:sp>
        <p:nvSpPr>
          <p:cNvPr id="3" name="Content Placeholder 2">
            <a:extLst>
              <a:ext uri="{FF2B5EF4-FFF2-40B4-BE49-F238E27FC236}">
                <a16:creationId xmlns:a16="http://schemas.microsoft.com/office/drawing/2014/main" id="{1D3864EE-05FD-954F-7304-2ED0566D0A99}"/>
              </a:ext>
            </a:extLst>
          </p:cNvPr>
          <p:cNvSpPr>
            <a:spLocks noGrp="1"/>
          </p:cNvSpPr>
          <p:nvPr>
            <p:ph idx="1"/>
          </p:nvPr>
        </p:nvSpPr>
        <p:spPr/>
        <p:txBody>
          <a:bodyPr>
            <a:normAutofit lnSpcReduction="10000"/>
          </a:bodyPr>
          <a:lstStyle/>
          <a:p>
            <a:r>
              <a:rPr lang="en-US" dirty="0"/>
              <a:t>When you create an encrypted EBS volume you achieve the following:</a:t>
            </a:r>
          </a:p>
          <a:p>
            <a:pPr lvl="1"/>
            <a:r>
              <a:rPr lang="en-US" dirty="0"/>
              <a:t>Data at rest is encrypted inside the volume.</a:t>
            </a:r>
          </a:p>
          <a:p>
            <a:pPr lvl="1"/>
            <a:r>
              <a:rPr lang="en-US" dirty="0"/>
              <a:t>All the data in flight moving between the instance and the volume in encrypted.</a:t>
            </a:r>
          </a:p>
          <a:p>
            <a:pPr lvl="1"/>
            <a:r>
              <a:rPr lang="en-US" dirty="0"/>
              <a:t>All the snapshots are encrypted.</a:t>
            </a:r>
          </a:p>
          <a:p>
            <a:pPr lvl="1"/>
            <a:r>
              <a:rPr lang="en-US" dirty="0"/>
              <a:t>All the volumes created from the snapshot will also be encrypted.</a:t>
            </a:r>
          </a:p>
          <a:p>
            <a:r>
              <a:rPr lang="en-US" dirty="0"/>
              <a:t>Encryption and decryption are handled transparently.</a:t>
            </a:r>
          </a:p>
          <a:p>
            <a:r>
              <a:rPr lang="en-US" dirty="0"/>
              <a:t>Encryption has minimal impact on latency.</a:t>
            </a:r>
          </a:p>
          <a:p>
            <a:r>
              <a:rPr lang="en-US" dirty="0"/>
              <a:t>EBS encryption leverages keys from KMS (AES-256)</a:t>
            </a:r>
          </a:p>
          <a:p>
            <a:endParaRPr lang="en-US" dirty="0"/>
          </a:p>
        </p:txBody>
      </p:sp>
    </p:spTree>
    <p:extLst>
      <p:ext uri="{BB962C8B-B14F-4D97-AF65-F5344CB8AC3E}">
        <p14:creationId xmlns:p14="http://schemas.microsoft.com/office/powerpoint/2010/main" val="2251838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D07C-F5FA-5D01-8FCB-C43096A70634}"/>
              </a:ext>
            </a:extLst>
          </p:cNvPr>
          <p:cNvSpPr>
            <a:spLocks noGrp="1"/>
          </p:cNvSpPr>
          <p:nvPr>
            <p:ph type="title"/>
          </p:nvPr>
        </p:nvSpPr>
        <p:spPr/>
        <p:txBody>
          <a:bodyPr/>
          <a:lstStyle/>
          <a:p>
            <a:r>
              <a:rPr lang="en-US" dirty="0"/>
              <a:t>Encryption: encrypt an unencrypted </a:t>
            </a:r>
            <a:r>
              <a:rPr lang="en-US" dirty="0" err="1"/>
              <a:t>ebs</a:t>
            </a:r>
            <a:r>
              <a:rPr lang="en-US" dirty="0"/>
              <a:t> volume</a:t>
            </a:r>
          </a:p>
        </p:txBody>
      </p:sp>
      <p:sp>
        <p:nvSpPr>
          <p:cNvPr id="3" name="Content Placeholder 2">
            <a:extLst>
              <a:ext uri="{FF2B5EF4-FFF2-40B4-BE49-F238E27FC236}">
                <a16:creationId xmlns:a16="http://schemas.microsoft.com/office/drawing/2014/main" id="{1AA1B491-BBFE-6554-11B5-78B540FF5085}"/>
              </a:ext>
            </a:extLst>
          </p:cNvPr>
          <p:cNvSpPr>
            <a:spLocks noGrp="1"/>
          </p:cNvSpPr>
          <p:nvPr>
            <p:ph idx="1"/>
          </p:nvPr>
        </p:nvSpPr>
        <p:spPr/>
        <p:txBody>
          <a:bodyPr/>
          <a:lstStyle/>
          <a:p>
            <a:r>
              <a:rPr lang="en-US" dirty="0"/>
              <a:t>Create an EBS snapshot of the volume.</a:t>
            </a:r>
          </a:p>
          <a:p>
            <a:r>
              <a:rPr lang="en-US" dirty="0"/>
              <a:t>Encrypt the EBS snapshot (using copy).</a:t>
            </a:r>
          </a:p>
          <a:p>
            <a:r>
              <a:rPr lang="en-US" dirty="0"/>
              <a:t>Create new EBS volume from the snapshot.</a:t>
            </a:r>
          </a:p>
          <a:p>
            <a:r>
              <a:rPr lang="en-US" dirty="0"/>
              <a:t>Now you can attach the encrypted volume to the original instance.</a:t>
            </a:r>
          </a:p>
        </p:txBody>
      </p:sp>
    </p:spTree>
    <p:extLst>
      <p:ext uri="{BB962C8B-B14F-4D97-AF65-F5344CB8AC3E}">
        <p14:creationId xmlns:p14="http://schemas.microsoft.com/office/powerpoint/2010/main" val="4265058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5288-E2CD-4A2A-74C0-835CE3082931}"/>
              </a:ext>
            </a:extLst>
          </p:cNvPr>
          <p:cNvSpPr>
            <a:spLocks noGrp="1"/>
          </p:cNvSpPr>
          <p:nvPr>
            <p:ph type="title"/>
          </p:nvPr>
        </p:nvSpPr>
        <p:spPr/>
        <p:txBody>
          <a:bodyPr/>
          <a:lstStyle/>
          <a:p>
            <a:r>
              <a:rPr lang="en-US" dirty="0"/>
              <a:t>Amazon </a:t>
            </a:r>
            <a:r>
              <a:rPr lang="en-US" dirty="0" err="1"/>
              <a:t>efs</a:t>
            </a:r>
            <a:r>
              <a:rPr lang="en-US" dirty="0"/>
              <a:t>- elastic file system</a:t>
            </a:r>
          </a:p>
        </p:txBody>
      </p:sp>
      <p:sp>
        <p:nvSpPr>
          <p:cNvPr id="3" name="Content Placeholder 2">
            <a:extLst>
              <a:ext uri="{FF2B5EF4-FFF2-40B4-BE49-F238E27FC236}">
                <a16:creationId xmlns:a16="http://schemas.microsoft.com/office/drawing/2014/main" id="{E489B084-C695-08ED-A3A4-CAC8C56AB441}"/>
              </a:ext>
            </a:extLst>
          </p:cNvPr>
          <p:cNvSpPr>
            <a:spLocks noGrp="1"/>
          </p:cNvSpPr>
          <p:nvPr>
            <p:ph idx="1"/>
          </p:nvPr>
        </p:nvSpPr>
        <p:spPr/>
        <p:txBody>
          <a:bodyPr>
            <a:normAutofit lnSpcReduction="10000"/>
          </a:bodyPr>
          <a:lstStyle/>
          <a:p>
            <a:r>
              <a:rPr lang="en-US" dirty="0"/>
              <a:t>Managed NFS (Network file system) that can be mounted on many EC2 instances.</a:t>
            </a:r>
          </a:p>
          <a:p>
            <a:r>
              <a:rPr lang="en-US" dirty="0"/>
              <a:t>EFS works with EC2 instances in multi A-Z.</a:t>
            </a:r>
          </a:p>
          <a:p>
            <a:r>
              <a:rPr lang="en-US" dirty="0"/>
              <a:t>Highly available, scalable, expensive(3xgp2), pay per use.</a:t>
            </a:r>
          </a:p>
          <a:p>
            <a:r>
              <a:rPr lang="en-US" dirty="0"/>
              <a:t>Use cases:</a:t>
            </a:r>
          </a:p>
          <a:p>
            <a:pPr lvl="1"/>
            <a:r>
              <a:rPr lang="en-US" dirty="0"/>
              <a:t>Content management, web servers, data sharing.</a:t>
            </a:r>
          </a:p>
          <a:p>
            <a:pPr lvl="1"/>
            <a:r>
              <a:rPr lang="en-US" dirty="0"/>
              <a:t>Uses NFSv4.1 protocol.</a:t>
            </a:r>
          </a:p>
          <a:p>
            <a:pPr lvl="1"/>
            <a:r>
              <a:rPr lang="en-US" dirty="0"/>
              <a:t>Uses security group to control access to EFS.</a:t>
            </a:r>
          </a:p>
          <a:p>
            <a:pPr lvl="1"/>
            <a:r>
              <a:rPr lang="en-US" dirty="0"/>
              <a:t>It is only compatible with Linux based AMI.</a:t>
            </a:r>
          </a:p>
        </p:txBody>
      </p:sp>
    </p:spTree>
    <p:extLst>
      <p:ext uri="{BB962C8B-B14F-4D97-AF65-F5344CB8AC3E}">
        <p14:creationId xmlns:p14="http://schemas.microsoft.com/office/powerpoint/2010/main" val="13157188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FF0A-4306-C0D3-BF9B-EADBC0344474}"/>
              </a:ext>
            </a:extLst>
          </p:cNvPr>
          <p:cNvSpPr>
            <a:spLocks noGrp="1"/>
          </p:cNvSpPr>
          <p:nvPr>
            <p:ph type="title"/>
          </p:nvPr>
        </p:nvSpPr>
        <p:spPr/>
        <p:txBody>
          <a:bodyPr/>
          <a:lstStyle/>
          <a:p>
            <a:r>
              <a:rPr lang="en-US" dirty="0"/>
              <a:t>Efs performance and storage classes</a:t>
            </a:r>
          </a:p>
        </p:txBody>
      </p:sp>
      <p:sp>
        <p:nvSpPr>
          <p:cNvPr id="3" name="Content Placeholder 2">
            <a:extLst>
              <a:ext uri="{FF2B5EF4-FFF2-40B4-BE49-F238E27FC236}">
                <a16:creationId xmlns:a16="http://schemas.microsoft.com/office/drawing/2014/main" id="{B04E6F4A-2DD5-6CBD-7AF2-1C8AC28BB366}"/>
              </a:ext>
            </a:extLst>
          </p:cNvPr>
          <p:cNvSpPr>
            <a:spLocks noGrp="1"/>
          </p:cNvSpPr>
          <p:nvPr>
            <p:ph idx="1"/>
          </p:nvPr>
        </p:nvSpPr>
        <p:spPr/>
        <p:txBody>
          <a:bodyPr>
            <a:normAutofit fontScale="92500" lnSpcReduction="10000"/>
          </a:bodyPr>
          <a:lstStyle/>
          <a:p>
            <a:r>
              <a:rPr lang="en-US" dirty="0"/>
              <a:t>Scale:</a:t>
            </a:r>
          </a:p>
          <a:p>
            <a:pPr lvl="1"/>
            <a:r>
              <a:rPr lang="en-US" dirty="0"/>
              <a:t>1000’s of concurrent NFS clients, 10GB+/second throughput.</a:t>
            </a:r>
          </a:p>
          <a:p>
            <a:pPr lvl="1"/>
            <a:r>
              <a:rPr lang="en-US" dirty="0"/>
              <a:t>Grow to petabyte-scale network file system automatically.</a:t>
            </a:r>
          </a:p>
          <a:p>
            <a:r>
              <a:rPr lang="en-US" dirty="0"/>
              <a:t>Performance mode:</a:t>
            </a:r>
          </a:p>
          <a:p>
            <a:pPr lvl="1"/>
            <a:r>
              <a:rPr lang="en-US" dirty="0"/>
              <a:t>General purpose – latency sensitive mode, use cases(web servers, CMS, </a:t>
            </a:r>
            <a:r>
              <a:rPr lang="en-US" dirty="0" err="1"/>
              <a:t>etc</a:t>
            </a:r>
            <a:r>
              <a:rPr lang="en-US" dirty="0"/>
              <a:t>).</a:t>
            </a:r>
          </a:p>
          <a:p>
            <a:pPr lvl="1"/>
            <a:r>
              <a:rPr lang="en-US" dirty="0"/>
              <a:t>Max I/O mode- higher latency, throughput, highly available.</a:t>
            </a:r>
          </a:p>
          <a:p>
            <a:r>
              <a:rPr lang="en-US" dirty="0"/>
              <a:t>Throughput mode:</a:t>
            </a:r>
          </a:p>
          <a:p>
            <a:pPr lvl="1"/>
            <a:r>
              <a:rPr lang="en-US" dirty="0"/>
              <a:t>Bursting mode: 1TB = 50MiB/s + bursts of </a:t>
            </a:r>
            <a:r>
              <a:rPr lang="en-US" dirty="0" err="1"/>
              <a:t>upto</a:t>
            </a:r>
            <a:r>
              <a:rPr lang="en-US" dirty="0"/>
              <a:t> 100 MiB/s.</a:t>
            </a:r>
          </a:p>
          <a:p>
            <a:pPr lvl="1"/>
            <a:r>
              <a:rPr lang="en-US" dirty="0"/>
              <a:t>Provisioned mode: set your throughput regardless of storage.</a:t>
            </a:r>
          </a:p>
        </p:txBody>
      </p:sp>
    </p:spTree>
    <p:extLst>
      <p:ext uri="{BB962C8B-B14F-4D97-AF65-F5344CB8AC3E}">
        <p14:creationId xmlns:p14="http://schemas.microsoft.com/office/powerpoint/2010/main" val="19433351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11CD-6353-87C0-585C-561B2AD7143D}"/>
              </a:ext>
            </a:extLst>
          </p:cNvPr>
          <p:cNvSpPr>
            <a:spLocks noGrp="1"/>
          </p:cNvSpPr>
          <p:nvPr>
            <p:ph type="title"/>
          </p:nvPr>
        </p:nvSpPr>
        <p:spPr/>
        <p:txBody>
          <a:bodyPr/>
          <a:lstStyle/>
          <a:p>
            <a:r>
              <a:rPr lang="en-US" dirty="0"/>
              <a:t>Efs – storage classes</a:t>
            </a:r>
          </a:p>
        </p:txBody>
      </p:sp>
      <p:sp>
        <p:nvSpPr>
          <p:cNvPr id="3" name="Content Placeholder 2">
            <a:extLst>
              <a:ext uri="{FF2B5EF4-FFF2-40B4-BE49-F238E27FC236}">
                <a16:creationId xmlns:a16="http://schemas.microsoft.com/office/drawing/2014/main" id="{89D10B06-376E-3A4A-62F1-1EEF44705539}"/>
              </a:ext>
            </a:extLst>
          </p:cNvPr>
          <p:cNvSpPr>
            <a:spLocks noGrp="1"/>
          </p:cNvSpPr>
          <p:nvPr>
            <p:ph idx="1"/>
          </p:nvPr>
        </p:nvSpPr>
        <p:spPr/>
        <p:txBody>
          <a:bodyPr/>
          <a:lstStyle/>
          <a:p>
            <a:r>
              <a:rPr lang="en-US" dirty="0"/>
              <a:t>Storage tiers(to move a file for different tier after N days)</a:t>
            </a:r>
          </a:p>
          <a:p>
            <a:pPr lvl="1"/>
            <a:r>
              <a:rPr lang="en-US" dirty="0"/>
              <a:t>Standard: for frequently accessed files.</a:t>
            </a:r>
          </a:p>
          <a:p>
            <a:pPr lvl="1"/>
            <a:r>
              <a:rPr lang="en-US" dirty="0"/>
              <a:t>Infrequent access (EFS-IA): cost to retrieve files, lower price to store, enable EFS-IA with a life cycle policy.</a:t>
            </a:r>
          </a:p>
          <a:p>
            <a:r>
              <a:rPr lang="en-US" dirty="0"/>
              <a:t>Availability and durability:</a:t>
            </a:r>
          </a:p>
          <a:p>
            <a:pPr lvl="1"/>
            <a:r>
              <a:rPr lang="en-US" dirty="0"/>
              <a:t>Regional: multi AZ, great for production.</a:t>
            </a:r>
          </a:p>
          <a:p>
            <a:pPr lvl="1"/>
            <a:r>
              <a:rPr lang="en-US" dirty="0"/>
              <a:t>One zone: one AZ, great for dev, back up enabled by default, compatible with IA (EFS one zone IA)</a:t>
            </a:r>
          </a:p>
        </p:txBody>
      </p:sp>
    </p:spTree>
    <p:extLst>
      <p:ext uri="{BB962C8B-B14F-4D97-AF65-F5344CB8AC3E}">
        <p14:creationId xmlns:p14="http://schemas.microsoft.com/office/powerpoint/2010/main" val="1708360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5C2C-72F5-41FE-03BF-1C4B657A8729}"/>
              </a:ext>
            </a:extLst>
          </p:cNvPr>
          <p:cNvSpPr>
            <a:spLocks noGrp="1"/>
          </p:cNvSpPr>
          <p:nvPr>
            <p:ph type="title"/>
          </p:nvPr>
        </p:nvSpPr>
        <p:spPr/>
        <p:txBody>
          <a:bodyPr/>
          <a:lstStyle/>
          <a:p>
            <a:r>
              <a:rPr lang="en-US" dirty="0"/>
              <a:t>Ebs vs efs</a:t>
            </a:r>
          </a:p>
        </p:txBody>
      </p:sp>
      <p:sp>
        <p:nvSpPr>
          <p:cNvPr id="3" name="Content Placeholder 2">
            <a:extLst>
              <a:ext uri="{FF2B5EF4-FFF2-40B4-BE49-F238E27FC236}">
                <a16:creationId xmlns:a16="http://schemas.microsoft.com/office/drawing/2014/main" id="{374D9B40-0A7F-8D16-227D-5DA1F80C3A61}"/>
              </a:ext>
            </a:extLst>
          </p:cNvPr>
          <p:cNvSpPr>
            <a:spLocks noGrp="1"/>
          </p:cNvSpPr>
          <p:nvPr>
            <p:ph idx="1"/>
          </p:nvPr>
        </p:nvSpPr>
        <p:spPr/>
        <p:txBody>
          <a:bodyPr/>
          <a:lstStyle/>
          <a:p>
            <a:r>
              <a:rPr lang="en-US" dirty="0"/>
              <a:t>EBS Volumes..</a:t>
            </a:r>
          </a:p>
          <a:p>
            <a:pPr lvl="1"/>
            <a:r>
              <a:rPr lang="en-US" dirty="0"/>
              <a:t>Can be attached to only one instance at a time.</a:t>
            </a:r>
          </a:p>
          <a:p>
            <a:pPr lvl="1"/>
            <a:r>
              <a:rPr lang="en-US" dirty="0"/>
              <a:t>They are locked at the AZ level.</a:t>
            </a:r>
          </a:p>
          <a:p>
            <a:r>
              <a:rPr lang="en-US" dirty="0"/>
              <a:t>To migrate an EBS volume across AZ</a:t>
            </a:r>
          </a:p>
          <a:p>
            <a:pPr lvl="1"/>
            <a:r>
              <a:rPr lang="en-US" dirty="0"/>
              <a:t>Take a snapshot.</a:t>
            </a:r>
          </a:p>
          <a:p>
            <a:pPr lvl="1"/>
            <a:r>
              <a:rPr lang="en-US" dirty="0"/>
              <a:t>Restore the snapshot to another AZ.</a:t>
            </a:r>
          </a:p>
          <a:p>
            <a:r>
              <a:rPr lang="en-US" dirty="0"/>
              <a:t>Root EBS volumes instances get terminated by default if the EC2 instance gets terminated. (you can disable it)</a:t>
            </a:r>
          </a:p>
        </p:txBody>
      </p:sp>
    </p:spTree>
    <p:extLst>
      <p:ext uri="{BB962C8B-B14F-4D97-AF65-F5344CB8AC3E}">
        <p14:creationId xmlns:p14="http://schemas.microsoft.com/office/powerpoint/2010/main" val="1445515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FD01-29ED-D5B0-6E90-1703233157D0}"/>
              </a:ext>
            </a:extLst>
          </p:cNvPr>
          <p:cNvSpPr>
            <a:spLocks noGrp="1"/>
          </p:cNvSpPr>
          <p:nvPr>
            <p:ph type="title"/>
          </p:nvPr>
        </p:nvSpPr>
        <p:spPr/>
        <p:txBody>
          <a:bodyPr/>
          <a:lstStyle/>
          <a:p>
            <a:r>
              <a:rPr lang="en-US" dirty="0"/>
              <a:t>EBS VS efs</a:t>
            </a:r>
          </a:p>
        </p:txBody>
      </p:sp>
      <p:sp>
        <p:nvSpPr>
          <p:cNvPr id="3" name="Content Placeholder 2">
            <a:extLst>
              <a:ext uri="{FF2B5EF4-FFF2-40B4-BE49-F238E27FC236}">
                <a16:creationId xmlns:a16="http://schemas.microsoft.com/office/drawing/2014/main" id="{059898B0-616C-CE7B-929C-E801490EC50E}"/>
              </a:ext>
            </a:extLst>
          </p:cNvPr>
          <p:cNvSpPr>
            <a:spLocks noGrp="1"/>
          </p:cNvSpPr>
          <p:nvPr>
            <p:ph idx="1"/>
          </p:nvPr>
        </p:nvSpPr>
        <p:spPr/>
        <p:txBody>
          <a:bodyPr/>
          <a:lstStyle/>
          <a:p>
            <a:r>
              <a:rPr lang="en-US" dirty="0"/>
              <a:t>Mounting 100s of instances across AZ.</a:t>
            </a:r>
          </a:p>
          <a:p>
            <a:r>
              <a:rPr lang="en-US" dirty="0"/>
              <a:t>EFS share website files (WordPress).</a:t>
            </a:r>
          </a:p>
          <a:p>
            <a:r>
              <a:rPr lang="en-US" dirty="0"/>
              <a:t>Only for Linux instances (POSIX).</a:t>
            </a:r>
          </a:p>
          <a:p>
            <a:r>
              <a:rPr lang="en-US" dirty="0"/>
              <a:t>EFS has higher price point than EBS.</a:t>
            </a:r>
          </a:p>
          <a:p>
            <a:r>
              <a:rPr lang="en-US" dirty="0"/>
              <a:t>Can leverage EFS-IA for cost savings.</a:t>
            </a:r>
          </a:p>
          <a:p>
            <a:pPr marL="0" indent="0">
              <a:buNone/>
            </a:pPr>
            <a:endParaRPr lang="en-US" dirty="0"/>
          </a:p>
        </p:txBody>
      </p:sp>
    </p:spTree>
    <p:extLst>
      <p:ext uri="{BB962C8B-B14F-4D97-AF65-F5344CB8AC3E}">
        <p14:creationId xmlns:p14="http://schemas.microsoft.com/office/powerpoint/2010/main" val="40095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8460-12DA-F410-AB25-C305A9937F76}"/>
              </a:ext>
            </a:extLst>
          </p:cNvPr>
          <p:cNvSpPr>
            <a:spLocks noGrp="1"/>
          </p:cNvSpPr>
          <p:nvPr>
            <p:ph type="title"/>
          </p:nvPr>
        </p:nvSpPr>
        <p:spPr/>
        <p:txBody>
          <a:bodyPr/>
          <a:lstStyle/>
          <a:p>
            <a:r>
              <a:rPr lang="en-US" dirty="0"/>
              <a:t>Scalability &amp; high availability</a:t>
            </a:r>
          </a:p>
        </p:txBody>
      </p:sp>
      <p:sp>
        <p:nvSpPr>
          <p:cNvPr id="3" name="Content Placeholder 2">
            <a:extLst>
              <a:ext uri="{FF2B5EF4-FFF2-40B4-BE49-F238E27FC236}">
                <a16:creationId xmlns:a16="http://schemas.microsoft.com/office/drawing/2014/main" id="{99274F40-705E-3CD5-BF4A-52163CEA4D06}"/>
              </a:ext>
            </a:extLst>
          </p:cNvPr>
          <p:cNvSpPr>
            <a:spLocks noGrp="1"/>
          </p:cNvSpPr>
          <p:nvPr>
            <p:ph idx="1"/>
          </p:nvPr>
        </p:nvSpPr>
        <p:spPr/>
        <p:txBody>
          <a:bodyPr/>
          <a:lstStyle/>
          <a:p>
            <a:r>
              <a:rPr lang="en-US" dirty="0"/>
              <a:t>Scalability means that an application / system can handle greater loads by adapting.</a:t>
            </a:r>
          </a:p>
          <a:p>
            <a:r>
              <a:rPr lang="en-US" dirty="0"/>
              <a:t>There are two kinds of scalability:</a:t>
            </a:r>
          </a:p>
          <a:p>
            <a:pPr lvl="1"/>
            <a:r>
              <a:rPr lang="en-US" dirty="0"/>
              <a:t>Vertical scalability.</a:t>
            </a:r>
          </a:p>
          <a:p>
            <a:pPr lvl="1"/>
            <a:r>
              <a:rPr lang="en-US" dirty="0"/>
              <a:t>Horizontal scalability (Elasticity).</a:t>
            </a:r>
          </a:p>
          <a:p>
            <a:r>
              <a:rPr lang="en-US" dirty="0"/>
              <a:t>Scalability is linked but different to high availability.</a:t>
            </a:r>
          </a:p>
          <a:p>
            <a:r>
              <a:rPr lang="en-US" dirty="0"/>
              <a:t>Let us consider a call center as example to understand the difference.</a:t>
            </a:r>
          </a:p>
        </p:txBody>
      </p:sp>
    </p:spTree>
    <p:extLst>
      <p:ext uri="{BB962C8B-B14F-4D97-AF65-F5344CB8AC3E}">
        <p14:creationId xmlns:p14="http://schemas.microsoft.com/office/powerpoint/2010/main" val="3369935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8F1F-1B1C-2624-DF07-34624C9FE71B}"/>
              </a:ext>
            </a:extLst>
          </p:cNvPr>
          <p:cNvSpPr>
            <a:spLocks noGrp="1"/>
          </p:cNvSpPr>
          <p:nvPr>
            <p:ph type="title"/>
          </p:nvPr>
        </p:nvSpPr>
        <p:spPr/>
        <p:txBody>
          <a:bodyPr/>
          <a:lstStyle/>
          <a:p>
            <a:r>
              <a:rPr lang="en-US" dirty="0"/>
              <a:t>Vertical scalability.</a:t>
            </a:r>
          </a:p>
        </p:txBody>
      </p:sp>
      <p:sp>
        <p:nvSpPr>
          <p:cNvPr id="3" name="Content Placeholder 2">
            <a:extLst>
              <a:ext uri="{FF2B5EF4-FFF2-40B4-BE49-F238E27FC236}">
                <a16:creationId xmlns:a16="http://schemas.microsoft.com/office/drawing/2014/main" id="{A0150211-07D7-5FAB-DF88-146E70427467}"/>
              </a:ext>
            </a:extLst>
          </p:cNvPr>
          <p:cNvSpPr>
            <a:spLocks noGrp="1"/>
          </p:cNvSpPr>
          <p:nvPr>
            <p:ph idx="1"/>
          </p:nvPr>
        </p:nvSpPr>
        <p:spPr/>
        <p:txBody>
          <a:bodyPr>
            <a:normAutofit fontScale="92500" lnSpcReduction="10000"/>
          </a:bodyPr>
          <a:lstStyle/>
          <a:p>
            <a:r>
              <a:rPr lang="en-US" dirty="0"/>
              <a:t>Vertical scalability means increasing the size of the instance.</a:t>
            </a:r>
          </a:p>
          <a:p>
            <a:r>
              <a:rPr lang="en-US" dirty="0"/>
              <a:t>In a call center we have a junior operator who can take up to 5 calls and hour, but the requirement has changed, and we need more calls to be handled.</a:t>
            </a:r>
          </a:p>
          <a:p>
            <a:pPr lvl="1"/>
            <a:r>
              <a:rPr lang="en-US" dirty="0"/>
              <a:t>Solution: We replace the junior operator with a senior operator who can handle more calls in a faster way.</a:t>
            </a:r>
          </a:p>
          <a:p>
            <a:r>
              <a:rPr lang="en-US" dirty="0"/>
              <a:t>In terms of instances, assume our application runs on a t2.micro, scaling that application vertically means running it on a t2.Large</a:t>
            </a:r>
          </a:p>
          <a:p>
            <a:r>
              <a:rPr lang="en-US" dirty="0"/>
              <a:t>Vertical scalability is very common for non distributed systems such as database.</a:t>
            </a:r>
          </a:p>
          <a:p>
            <a:r>
              <a:rPr lang="en-US" dirty="0"/>
              <a:t>RDS, ElastiCache are services that can scale vertically.</a:t>
            </a:r>
          </a:p>
        </p:txBody>
      </p:sp>
    </p:spTree>
    <p:extLst>
      <p:ext uri="{BB962C8B-B14F-4D97-AF65-F5344CB8AC3E}">
        <p14:creationId xmlns:p14="http://schemas.microsoft.com/office/powerpoint/2010/main" val="316432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656D-A669-32E2-DF90-D6F6420A5D91}"/>
              </a:ext>
            </a:extLst>
          </p:cNvPr>
          <p:cNvSpPr>
            <a:spLocks noGrp="1"/>
          </p:cNvSpPr>
          <p:nvPr>
            <p:ph type="title"/>
          </p:nvPr>
        </p:nvSpPr>
        <p:spPr/>
        <p:txBody>
          <a:bodyPr/>
          <a:lstStyle/>
          <a:p>
            <a:r>
              <a:rPr lang="en-US" dirty="0"/>
              <a:t>Aws is a global infrastructure</a:t>
            </a:r>
          </a:p>
        </p:txBody>
      </p:sp>
      <p:sp>
        <p:nvSpPr>
          <p:cNvPr id="3" name="Content Placeholder 2">
            <a:extLst>
              <a:ext uri="{FF2B5EF4-FFF2-40B4-BE49-F238E27FC236}">
                <a16:creationId xmlns:a16="http://schemas.microsoft.com/office/drawing/2014/main" id="{D767C1B1-0B72-D1DE-A55A-2E158F4C2E71}"/>
              </a:ext>
            </a:extLst>
          </p:cNvPr>
          <p:cNvSpPr>
            <a:spLocks noGrp="1"/>
          </p:cNvSpPr>
          <p:nvPr>
            <p:ph idx="1"/>
          </p:nvPr>
        </p:nvSpPr>
        <p:spPr/>
        <p:txBody>
          <a:bodyPr/>
          <a:lstStyle/>
          <a:p>
            <a:r>
              <a:rPr lang="en-US" dirty="0"/>
              <a:t>Aws is currently spread across the globe hence it has a global infrastructure.</a:t>
            </a:r>
          </a:p>
          <a:p>
            <a:r>
              <a:rPr lang="en-US" dirty="0"/>
              <a:t>It manages its infrastructure through different domains called as:</a:t>
            </a:r>
          </a:p>
          <a:p>
            <a:pPr lvl="1"/>
            <a:r>
              <a:rPr lang="en-US" dirty="0"/>
              <a:t>Regions</a:t>
            </a:r>
          </a:p>
          <a:p>
            <a:pPr lvl="1"/>
            <a:r>
              <a:rPr lang="en-US" dirty="0"/>
              <a:t>Availability zones</a:t>
            </a:r>
          </a:p>
          <a:p>
            <a:pPr lvl="1"/>
            <a:r>
              <a:rPr lang="en-US" dirty="0"/>
              <a:t>Data centers</a:t>
            </a:r>
          </a:p>
          <a:p>
            <a:pPr lvl="1"/>
            <a:r>
              <a:rPr lang="en-US" dirty="0"/>
              <a:t>Edge locations / point of presence</a:t>
            </a:r>
          </a:p>
          <a:p>
            <a:pPr lvl="1"/>
            <a:endParaRPr lang="en-US" dirty="0"/>
          </a:p>
        </p:txBody>
      </p:sp>
    </p:spTree>
    <p:extLst>
      <p:ext uri="{BB962C8B-B14F-4D97-AF65-F5344CB8AC3E}">
        <p14:creationId xmlns:p14="http://schemas.microsoft.com/office/powerpoint/2010/main" val="262467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715C-D768-E491-979B-588E1B50B705}"/>
              </a:ext>
            </a:extLst>
          </p:cNvPr>
          <p:cNvSpPr>
            <a:spLocks noGrp="1"/>
          </p:cNvSpPr>
          <p:nvPr>
            <p:ph type="title"/>
          </p:nvPr>
        </p:nvSpPr>
        <p:spPr/>
        <p:txBody>
          <a:bodyPr/>
          <a:lstStyle/>
          <a:p>
            <a:r>
              <a:rPr lang="en-US" dirty="0"/>
              <a:t>Horizontal scalability</a:t>
            </a:r>
          </a:p>
        </p:txBody>
      </p:sp>
      <p:sp>
        <p:nvSpPr>
          <p:cNvPr id="3" name="Content Placeholder 2">
            <a:extLst>
              <a:ext uri="{FF2B5EF4-FFF2-40B4-BE49-F238E27FC236}">
                <a16:creationId xmlns:a16="http://schemas.microsoft.com/office/drawing/2014/main" id="{83FD7077-9D20-26EF-6C35-5610A6E1EA02}"/>
              </a:ext>
            </a:extLst>
          </p:cNvPr>
          <p:cNvSpPr>
            <a:spLocks noGrp="1"/>
          </p:cNvSpPr>
          <p:nvPr>
            <p:ph idx="1"/>
          </p:nvPr>
        </p:nvSpPr>
        <p:spPr/>
        <p:txBody>
          <a:bodyPr/>
          <a:lstStyle/>
          <a:p>
            <a:r>
              <a:rPr lang="en-US" dirty="0"/>
              <a:t>Horizontal scalability means increasing the number of instances / systems for your application.</a:t>
            </a:r>
          </a:p>
          <a:p>
            <a:r>
              <a:rPr lang="en-US" dirty="0"/>
              <a:t>In a call center, if we have only one junior operator and the workload is too much then I will hire couple of more junior operators or many more.</a:t>
            </a:r>
          </a:p>
          <a:p>
            <a:r>
              <a:rPr lang="en-US" dirty="0"/>
              <a:t>Horizontal scaling implies distributed systems.</a:t>
            </a:r>
          </a:p>
          <a:p>
            <a:r>
              <a:rPr lang="en-US" dirty="0"/>
              <a:t>This is very common for web applications / modern applications.</a:t>
            </a:r>
          </a:p>
          <a:p>
            <a:r>
              <a:rPr lang="en-US" dirty="0"/>
              <a:t>Its very easy to horizontally scale thanks to the cloud offering such as Amazon EC2.</a:t>
            </a:r>
          </a:p>
        </p:txBody>
      </p:sp>
    </p:spTree>
    <p:extLst>
      <p:ext uri="{BB962C8B-B14F-4D97-AF65-F5344CB8AC3E}">
        <p14:creationId xmlns:p14="http://schemas.microsoft.com/office/powerpoint/2010/main" val="31791409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A481-0651-29A6-8CD6-E027D8755037}"/>
              </a:ext>
            </a:extLst>
          </p:cNvPr>
          <p:cNvSpPr>
            <a:spLocks noGrp="1"/>
          </p:cNvSpPr>
          <p:nvPr>
            <p:ph type="title"/>
          </p:nvPr>
        </p:nvSpPr>
        <p:spPr/>
        <p:txBody>
          <a:bodyPr/>
          <a:lstStyle/>
          <a:p>
            <a:r>
              <a:rPr lang="en-US" dirty="0"/>
              <a:t>High availability</a:t>
            </a:r>
          </a:p>
        </p:txBody>
      </p:sp>
      <p:sp>
        <p:nvSpPr>
          <p:cNvPr id="3" name="Content Placeholder 2">
            <a:extLst>
              <a:ext uri="{FF2B5EF4-FFF2-40B4-BE49-F238E27FC236}">
                <a16:creationId xmlns:a16="http://schemas.microsoft.com/office/drawing/2014/main" id="{87D4699C-EAC3-95EA-9CE0-D705E339D114}"/>
              </a:ext>
            </a:extLst>
          </p:cNvPr>
          <p:cNvSpPr>
            <a:spLocks noGrp="1"/>
          </p:cNvSpPr>
          <p:nvPr>
            <p:ph idx="1"/>
          </p:nvPr>
        </p:nvSpPr>
        <p:spPr/>
        <p:txBody>
          <a:bodyPr/>
          <a:lstStyle/>
          <a:p>
            <a:r>
              <a:rPr lang="en-US" dirty="0"/>
              <a:t>High availability is like horizontal scaling.</a:t>
            </a:r>
          </a:p>
          <a:p>
            <a:r>
              <a:rPr lang="en-US" dirty="0"/>
              <a:t>Hight availability means running your application / system in at least 2 AZ’s.</a:t>
            </a:r>
          </a:p>
          <a:p>
            <a:r>
              <a:rPr lang="en-US" dirty="0"/>
              <a:t>The goal of high availability is to survive AZ / data center loss.</a:t>
            </a:r>
          </a:p>
          <a:p>
            <a:r>
              <a:rPr lang="en-US" dirty="0"/>
              <a:t>The high availability can be passive (for RDS multi-AZ for example).</a:t>
            </a:r>
          </a:p>
          <a:p>
            <a:r>
              <a:rPr lang="en-US" dirty="0"/>
              <a:t>The high availability can be active (for horizontal scaling).</a:t>
            </a:r>
          </a:p>
          <a:p>
            <a:r>
              <a:rPr lang="en-US" dirty="0"/>
              <a:t>For a call center example: if we have an office at New York and an office at San Francisco then, if there is failure in the New York office the San Francisco office will supplement it.</a:t>
            </a:r>
          </a:p>
          <a:p>
            <a:endParaRPr lang="en-US" dirty="0"/>
          </a:p>
        </p:txBody>
      </p:sp>
    </p:spTree>
    <p:extLst>
      <p:ext uri="{BB962C8B-B14F-4D97-AF65-F5344CB8AC3E}">
        <p14:creationId xmlns:p14="http://schemas.microsoft.com/office/powerpoint/2010/main" val="332211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114F-4943-71B9-4C8B-B142A9EE5E19}"/>
              </a:ext>
            </a:extLst>
          </p:cNvPr>
          <p:cNvSpPr>
            <a:spLocks noGrp="1"/>
          </p:cNvSpPr>
          <p:nvPr>
            <p:ph type="title"/>
          </p:nvPr>
        </p:nvSpPr>
        <p:spPr/>
        <p:txBody>
          <a:bodyPr/>
          <a:lstStyle/>
          <a:p>
            <a:r>
              <a:rPr lang="en-US" dirty="0"/>
              <a:t>High availability &amp; scalability for ec2</a:t>
            </a:r>
          </a:p>
        </p:txBody>
      </p:sp>
      <p:sp>
        <p:nvSpPr>
          <p:cNvPr id="3" name="Content Placeholder 2">
            <a:extLst>
              <a:ext uri="{FF2B5EF4-FFF2-40B4-BE49-F238E27FC236}">
                <a16:creationId xmlns:a16="http://schemas.microsoft.com/office/drawing/2014/main" id="{79B2101F-FA20-489D-23C7-9DA4B20EC8BE}"/>
              </a:ext>
            </a:extLst>
          </p:cNvPr>
          <p:cNvSpPr>
            <a:spLocks noGrp="1"/>
          </p:cNvSpPr>
          <p:nvPr>
            <p:ph idx="1"/>
          </p:nvPr>
        </p:nvSpPr>
        <p:spPr/>
        <p:txBody>
          <a:bodyPr>
            <a:normAutofit fontScale="92500" lnSpcReduction="10000"/>
          </a:bodyPr>
          <a:lstStyle/>
          <a:p>
            <a:r>
              <a:rPr lang="en-US" dirty="0"/>
              <a:t>Vertical scaling: increase instance size (scale up/down).</a:t>
            </a:r>
          </a:p>
          <a:p>
            <a:pPr lvl="1"/>
            <a:r>
              <a:rPr lang="en-US" dirty="0"/>
              <a:t>From t2.nan – 0.5G RAM, 1 vCPU</a:t>
            </a:r>
          </a:p>
          <a:p>
            <a:pPr lvl="1"/>
            <a:r>
              <a:rPr lang="en-US" dirty="0"/>
              <a:t>To u-12tb1.metal – 12.3TB of RAM, 448 vCPUs</a:t>
            </a:r>
          </a:p>
          <a:p>
            <a:r>
              <a:rPr lang="en-US" dirty="0"/>
              <a:t>Horizontal Scaling: Increase number of instances (scale out/in).</a:t>
            </a:r>
          </a:p>
          <a:p>
            <a:pPr lvl="1"/>
            <a:r>
              <a:rPr lang="en-US" dirty="0"/>
              <a:t>For Auto Scaling Group.</a:t>
            </a:r>
          </a:p>
          <a:p>
            <a:pPr lvl="1"/>
            <a:r>
              <a:rPr lang="en-US" dirty="0"/>
              <a:t>Load Balancer.</a:t>
            </a:r>
          </a:p>
          <a:p>
            <a:r>
              <a:rPr lang="en-US" dirty="0"/>
              <a:t>High Availability: Run instances for the same application across multi-AZ.</a:t>
            </a:r>
          </a:p>
          <a:p>
            <a:pPr lvl="2"/>
            <a:r>
              <a:rPr lang="en-US" dirty="0"/>
              <a:t>Auto Scaling Group multi-AZ.</a:t>
            </a:r>
          </a:p>
          <a:p>
            <a:pPr lvl="2"/>
            <a:r>
              <a:rPr lang="en-US" dirty="0"/>
              <a:t>Load Balancer multi-AZ. </a:t>
            </a:r>
          </a:p>
        </p:txBody>
      </p:sp>
    </p:spTree>
    <p:extLst>
      <p:ext uri="{BB962C8B-B14F-4D97-AF65-F5344CB8AC3E}">
        <p14:creationId xmlns:p14="http://schemas.microsoft.com/office/powerpoint/2010/main" val="1757703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4A92-9791-F126-D090-DE2DE201A1DF}"/>
              </a:ext>
            </a:extLst>
          </p:cNvPr>
          <p:cNvSpPr>
            <a:spLocks noGrp="1"/>
          </p:cNvSpPr>
          <p:nvPr>
            <p:ph type="title"/>
          </p:nvPr>
        </p:nvSpPr>
        <p:spPr/>
        <p:txBody>
          <a:bodyPr/>
          <a:lstStyle/>
          <a:p>
            <a:r>
              <a:rPr lang="en-US" dirty="0"/>
              <a:t>Elastic load balancing</a:t>
            </a:r>
          </a:p>
        </p:txBody>
      </p:sp>
      <p:sp>
        <p:nvSpPr>
          <p:cNvPr id="3" name="Content Placeholder 2">
            <a:extLst>
              <a:ext uri="{FF2B5EF4-FFF2-40B4-BE49-F238E27FC236}">
                <a16:creationId xmlns:a16="http://schemas.microsoft.com/office/drawing/2014/main" id="{65AE4B5A-C933-C9DC-D621-79660953BD6F}"/>
              </a:ext>
            </a:extLst>
          </p:cNvPr>
          <p:cNvSpPr>
            <a:spLocks noGrp="1"/>
          </p:cNvSpPr>
          <p:nvPr>
            <p:ph idx="1"/>
          </p:nvPr>
        </p:nvSpPr>
        <p:spPr/>
        <p:txBody>
          <a:bodyPr/>
          <a:lstStyle/>
          <a:p>
            <a:r>
              <a:rPr lang="en-US" dirty="0"/>
              <a:t>What is load balancing?</a:t>
            </a:r>
          </a:p>
          <a:p>
            <a:pPr lvl="1"/>
            <a:r>
              <a:rPr lang="en-US" dirty="0"/>
              <a:t>Load balances are servers that forward traffic to multiple servers (ex: EC2 instances) downstream.</a:t>
            </a:r>
          </a:p>
          <a:p>
            <a:pPr marL="457200" lvl="1" indent="0">
              <a:buNone/>
            </a:pPr>
            <a:endParaRPr lang="en-US" dirty="0"/>
          </a:p>
        </p:txBody>
      </p:sp>
    </p:spTree>
    <p:extLst>
      <p:ext uri="{BB962C8B-B14F-4D97-AF65-F5344CB8AC3E}">
        <p14:creationId xmlns:p14="http://schemas.microsoft.com/office/powerpoint/2010/main" val="24061967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4B8B-E121-AFC0-EFC6-F6226004ED4D}"/>
              </a:ext>
            </a:extLst>
          </p:cNvPr>
          <p:cNvSpPr>
            <a:spLocks noGrp="1"/>
          </p:cNvSpPr>
          <p:nvPr>
            <p:ph type="title"/>
          </p:nvPr>
        </p:nvSpPr>
        <p:spPr/>
        <p:txBody>
          <a:bodyPr/>
          <a:lstStyle/>
          <a:p>
            <a:r>
              <a:rPr lang="en-US" dirty="0"/>
              <a:t>Why use a load balancer?</a:t>
            </a:r>
          </a:p>
        </p:txBody>
      </p:sp>
      <p:sp>
        <p:nvSpPr>
          <p:cNvPr id="3" name="Content Placeholder 2">
            <a:extLst>
              <a:ext uri="{FF2B5EF4-FFF2-40B4-BE49-F238E27FC236}">
                <a16:creationId xmlns:a16="http://schemas.microsoft.com/office/drawing/2014/main" id="{F23F4E93-F463-D704-86DF-462782A2096B}"/>
              </a:ext>
            </a:extLst>
          </p:cNvPr>
          <p:cNvSpPr>
            <a:spLocks noGrp="1"/>
          </p:cNvSpPr>
          <p:nvPr>
            <p:ph idx="1"/>
          </p:nvPr>
        </p:nvSpPr>
        <p:spPr/>
        <p:txBody>
          <a:bodyPr>
            <a:normAutofit fontScale="92500" lnSpcReduction="20000"/>
          </a:bodyPr>
          <a:lstStyle/>
          <a:p>
            <a:r>
              <a:rPr lang="en-US" dirty="0"/>
              <a:t>Spread load across multiple downstream instances.</a:t>
            </a:r>
          </a:p>
          <a:p>
            <a:r>
              <a:rPr lang="en-US" dirty="0"/>
              <a:t>Expose a single point of access (DNS) to your application.</a:t>
            </a:r>
          </a:p>
          <a:p>
            <a:r>
              <a:rPr lang="en-US" dirty="0"/>
              <a:t>Seamlessly handle failures of downstream instances.</a:t>
            </a:r>
          </a:p>
          <a:p>
            <a:r>
              <a:rPr lang="en-US" dirty="0"/>
              <a:t>Do regular health checks to your instances.</a:t>
            </a:r>
          </a:p>
          <a:p>
            <a:r>
              <a:rPr lang="en-US" dirty="0"/>
              <a:t>Provide SSL termination (HTTPS) for your websites.</a:t>
            </a:r>
          </a:p>
          <a:p>
            <a:r>
              <a:rPr lang="en-US" dirty="0"/>
              <a:t>Enforce stickiness with cookies.</a:t>
            </a:r>
          </a:p>
          <a:p>
            <a:r>
              <a:rPr lang="en-US" dirty="0"/>
              <a:t>High availability across zones.</a:t>
            </a:r>
          </a:p>
          <a:p>
            <a:r>
              <a:rPr lang="en-US" dirty="0"/>
              <a:t>Separate public traffic from private traffic.</a:t>
            </a:r>
          </a:p>
        </p:txBody>
      </p:sp>
    </p:spTree>
    <p:extLst>
      <p:ext uri="{BB962C8B-B14F-4D97-AF65-F5344CB8AC3E}">
        <p14:creationId xmlns:p14="http://schemas.microsoft.com/office/powerpoint/2010/main" val="2617879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19CB-2CDD-14BB-65D2-D1948E707FA1}"/>
              </a:ext>
            </a:extLst>
          </p:cNvPr>
          <p:cNvSpPr>
            <a:spLocks noGrp="1"/>
          </p:cNvSpPr>
          <p:nvPr>
            <p:ph type="title"/>
          </p:nvPr>
        </p:nvSpPr>
        <p:spPr/>
        <p:txBody>
          <a:bodyPr/>
          <a:lstStyle/>
          <a:p>
            <a:r>
              <a:rPr lang="en-US" dirty="0"/>
              <a:t>Why use an elastic load balancer?</a:t>
            </a:r>
          </a:p>
        </p:txBody>
      </p:sp>
      <p:sp>
        <p:nvSpPr>
          <p:cNvPr id="3" name="Content Placeholder 2">
            <a:extLst>
              <a:ext uri="{FF2B5EF4-FFF2-40B4-BE49-F238E27FC236}">
                <a16:creationId xmlns:a16="http://schemas.microsoft.com/office/drawing/2014/main" id="{ED6B89F8-A139-6D8F-DE6E-1B98113359DB}"/>
              </a:ext>
            </a:extLst>
          </p:cNvPr>
          <p:cNvSpPr>
            <a:spLocks noGrp="1"/>
          </p:cNvSpPr>
          <p:nvPr>
            <p:ph idx="1"/>
          </p:nvPr>
        </p:nvSpPr>
        <p:spPr/>
        <p:txBody>
          <a:bodyPr>
            <a:normAutofit fontScale="92500" lnSpcReduction="10000"/>
          </a:bodyPr>
          <a:lstStyle/>
          <a:p>
            <a:r>
              <a:rPr lang="en-US" dirty="0"/>
              <a:t>An elastic load balancer is a managed load balancer.</a:t>
            </a:r>
          </a:p>
          <a:p>
            <a:pPr lvl="1"/>
            <a:r>
              <a:rPr lang="en-US" dirty="0"/>
              <a:t>AWS guarantees that it will be working.</a:t>
            </a:r>
          </a:p>
          <a:p>
            <a:pPr lvl="1"/>
            <a:r>
              <a:rPr lang="en-US" dirty="0"/>
              <a:t>AWS takes care of upgrades, maintenance, high availability.</a:t>
            </a:r>
          </a:p>
          <a:p>
            <a:pPr lvl="1"/>
            <a:r>
              <a:rPr lang="en-US" dirty="0"/>
              <a:t>AWS provide a few configuration knobs.</a:t>
            </a:r>
          </a:p>
          <a:p>
            <a:r>
              <a:rPr lang="en-US" dirty="0"/>
              <a:t>It costs less to setup your own load balancer, but it will be a lot more effort of your end.</a:t>
            </a:r>
          </a:p>
          <a:p>
            <a:r>
              <a:rPr lang="en-US" dirty="0"/>
              <a:t>It is integrated with many AWS offering / services.</a:t>
            </a:r>
          </a:p>
          <a:p>
            <a:pPr lvl="1"/>
            <a:r>
              <a:rPr lang="en-US" dirty="0"/>
              <a:t>EC2, EC2 Auto Scaling Group,  Amazon ECS.</a:t>
            </a:r>
          </a:p>
          <a:p>
            <a:pPr lvl="1"/>
            <a:r>
              <a:rPr lang="en-US" dirty="0"/>
              <a:t>AWS Certificate Manager (ACM), CloudWatch.</a:t>
            </a:r>
          </a:p>
          <a:p>
            <a:pPr lvl="1"/>
            <a:r>
              <a:rPr lang="en-US" dirty="0"/>
              <a:t>Route 53, AWS WAF, AWS Global Accelerator.</a:t>
            </a:r>
          </a:p>
          <a:p>
            <a:pPr lvl="1"/>
            <a:endParaRPr lang="en-US" dirty="0"/>
          </a:p>
          <a:p>
            <a:pPr lvl="1"/>
            <a:endParaRPr lang="en-US" dirty="0"/>
          </a:p>
        </p:txBody>
      </p:sp>
    </p:spTree>
    <p:extLst>
      <p:ext uri="{BB962C8B-B14F-4D97-AF65-F5344CB8AC3E}">
        <p14:creationId xmlns:p14="http://schemas.microsoft.com/office/powerpoint/2010/main" val="937368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226B-8954-2A0F-B3DA-E3D1DEFB6E6E}"/>
              </a:ext>
            </a:extLst>
          </p:cNvPr>
          <p:cNvSpPr>
            <a:spLocks noGrp="1"/>
          </p:cNvSpPr>
          <p:nvPr>
            <p:ph type="title"/>
          </p:nvPr>
        </p:nvSpPr>
        <p:spPr/>
        <p:txBody>
          <a:bodyPr/>
          <a:lstStyle/>
          <a:p>
            <a:r>
              <a:rPr lang="en-US" dirty="0"/>
              <a:t>Health checks </a:t>
            </a:r>
          </a:p>
        </p:txBody>
      </p:sp>
      <p:sp>
        <p:nvSpPr>
          <p:cNvPr id="3" name="Content Placeholder 2">
            <a:extLst>
              <a:ext uri="{FF2B5EF4-FFF2-40B4-BE49-F238E27FC236}">
                <a16:creationId xmlns:a16="http://schemas.microsoft.com/office/drawing/2014/main" id="{D278E9A7-BBD4-5A52-CA85-30CF3A9E2ECF}"/>
              </a:ext>
            </a:extLst>
          </p:cNvPr>
          <p:cNvSpPr>
            <a:spLocks noGrp="1"/>
          </p:cNvSpPr>
          <p:nvPr>
            <p:ph idx="1"/>
          </p:nvPr>
        </p:nvSpPr>
        <p:spPr/>
        <p:txBody>
          <a:bodyPr/>
          <a:lstStyle/>
          <a:p>
            <a:r>
              <a:rPr lang="en-US" dirty="0"/>
              <a:t>Health checks are crucial for load balancers.</a:t>
            </a:r>
          </a:p>
          <a:p>
            <a:r>
              <a:rPr lang="en-US" dirty="0"/>
              <a:t>They enable the load balancer to know if the instances it forwards traffic to are available to reply to requests.</a:t>
            </a:r>
          </a:p>
          <a:p>
            <a:r>
              <a:rPr lang="en-US" dirty="0"/>
              <a:t>The health check is done on a port and a route (/health is common).</a:t>
            </a:r>
          </a:p>
          <a:p>
            <a:r>
              <a:rPr lang="en-US" dirty="0"/>
              <a:t>If the response is not 200(OK), then the instance is unhealthy.</a:t>
            </a:r>
          </a:p>
        </p:txBody>
      </p:sp>
    </p:spTree>
    <p:extLst>
      <p:ext uri="{BB962C8B-B14F-4D97-AF65-F5344CB8AC3E}">
        <p14:creationId xmlns:p14="http://schemas.microsoft.com/office/powerpoint/2010/main" val="36036045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D211-9222-95F3-D20E-7E7A16B37929}"/>
              </a:ext>
            </a:extLst>
          </p:cNvPr>
          <p:cNvSpPr>
            <a:spLocks noGrp="1"/>
          </p:cNvSpPr>
          <p:nvPr>
            <p:ph type="title"/>
          </p:nvPr>
        </p:nvSpPr>
        <p:spPr/>
        <p:txBody>
          <a:bodyPr/>
          <a:lstStyle/>
          <a:p>
            <a:r>
              <a:rPr lang="en-US" dirty="0"/>
              <a:t>Types of load balancer on AWs</a:t>
            </a:r>
          </a:p>
        </p:txBody>
      </p:sp>
      <p:sp>
        <p:nvSpPr>
          <p:cNvPr id="3" name="Content Placeholder 2">
            <a:extLst>
              <a:ext uri="{FF2B5EF4-FFF2-40B4-BE49-F238E27FC236}">
                <a16:creationId xmlns:a16="http://schemas.microsoft.com/office/drawing/2014/main" id="{BE05A1A6-DDBF-DA13-A1FD-E2383B469D60}"/>
              </a:ext>
            </a:extLst>
          </p:cNvPr>
          <p:cNvSpPr>
            <a:spLocks noGrp="1"/>
          </p:cNvSpPr>
          <p:nvPr>
            <p:ph idx="1"/>
          </p:nvPr>
        </p:nvSpPr>
        <p:spPr>
          <a:xfrm>
            <a:off x="1451579" y="2015732"/>
            <a:ext cx="9603275" cy="3799852"/>
          </a:xfrm>
        </p:spPr>
        <p:txBody>
          <a:bodyPr>
            <a:normAutofit fontScale="77500" lnSpcReduction="20000"/>
          </a:bodyPr>
          <a:lstStyle/>
          <a:p>
            <a:r>
              <a:rPr lang="en-US" dirty="0"/>
              <a:t>AWS has 4 kinds of manages load balancers.</a:t>
            </a:r>
          </a:p>
          <a:p>
            <a:r>
              <a:rPr lang="en-US" dirty="0"/>
              <a:t>Classic Load Balancer (V1 – old generation) – 2009 – CLB</a:t>
            </a:r>
          </a:p>
          <a:p>
            <a:pPr lvl="1"/>
            <a:r>
              <a:rPr lang="en-US" dirty="0"/>
              <a:t>HTTP,  HTTPS, TCP, SSp (Secure TCP).</a:t>
            </a:r>
          </a:p>
          <a:p>
            <a:r>
              <a:rPr lang="en-US" dirty="0"/>
              <a:t>Application Load Balancer (V2 – new generation) – 2016 – ALB</a:t>
            </a:r>
          </a:p>
          <a:p>
            <a:pPr lvl="1"/>
            <a:r>
              <a:rPr lang="en-US" dirty="0"/>
              <a:t>HTTP, HTTPS, WebSocket.</a:t>
            </a:r>
          </a:p>
          <a:p>
            <a:r>
              <a:rPr lang="en-US" dirty="0"/>
              <a:t>Network Load Balancer (V2 – new generation) – 2017 – NLB</a:t>
            </a:r>
          </a:p>
          <a:p>
            <a:pPr lvl="1"/>
            <a:r>
              <a:rPr lang="en-US" dirty="0"/>
              <a:t>TCP, TLS (Secure TCP), UDP.</a:t>
            </a:r>
          </a:p>
          <a:p>
            <a:r>
              <a:rPr lang="en-US" dirty="0"/>
              <a:t>Gateway Load Balancer – 2020 – GWLB</a:t>
            </a:r>
          </a:p>
          <a:p>
            <a:pPr lvl="1"/>
            <a:r>
              <a:rPr lang="en-US" dirty="0"/>
              <a:t>Operates at the network layer (Layer 3) – IP Protocol.</a:t>
            </a:r>
          </a:p>
          <a:p>
            <a:r>
              <a:rPr lang="en-US" dirty="0"/>
              <a:t>It is recommended to use newer generation load balancers as they provide more features.</a:t>
            </a:r>
          </a:p>
          <a:p>
            <a:r>
              <a:rPr lang="en-US" dirty="0"/>
              <a:t>Some load balancers can be setup as interna (private) or external (public) ELBs</a:t>
            </a:r>
          </a:p>
        </p:txBody>
      </p:sp>
    </p:spTree>
    <p:extLst>
      <p:ext uri="{BB962C8B-B14F-4D97-AF65-F5344CB8AC3E}">
        <p14:creationId xmlns:p14="http://schemas.microsoft.com/office/powerpoint/2010/main" val="3096933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9F09-6A1D-F9D5-14F0-668A56AF0821}"/>
              </a:ext>
            </a:extLst>
          </p:cNvPr>
          <p:cNvSpPr>
            <a:spLocks noGrp="1"/>
          </p:cNvSpPr>
          <p:nvPr>
            <p:ph type="title"/>
          </p:nvPr>
        </p:nvSpPr>
        <p:spPr/>
        <p:txBody>
          <a:bodyPr/>
          <a:lstStyle/>
          <a:p>
            <a:r>
              <a:rPr lang="en-US" dirty="0"/>
              <a:t>Load balancers and security groups</a:t>
            </a:r>
          </a:p>
        </p:txBody>
      </p:sp>
      <p:sp>
        <p:nvSpPr>
          <p:cNvPr id="3" name="Content Placeholder 2">
            <a:extLst>
              <a:ext uri="{FF2B5EF4-FFF2-40B4-BE49-F238E27FC236}">
                <a16:creationId xmlns:a16="http://schemas.microsoft.com/office/drawing/2014/main" id="{B0D533CC-6585-FA3B-034C-DED14A44A9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99058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EA7B-8458-1B07-6525-93EED1ACAC43}"/>
              </a:ext>
            </a:extLst>
          </p:cNvPr>
          <p:cNvSpPr>
            <a:spLocks noGrp="1"/>
          </p:cNvSpPr>
          <p:nvPr>
            <p:ph type="title"/>
          </p:nvPr>
        </p:nvSpPr>
        <p:spPr/>
        <p:txBody>
          <a:bodyPr/>
          <a:lstStyle/>
          <a:p>
            <a:r>
              <a:rPr lang="en-US" dirty="0"/>
              <a:t>Classic load balancer (V1)</a:t>
            </a:r>
          </a:p>
        </p:txBody>
      </p:sp>
      <p:sp>
        <p:nvSpPr>
          <p:cNvPr id="3" name="Content Placeholder 2">
            <a:extLst>
              <a:ext uri="{FF2B5EF4-FFF2-40B4-BE49-F238E27FC236}">
                <a16:creationId xmlns:a16="http://schemas.microsoft.com/office/drawing/2014/main" id="{BF8F1223-DDA3-F399-93D0-9A01CF9D5A0D}"/>
              </a:ext>
            </a:extLst>
          </p:cNvPr>
          <p:cNvSpPr>
            <a:spLocks noGrp="1"/>
          </p:cNvSpPr>
          <p:nvPr>
            <p:ph idx="1"/>
          </p:nvPr>
        </p:nvSpPr>
        <p:spPr/>
        <p:txBody>
          <a:bodyPr/>
          <a:lstStyle/>
          <a:p>
            <a:r>
              <a:rPr lang="en-US" dirty="0"/>
              <a:t>It supports TCP (Layer 4), HTTP &amp; HTTPS (Layer 7).</a:t>
            </a:r>
          </a:p>
          <a:p>
            <a:r>
              <a:rPr lang="en-US" dirty="0"/>
              <a:t>Health checks are TCP or HTTP based.</a:t>
            </a:r>
          </a:p>
          <a:p>
            <a:r>
              <a:rPr lang="en-US" dirty="0"/>
              <a:t>Fixed hostname </a:t>
            </a:r>
            <a:r>
              <a:rPr lang="en-US" dirty="0">
                <a:sym typeface="Wingdings" pitchFamily="2" charset="2"/>
              </a:rPr>
              <a:t> XXX.region.elb.amazonaws.com</a:t>
            </a:r>
            <a:endParaRPr lang="en-US" dirty="0"/>
          </a:p>
        </p:txBody>
      </p:sp>
    </p:spTree>
    <p:extLst>
      <p:ext uri="{BB962C8B-B14F-4D97-AF65-F5344CB8AC3E}">
        <p14:creationId xmlns:p14="http://schemas.microsoft.com/office/powerpoint/2010/main" val="121023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509-8175-2216-6D4D-EEF5C2A56BFF}"/>
              </a:ext>
            </a:extLst>
          </p:cNvPr>
          <p:cNvSpPr>
            <a:spLocks noGrp="1"/>
          </p:cNvSpPr>
          <p:nvPr>
            <p:ph type="title"/>
          </p:nvPr>
        </p:nvSpPr>
        <p:spPr/>
        <p:txBody>
          <a:bodyPr/>
          <a:lstStyle/>
          <a:p>
            <a:r>
              <a:rPr lang="en-US" dirty="0"/>
              <a:t>Aws regions</a:t>
            </a:r>
          </a:p>
        </p:txBody>
      </p:sp>
      <p:sp>
        <p:nvSpPr>
          <p:cNvPr id="3" name="Content Placeholder 2">
            <a:extLst>
              <a:ext uri="{FF2B5EF4-FFF2-40B4-BE49-F238E27FC236}">
                <a16:creationId xmlns:a16="http://schemas.microsoft.com/office/drawing/2014/main" id="{16930388-5259-C151-3DA2-BF2E910350BF}"/>
              </a:ext>
            </a:extLst>
          </p:cNvPr>
          <p:cNvSpPr>
            <a:spLocks noGrp="1"/>
          </p:cNvSpPr>
          <p:nvPr>
            <p:ph idx="1"/>
          </p:nvPr>
        </p:nvSpPr>
        <p:spPr/>
        <p:txBody>
          <a:bodyPr/>
          <a:lstStyle/>
          <a:p>
            <a:r>
              <a:rPr lang="en-US" dirty="0"/>
              <a:t>Aws region is cluster of data centers.</a:t>
            </a:r>
          </a:p>
          <a:p>
            <a:r>
              <a:rPr lang="en-US" dirty="0"/>
              <a:t>Most aws services are region scoped.</a:t>
            </a:r>
          </a:p>
          <a:p>
            <a:r>
              <a:rPr lang="en-US" dirty="0"/>
              <a:t>Aws regions are all around the world with names like </a:t>
            </a:r>
          </a:p>
          <a:p>
            <a:pPr lvl="1"/>
            <a:r>
              <a:rPr lang="en-US" dirty="0"/>
              <a:t>Us-east-1</a:t>
            </a:r>
          </a:p>
          <a:p>
            <a:pPr lvl="1"/>
            <a:r>
              <a:rPr lang="en-US" dirty="0"/>
              <a:t>Eu-west-2</a:t>
            </a:r>
          </a:p>
          <a:p>
            <a:r>
              <a:rPr lang="en-US" dirty="0"/>
              <a:t>There are several factors to be considered before choosing an aws region.</a:t>
            </a:r>
          </a:p>
          <a:p>
            <a:pPr marL="0" indent="0">
              <a:buNone/>
            </a:pPr>
            <a:endParaRPr lang="en-US" dirty="0"/>
          </a:p>
        </p:txBody>
      </p:sp>
    </p:spTree>
    <p:extLst>
      <p:ext uri="{BB962C8B-B14F-4D97-AF65-F5344CB8AC3E}">
        <p14:creationId xmlns:p14="http://schemas.microsoft.com/office/powerpoint/2010/main" val="177433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D77-2403-B8C7-AC10-884FE63D0F38}"/>
              </a:ext>
            </a:extLst>
          </p:cNvPr>
          <p:cNvSpPr>
            <a:spLocks noGrp="1"/>
          </p:cNvSpPr>
          <p:nvPr>
            <p:ph type="title"/>
          </p:nvPr>
        </p:nvSpPr>
        <p:spPr/>
        <p:txBody>
          <a:bodyPr/>
          <a:lstStyle/>
          <a:p>
            <a:r>
              <a:rPr lang="en-US" dirty="0"/>
              <a:t>How to choose an aws region</a:t>
            </a:r>
          </a:p>
        </p:txBody>
      </p:sp>
      <p:sp>
        <p:nvSpPr>
          <p:cNvPr id="3" name="Content Placeholder 2">
            <a:extLst>
              <a:ext uri="{FF2B5EF4-FFF2-40B4-BE49-F238E27FC236}">
                <a16:creationId xmlns:a16="http://schemas.microsoft.com/office/drawing/2014/main" id="{AF16159B-64CB-B0D4-3ADB-C8D7207B18BA}"/>
              </a:ext>
            </a:extLst>
          </p:cNvPr>
          <p:cNvSpPr>
            <a:spLocks noGrp="1"/>
          </p:cNvSpPr>
          <p:nvPr>
            <p:ph idx="1"/>
          </p:nvPr>
        </p:nvSpPr>
        <p:spPr/>
        <p:txBody>
          <a:bodyPr/>
          <a:lstStyle/>
          <a:p>
            <a:r>
              <a:rPr lang="en-US" dirty="0"/>
              <a:t>Compliance – with the data governance and legal requirements.</a:t>
            </a:r>
          </a:p>
          <a:p>
            <a:r>
              <a:rPr lang="en-US" dirty="0"/>
              <a:t>Proximity to customers – reduced latency.</a:t>
            </a:r>
          </a:p>
          <a:p>
            <a:r>
              <a:rPr lang="en-US" dirty="0"/>
              <a:t>Availability of services in the region – new services are not available in every region.</a:t>
            </a:r>
          </a:p>
          <a:p>
            <a:r>
              <a:rPr lang="en-US" dirty="0"/>
              <a:t>Pricing – pricing varies region to region.</a:t>
            </a:r>
          </a:p>
        </p:txBody>
      </p:sp>
    </p:spTree>
    <p:extLst>
      <p:ext uri="{BB962C8B-B14F-4D97-AF65-F5344CB8AC3E}">
        <p14:creationId xmlns:p14="http://schemas.microsoft.com/office/powerpoint/2010/main" val="23873457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21443</TotalTime>
  <Words>4883</Words>
  <Application>Microsoft Macintosh PowerPoint</Application>
  <PresentationFormat>Widescreen</PresentationFormat>
  <Paragraphs>521</Paragraphs>
  <Slides>79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Gill Sans MT</vt:lpstr>
      <vt:lpstr>Gallery</vt:lpstr>
      <vt:lpstr>AWS Solution architect associate</vt:lpstr>
      <vt:lpstr>What is cloud computing</vt:lpstr>
      <vt:lpstr>Top cloud providers in the world</vt:lpstr>
      <vt:lpstr>What is aws</vt:lpstr>
      <vt:lpstr>History of aws</vt:lpstr>
      <vt:lpstr>Aws cloud use cases</vt:lpstr>
      <vt:lpstr>Aws is a global infrastructure</vt:lpstr>
      <vt:lpstr>Aws regions</vt:lpstr>
      <vt:lpstr>How to choose an aws region</vt:lpstr>
      <vt:lpstr>aws Availability zones</vt:lpstr>
      <vt:lpstr>Aws point of presence / edge locations </vt:lpstr>
      <vt:lpstr>Iam (identity access management)</vt:lpstr>
      <vt:lpstr>Iam permissions</vt:lpstr>
      <vt:lpstr>Iam policy inheritance</vt:lpstr>
      <vt:lpstr>Aws ec2 basics</vt:lpstr>
      <vt:lpstr>Ec2 sizing and configuration options</vt:lpstr>
      <vt:lpstr>Ec2 user data</vt:lpstr>
      <vt:lpstr>Ec2 instance types: examples</vt:lpstr>
      <vt:lpstr>Launching an ec2 instance running on linux</vt:lpstr>
      <vt:lpstr>Ec2 instance types</vt:lpstr>
      <vt:lpstr>General purpose instance types</vt:lpstr>
      <vt:lpstr>Compute optimized instance types</vt:lpstr>
      <vt:lpstr>Memory optimized instance types</vt:lpstr>
      <vt:lpstr>Storage optimized instance types</vt:lpstr>
      <vt:lpstr>Security groups in ec2</vt:lpstr>
      <vt:lpstr>Security groups in ec2 contd..</vt:lpstr>
      <vt:lpstr>Security groups in ec2 contd.,</vt:lpstr>
      <vt:lpstr>Classic ports to know </vt:lpstr>
      <vt:lpstr>Ssh (secure shell)</vt:lpstr>
      <vt:lpstr>How to ssh using linux / Mac os</vt:lpstr>
      <vt:lpstr>Ec2 instance connect</vt:lpstr>
      <vt:lpstr>ec2 purchasing options</vt:lpstr>
      <vt:lpstr>Pay on demand</vt:lpstr>
      <vt:lpstr>Ec2 reserved instances</vt:lpstr>
      <vt:lpstr>Ec2 savings plan</vt:lpstr>
      <vt:lpstr>Ec2 spot instances</vt:lpstr>
      <vt:lpstr>Ec2 dedicated hosts</vt:lpstr>
      <vt:lpstr>Ec2 dedicated instances</vt:lpstr>
      <vt:lpstr>Ec2 capacity reservations</vt:lpstr>
      <vt:lpstr>Which purchasing option is right for me?</vt:lpstr>
      <vt:lpstr>Public vs private vs elastic ips</vt:lpstr>
      <vt:lpstr>Public vs private ipv4</vt:lpstr>
      <vt:lpstr>Public vs private ipV4</vt:lpstr>
      <vt:lpstr>Elastic IP</vt:lpstr>
      <vt:lpstr>placement groups</vt:lpstr>
      <vt:lpstr>Placement group – cluster</vt:lpstr>
      <vt:lpstr>Placement group - spread</vt:lpstr>
      <vt:lpstr>Placement group - partition</vt:lpstr>
      <vt:lpstr>Ebs overview</vt:lpstr>
      <vt:lpstr>EBS Volume ( a network drive)</vt:lpstr>
      <vt:lpstr>Ebs snapshots</vt:lpstr>
      <vt:lpstr>Ebs snapshot features</vt:lpstr>
      <vt:lpstr>Ami overview</vt:lpstr>
      <vt:lpstr>AMI process (from an ec2 instance)</vt:lpstr>
      <vt:lpstr>Ec2 instance store</vt:lpstr>
      <vt:lpstr>Ebs volume types</vt:lpstr>
      <vt:lpstr>Ebs volume types use cases</vt:lpstr>
      <vt:lpstr>Ebs volume types use cases</vt:lpstr>
      <vt:lpstr>Ebs volume types use cases</vt:lpstr>
      <vt:lpstr>Ebs multi-attach- io1/io2 family</vt:lpstr>
      <vt:lpstr>Ebs encryption</vt:lpstr>
      <vt:lpstr>Encryption: encrypt an unencrypted ebs volume</vt:lpstr>
      <vt:lpstr>Amazon efs- elastic file system</vt:lpstr>
      <vt:lpstr>Efs performance and storage classes</vt:lpstr>
      <vt:lpstr>Efs – storage classes</vt:lpstr>
      <vt:lpstr>Ebs vs efs</vt:lpstr>
      <vt:lpstr>EBS VS efs</vt:lpstr>
      <vt:lpstr>Scalability &amp; high availability</vt:lpstr>
      <vt:lpstr>Vertical scalability.</vt:lpstr>
      <vt:lpstr>Horizontal scalability</vt:lpstr>
      <vt:lpstr>High availability</vt:lpstr>
      <vt:lpstr>High availability &amp; scalability for ec2</vt:lpstr>
      <vt:lpstr>Elastic load balancing</vt:lpstr>
      <vt:lpstr>Why use a load balancer?</vt:lpstr>
      <vt:lpstr>Why use an elastic load balancer?</vt:lpstr>
      <vt:lpstr>Health checks </vt:lpstr>
      <vt:lpstr>Types of load balancer on AWs</vt:lpstr>
      <vt:lpstr>Load balancers and security groups</vt:lpstr>
      <vt:lpstr>Classic load balancer (V1)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associate</dc:title>
  <dc:creator>Naidu, Kushal Kumar</dc:creator>
  <cp:lastModifiedBy>Naidu, Kushal Kumar</cp:lastModifiedBy>
  <cp:revision>27</cp:revision>
  <cp:lastPrinted>2022-05-18T16:09:32Z</cp:lastPrinted>
  <dcterms:created xsi:type="dcterms:W3CDTF">2022-05-02T10:04:05Z</dcterms:created>
  <dcterms:modified xsi:type="dcterms:W3CDTF">2022-05-28T12:55:53Z</dcterms:modified>
</cp:coreProperties>
</file>