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58850238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58850238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58850238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58850238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7c42a3f4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7c42a3f4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58850238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58850238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58850238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58850238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58140e44a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58140e44a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58140e44a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58140e44a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58140e44a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58140e44a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58140e44a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58140e44a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58140e44a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58140e44a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58140e44a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58140e44a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58140e44a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58140e44a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58140e44a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58140e44a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7c42a3f4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7c42a3f4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58140e44a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58140e44a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researchgate.net/figure/Multilayer-perceptron-MLP-architecture-with-two-hidden-layers-and-one-prediction-output_fig1_349630467" TargetMode="External"/><Relationship Id="rId4" Type="http://schemas.openxmlformats.org/officeDocument/2006/relationships/hyperlink" Target="https://docs.ecognition.com/eCognition_documentation/Reference%20Book/02%20Algorithms%20and%20Processes/9%20Deep%20Learning%20(CNN)%20Algorithms/Deep%20Learning%20(CNN)%20Algorithms.htm" TargetMode="External"/><Relationship Id="rId5" Type="http://schemas.openxmlformats.org/officeDocument/2006/relationships/hyperlink" Target="https://www.google.com/url?sa=i&amp;url=https%3A%2F%2Fwww.analyticsvidhya.com%2Fblog%2F2021%2F06%2Fsupport-vector-machine-better-understanding%2F&amp;psig=AOvVaw3gSAZqHGxOuHc5RTskmDCd&amp;ust=1711903444098000&amp;source=images&amp;cd=vfe&amp;opi=89978449&amp;ved=0CBQQjhxqFwoTCKig7aK3nIUDFQAAAAAdAAAAABA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Times New Roman"/>
                <a:ea typeface="Times New Roman"/>
                <a:cs typeface="Times New Roman"/>
                <a:sym typeface="Times New Roman"/>
              </a:rPr>
              <a:t>Parameter Setting and Reliability Test of a Sensor System for Baby Detection in a baby seat in a car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7900" y="2265625"/>
            <a:ext cx="8520600" cy="21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Autonomous Intelligence System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Andreas Pech &amp; Dr. Peter Nauth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M.Engg in Information Technology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Kushal Prakash - 1429800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Madhushree Manjunatha Lakshmidevi - 1445185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402" y="4195925"/>
            <a:ext cx="2103600" cy="9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7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25" y="1045050"/>
            <a:ext cx="3948850" cy="347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0250" y="4371525"/>
            <a:ext cx="1713750" cy="7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128938"/>
            <a:ext cx="3758375" cy="331061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6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sz="30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855900" y="43715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Fig.10: </a:t>
            </a:r>
            <a:r>
              <a:rPr i="1"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 with threshold of CNN model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5142775" y="4371525"/>
            <a:ext cx="3000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Fig.11: Confusion matrix without threshold </a:t>
            </a:r>
            <a:endParaRPr i="1"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CNN model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71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20">
                <a:latin typeface="Times New Roman"/>
                <a:ea typeface="Times New Roman"/>
                <a:cs typeface="Times New Roman"/>
                <a:sym typeface="Times New Roman"/>
              </a:rPr>
              <a:t>Accuracy and Loss over Epochs of CNN</a:t>
            </a:r>
            <a:endParaRPr sz="1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322" y="1200175"/>
            <a:ext cx="5549349" cy="3431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0250" y="4371525"/>
            <a:ext cx="1713750" cy="7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6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sz="30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3247875" y="4498575"/>
            <a:ext cx="3000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Fig.12: Analysis of Accuracy and Loss over Epochs of CNN</a:t>
            </a:r>
            <a:r>
              <a:rPr i="1"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018" y="1316675"/>
            <a:ext cx="3743056" cy="305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315" y="1203925"/>
            <a:ext cx="3868860" cy="32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743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Support Vector Machine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311700" y="6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sz="30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0250" y="4371525"/>
            <a:ext cx="1713750" cy="7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855900" y="43715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Fig.13: Confusion matrix with threshold of SVM model</a:t>
            </a: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4791650" y="4371525"/>
            <a:ext cx="3000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Fig.14: Confusion matrix without threshold of SVM model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92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Table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0250" y="4371525"/>
            <a:ext cx="1713750" cy="7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6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sz="30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2846825" y="40993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Fig.15: </a:t>
            </a:r>
            <a:r>
              <a:rPr i="1"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r>
              <a:rPr i="1" lang="en-GB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3 models 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1700" y="1701675"/>
            <a:ext cx="6308550" cy="2011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2878"/>
              <a:buFont typeface="Arial"/>
              <a:buNone/>
            </a:pPr>
            <a:r>
              <a:rPr lang="en-GB" sz="30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30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1700" y="1152475"/>
            <a:ext cx="865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[1]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https://www.researchgate.net/figure/Multilayer-perceptron-MLP-architecture-with-two-hidden-layers-and-one-prediction-output_fig1_349630467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[2]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https://docs.ecognition.com/eCognition_documentation/Reference%20Book/02%20Algorithms%20and%20Processes/9%20Deep%20Learning%20(CNN)%20Algorithms/Deep%20Learning%20(CNN)%20Algorithms.htm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[3]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www.google.com/url?sa=i&amp;url=https%3A%2F%2Fwww.analyticsvidhya.com%2Fblog%2F2021%2F06%2Fsupport-vector-machine-better-understanding%2F&amp;psig=AOvVaw3gSAZqHGxOuHc5RTskmDCd&amp;ust=1711903444098000&amp;source=images&amp;cd=vfe&amp;opi=89978449&amp;ved=0CBQQjhxqFwoTCKig7aK3nIUDFQAAAAAdAAAAABAE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311700" y="7907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QUESTIONS 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1775" y="4223550"/>
            <a:ext cx="1713750" cy="77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84900"/>
            <a:ext cx="7016976" cy="316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406" y="871550"/>
            <a:ext cx="4821869" cy="335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1775" y="4223550"/>
            <a:ext cx="1713750" cy="7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480000"/>
            <a:ext cx="3852000" cy="27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3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5"/>
              <a:buFont typeface="Times New Roman"/>
              <a:buChar char="●"/>
            </a:pPr>
            <a:r>
              <a:rPr lang="en-GB" sz="229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sz="229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3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5"/>
              <a:buFont typeface="Times New Roman"/>
              <a:buChar char="●"/>
            </a:pPr>
            <a:r>
              <a:rPr lang="en-GB" sz="229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19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3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5"/>
              <a:buFont typeface="Times New Roman"/>
              <a:buChar char="●"/>
            </a:pPr>
            <a:r>
              <a:rPr lang="en-GB" sz="229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198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3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95"/>
              <a:buFont typeface="Times New Roman"/>
              <a:buChar char="●"/>
            </a:pPr>
            <a:r>
              <a:rPr lang="en-GB" sz="229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sz="229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9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79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79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550" y="4098300"/>
            <a:ext cx="1713750" cy="7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20">
                <a:latin typeface="Times New Roman"/>
                <a:ea typeface="Times New Roman"/>
                <a:cs typeface="Times New Roman"/>
                <a:sym typeface="Times New Roman"/>
              </a:rPr>
              <a:t>Introduction </a:t>
            </a:r>
            <a:endParaRPr sz="4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0250" y="4371525"/>
            <a:ext cx="1713750" cy="7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625350" y="1516475"/>
            <a:ext cx="394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Ultrasonic sensors emit waves towards a car seat, detecting presence by measuring wave reflection time. Integrated into automotive safety systems, they alert caregivers when the threshold distance indicates a baby's presence, enhancing safety.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500" y="1339325"/>
            <a:ext cx="2096606" cy="300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Times New Roman"/>
                <a:ea typeface="Times New Roman"/>
                <a:cs typeface="Times New Roman"/>
                <a:sym typeface="Times New Roman"/>
              </a:rPr>
              <a:t>Methodology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36775" y="1806450"/>
            <a:ext cx="3732300" cy="8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 Pitaya board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Measuring methods using the sensor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3375" y="1526825"/>
            <a:ext cx="3797100" cy="245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1926" y="4343125"/>
            <a:ext cx="1447975" cy="6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5511925" y="39805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Fig.1: </a:t>
            </a:r>
            <a:r>
              <a:rPr i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Ultrasonic sensor and </a:t>
            </a:r>
            <a:r>
              <a:rPr i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 Pitaya</a:t>
            </a:r>
            <a:r>
              <a:rPr i="1" lang="en-GB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device 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114325" y="1852252"/>
            <a:ext cx="39714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Font typeface="Times New Roman"/>
              <a:buChar char="●"/>
            </a:pPr>
            <a:r>
              <a:rPr lang="en-GB" sz="18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Fourier Transform</a:t>
            </a:r>
            <a:endParaRPr sz="18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480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"/>
              <a:buFont typeface="Times New Roman"/>
              <a:buChar char="●"/>
            </a:pPr>
            <a:r>
              <a:rPr lang="en-GB" sz="182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Confusion matrix </a:t>
            </a:r>
            <a:endParaRPr sz="182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0250" y="4371525"/>
            <a:ext cx="1713750" cy="7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Times New Roman"/>
                <a:ea typeface="Times New Roman"/>
                <a:cs typeface="Times New Roman"/>
                <a:sym typeface="Times New Roman"/>
              </a:rPr>
              <a:t>Methodology 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2775" y="1526813"/>
            <a:ext cx="4105750" cy="24027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4935650" y="38380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Fig.2: </a:t>
            </a:r>
            <a:r>
              <a:rPr i="1" lang="en-GB" sz="10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Confusion Matrix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6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2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4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9336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Setup and sensor placement</a:t>
            </a:r>
            <a:endParaRPr sz="1200"/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4832400" y="93360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Measurements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025" y="1919000"/>
            <a:ext cx="3511125" cy="214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533" y="1550200"/>
            <a:ext cx="2247629" cy="28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7791" y="4429975"/>
            <a:ext cx="1536209" cy="69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892588" y="4158575"/>
            <a:ext cx="3000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10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Fig.3: </a:t>
            </a:r>
            <a:r>
              <a:rPr i="1" lang="en-GB" sz="10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Passenger-seat with baby carriage diagram view (side view)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5420975" y="44299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GB" sz="10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Fig.4 </a:t>
            </a:r>
            <a:r>
              <a:rPr i="1" lang="en-GB" sz="1000">
                <a:solidFill>
                  <a:srgbClr val="1F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Measuring the baby’s height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736325"/>
            <a:ext cx="39999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Multi-Layer Perceptron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807750"/>
            <a:ext cx="39999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1775" y="4223550"/>
            <a:ext cx="1713750" cy="771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8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02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4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28950"/>
            <a:ext cx="3790309" cy="239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706850" y="42235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Fig.5: </a:t>
            </a:r>
            <a:r>
              <a:rPr i="1" lang="en-GB" sz="10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Multi Layer Perceptron architecture [1] 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7369" y="2129813"/>
            <a:ext cx="4394925" cy="17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5332350" y="392267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Fig.6: </a:t>
            </a:r>
            <a:r>
              <a:rPr i="1" lang="en-GB" sz="10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 architecture [2]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186650" y="1996700"/>
            <a:ext cx="39999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425" y="1201400"/>
            <a:ext cx="3999901" cy="31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4644475" y="43715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 7: SVM with linear and </a:t>
            </a:r>
            <a:r>
              <a:rPr i="1" lang="en-GB" sz="10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nonlinear</a:t>
            </a:r>
            <a:r>
              <a:rPr i="1" lang="en-GB" sz="10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GB" sz="10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kernel [3]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0250" y="4371525"/>
            <a:ext cx="1713750" cy="7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101100"/>
            <a:ext cx="85206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11">
                <a:latin typeface="Times New Roman"/>
                <a:ea typeface="Times New Roman"/>
                <a:cs typeface="Times New Roman"/>
                <a:sym typeface="Times New Roman"/>
              </a:rPr>
              <a:t>RESULTS </a:t>
            </a:r>
            <a:endParaRPr sz="301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3589" y="4455850"/>
            <a:ext cx="1610411" cy="7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706875"/>
            <a:ext cx="8520600" cy="8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Multi-Layer Perceptron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949625" y="4455838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Fig.8: </a:t>
            </a:r>
            <a:r>
              <a:rPr i="1" lang="en-GB" sz="1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Confusion Matrix with threshold for MLP model</a:t>
            </a:r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4955650" y="4367338"/>
            <a:ext cx="3000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Fig.9: Confusion Matrix without threshold for MLP model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213" y="1114763"/>
            <a:ext cx="3637925" cy="3202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9852" y="1259148"/>
            <a:ext cx="3289774" cy="291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