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29" sz="30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/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/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/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/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29" sz="30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1419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1419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1419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7849" y="12746350"/>
            <a:ext cx="368301" cy="3829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Object Detection and Tracking  in Computer Vision using Deep Learning"/>
          <p:cNvSpPr txBox="1"/>
          <p:nvPr>
            <p:ph type="ctrTitle"/>
          </p:nvPr>
        </p:nvSpPr>
        <p:spPr>
          <a:xfrm>
            <a:off x="1219200" y="2736131"/>
            <a:ext cx="21945600" cy="4267201"/>
          </a:xfrm>
          <a:prstGeom prst="rect">
            <a:avLst/>
          </a:prstGeom>
        </p:spPr>
        <p:txBody>
          <a:bodyPr/>
          <a:lstStyle>
            <a:lvl1pPr defTabSz="2097023">
              <a:defRPr spc="-110" sz="11008"/>
            </a:lvl1pPr>
          </a:lstStyle>
          <a:p>
            <a:pPr/>
            <a:r>
              <a:t>Object Detection and Tracking  in Computer Vision using Deep Learning</a:t>
            </a:r>
          </a:p>
        </p:txBody>
      </p:sp>
      <p:sp>
        <p:nvSpPr>
          <p:cNvPr id="173" name="Individual Project…"/>
          <p:cNvSpPr txBox="1"/>
          <p:nvPr>
            <p:ph type="subTitle" sz="quarter" idx="1"/>
          </p:nvPr>
        </p:nvSpPr>
        <p:spPr>
          <a:xfrm>
            <a:off x="1219200" y="7792835"/>
            <a:ext cx="21945600" cy="2974537"/>
          </a:xfrm>
          <a:prstGeom prst="rect">
            <a:avLst/>
          </a:prstGeom>
        </p:spPr>
        <p:txBody>
          <a:bodyPr/>
          <a:lstStyle/>
          <a:p>
            <a:pPr defTabSz="454025">
              <a:defRPr spc="-33" sz="3300"/>
            </a:pPr>
            <a:r>
              <a:t>Individual Project</a:t>
            </a:r>
          </a:p>
          <a:p>
            <a:pPr defTabSz="454025">
              <a:defRPr spc="-33" sz="3300"/>
            </a:pPr>
            <a:r>
              <a:t>Dr. Peter nauth</a:t>
            </a:r>
          </a:p>
          <a:p>
            <a:pPr defTabSz="454025">
              <a:defRPr spc="-33" sz="3300"/>
            </a:pPr>
            <a:r>
              <a:t>M.Engg. in Information Technology</a:t>
            </a:r>
          </a:p>
          <a:p>
            <a:pPr defTabSz="454025">
              <a:defRPr spc="-33" sz="3300"/>
            </a:pPr>
            <a:r>
              <a:t>By</a:t>
            </a:r>
          </a:p>
          <a:p>
            <a:pPr defTabSz="454025">
              <a:defRPr spc="-33" sz="3300"/>
            </a:pPr>
            <a:r>
              <a:t>Kushal Prakash 1429800</a:t>
            </a:r>
          </a:p>
        </p:txBody>
      </p:sp>
      <p:pic>
        <p:nvPicPr>
          <p:cNvPr id="174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1207515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233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lide Number"/>
          <p:cNvSpPr txBox="1"/>
          <p:nvPr>
            <p:ph type="sldNum" sz="quarter" idx="4294967295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Question?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Question??</a:t>
            </a:r>
          </a:p>
        </p:txBody>
      </p:sp>
      <p:sp>
        <p:nvSpPr>
          <p:cNvPr id="237" name="Slide Number"/>
          <p:cNvSpPr txBox="1"/>
          <p:nvPr>
            <p:ph type="sldNum" sz="quarter" idx="4294967295"/>
          </p:nvPr>
        </p:nvSpPr>
        <p:spPr>
          <a:xfrm>
            <a:off x="12016372" y="12746350"/>
            <a:ext cx="358875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8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hank you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you!!!</a:t>
            </a:r>
          </a:p>
        </p:txBody>
      </p:sp>
      <p:sp>
        <p:nvSpPr>
          <p:cNvPr id="241" name="Slide Number"/>
          <p:cNvSpPr txBox="1"/>
          <p:nvPr>
            <p:ph type="sldNum" sz="quarter" idx="4294967295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78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Methodology</a:t>
            </a:r>
          </a:p>
          <a:p>
            <a:pPr/>
            <a:r>
              <a:t>Implementation</a:t>
            </a:r>
          </a:p>
          <a:p>
            <a:pPr/>
            <a:r>
              <a:t>Results</a:t>
            </a:r>
          </a:p>
          <a:p>
            <a:pPr/>
            <a:r>
              <a:t>Limitations</a:t>
            </a:r>
          </a:p>
          <a:p>
            <a:pPr/>
            <a:r>
              <a:t>Demo</a:t>
            </a:r>
          </a:p>
        </p:txBody>
      </p:sp>
      <p:sp>
        <p:nvSpPr>
          <p:cNvPr id="17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207134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84" name="Autonomous systems need robust object detection and tracking 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Autonomous systems need robust object detection and tracking algorithms</a:t>
            </a:r>
          </a:p>
          <a:p>
            <a:pPr/>
            <a:r>
              <a:t>YOLO algorithm is an excellent object detection algorithm</a:t>
            </a:r>
          </a:p>
          <a:p>
            <a:pPr/>
            <a:r>
              <a:t>Intel RealSense can be used to combine RGB and 3-D depth image to accurately map the surrounding</a:t>
            </a:r>
          </a:p>
        </p:txBody>
      </p:sp>
      <p:sp>
        <p:nvSpPr>
          <p:cNvPr id="18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lide Number"/>
          <p:cNvSpPr txBox="1"/>
          <p:nvPr>
            <p:ph type="sldNum" sz="quarter" idx="4294967295"/>
          </p:nvPr>
        </p:nvSpPr>
        <p:spPr>
          <a:xfrm>
            <a:off x="1207134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3170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pic>
        <p:nvPicPr>
          <p:cNvPr id="190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645" y="4744271"/>
            <a:ext cx="10922000" cy="4227458"/>
          </a:xfrm>
          <a:prstGeom prst="rect">
            <a:avLst/>
          </a:prstGeom>
        </p:spPr>
      </p:pic>
      <p:sp>
        <p:nvSpPr>
          <p:cNvPr id="191" name="Figure 1: Intel RealSense depth camera D435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1: Intel RealSense depth camera D435</a:t>
            </a:r>
          </a:p>
        </p:txBody>
      </p:sp>
      <p:sp>
        <p:nvSpPr>
          <p:cNvPr id="192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Intel RealSense senso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 RealSense sensor</a:t>
            </a:r>
          </a:p>
          <a:p>
            <a:pPr/>
            <a:r>
              <a:t>Measurement methods</a:t>
            </a:r>
          </a:p>
          <a:p>
            <a:pPr/>
            <a:r>
              <a:t>Confusion matrix</a:t>
            </a:r>
          </a:p>
          <a:p>
            <a:pPr/>
            <a:r>
              <a:t>Model training</a:t>
            </a:r>
          </a:p>
        </p:txBody>
      </p:sp>
      <p:sp>
        <p:nvSpPr>
          <p:cNvPr id="194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5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pic>
        <p:nvPicPr>
          <p:cNvPr id="198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36" t="0" r="1136" b="0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99" name="Figure 2: Annotations for depth sensor data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2: Annotations for depth sensor data</a:t>
            </a:r>
          </a:p>
        </p:txBody>
      </p:sp>
      <p:sp>
        <p:nvSpPr>
          <p:cNvPr id="200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Experimental setup and sensor placemen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setup and sensor placement </a:t>
            </a:r>
          </a:p>
          <a:p>
            <a:pPr/>
            <a:r>
              <a:t>Z.16 data format used for data collection</a:t>
            </a:r>
          </a:p>
        </p:txBody>
      </p:sp>
      <p:sp>
        <p:nvSpPr>
          <p:cNvPr id="202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3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Yolo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Yolo algorithm</a:t>
            </a:r>
          </a:p>
        </p:txBody>
      </p:sp>
      <p:pic>
        <p:nvPicPr>
          <p:cNvPr id="206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645" y="4617589"/>
            <a:ext cx="10922000" cy="4480822"/>
          </a:xfrm>
          <a:prstGeom prst="rect">
            <a:avLst/>
          </a:prstGeom>
        </p:spPr>
      </p:pic>
      <p:sp>
        <p:nvSpPr>
          <p:cNvPr id="207" name="Figure 3: Convolutional Neural Network(CNN)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3: Convolutional Neural Network(CNN)</a:t>
            </a:r>
          </a:p>
        </p:txBody>
      </p:sp>
      <p:sp>
        <p:nvSpPr>
          <p:cNvPr id="208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Used Yolov8 for detection algorith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Yolov8 for detection algorithm </a:t>
            </a:r>
          </a:p>
          <a:p>
            <a:pPr/>
            <a:r>
              <a:t>Threshold</a:t>
            </a:r>
          </a:p>
          <a:p>
            <a:pPr/>
            <a:r>
              <a:t>Boundary box</a:t>
            </a:r>
          </a:p>
        </p:txBody>
      </p:sp>
      <p:sp>
        <p:nvSpPr>
          <p:cNvPr id="210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14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645" y="4123199"/>
            <a:ext cx="10922000" cy="5469602"/>
          </a:xfrm>
          <a:prstGeom prst="rect">
            <a:avLst/>
          </a:prstGeom>
        </p:spPr>
      </p:pic>
      <p:sp>
        <p:nvSpPr>
          <p:cNvPr id="215" name="Figure 4: Metrics graph of the Yolo training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4: Metrics graph of the Yolo training</a:t>
            </a:r>
          </a:p>
        </p:txBody>
      </p:sp>
      <p:sp>
        <p:nvSpPr>
          <p:cNvPr id="216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RGB sensor provides more reliable data under normal lighting conditio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RGB sensor provides more reliable data under normal lighting conditions</a:t>
            </a:r>
          </a:p>
          <a:p>
            <a:pPr/>
            <a:r>
              <a:t>Depth sensor proves to be more useful during poor lighting conditions.</a:t>
            </a:r>
          </a:p>
          <a:p>
            <a:pPr/>
            <a:r>
              <a:t>Combining both the sensors provides coverage of more scenarios and broader applications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9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</p:txBody>
      </p:sp>
      <p:pic>
        <p:nvPicPr>
          <p:cNvPr id="222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4575" y="2429205"/>
            <a:ext cx="10922001" cy="6980453"/>
          </a:xfrm>
          <a:prstGeom prst="rect">
            <a:avLst/>
          </a:prstGeom>
        </p:spPr>
      </p:pic>
      <p:sp>
        <p:nvSpPr>
          <p:cNvPr id="223" name="Figure 5: Results of our code to choose the best sensor for the given frame"/>
          <p:cNvSpPr/>
          <p:nvPr/>
        </p:nvSpPr>
        <p:spPr>
          <a:xfrm>
            <a:off x="12194574" y="11609031"/>
            <a:ext cx="10922002" cy="4315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5: Results of our code to choose the best sensor for the given frame</a:t>
            </a:r>
          </a:p>
        </p:txBody>
      </p:sp>
      <p:sp>
        <p:nvSpPr>
          <p:cNvPr id="224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ensor is currently outdated and not actively maintained by the manufactur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Sensor is currently outdated and not actively maintained by the manufacturer</a:t>
            </a:r>
          </a:p>
          <a:p>
            <a:pPr/>
            <a:r>
              <a:t>Latest platforms do not support both the sensors</a:t>
            </a:r>
          </a:p>
        </p:txBody>
      </p:sp>
      <p:pic>
        <p:nvPicPr>
          <p:cNvPr id="226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3043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itHub repo link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link: </a:t>
            </a:r>
          </a:p>
          <a:p>
            <a:pPr>
              <a:defRPr b="0" sz="10700"/>
            </a:pPr>
            <a:r>
              <a:t>https://github.com/kushalprakash6/ObjectDetectionAndTracking</a:t>
            </a:r>
          </a:p>
        </p:txBody>
      </p:sp>
      <p:pic>
        <p:nvPicPr>
          <p:cNvPr id="229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3043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lide Number"/>
          <p:cNvSpPr txBox="1"/>
          <p:nvPr>
            <p:ph type="sldNum" sz="quarter" idx="4294967295"/>
          </p:nvPr>
        </p:nvSpPr>
        <p:spPr>
          <a:xfrm>
            <a:off x="1207515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