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87" r:id="rId8"/>
    <p:sldId id="260" r:id="rId9"/>
    <p:sldId id="261" r:id="rId10"/>
    <p:sldId id="264" r:id="rId11"/>
    <p:sldId id="265" r:id="rId12"/>
    <p:sldId id="307" r:id="rId13"/>
    <p:sldId id="308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6" r:id="rId23"/>
    <p:sldId id="277" r:id="rId24"/>
    <p:sldId id="278" r:id="rId25"/>
    <p:sldId id="282" r:id="rId26"/>
    <p:sldId id="324" r:id="rId27"/>
    <p:sldId id="279" r:id="rId28"/>
    <p:sldId id="280" r:id="rId29"/>
    <p:sldId id="281" r:id="rId30"/>
  </p:sldIdLst>
  <p:sldSz cx="9144000" cy="5143500"/>
  <p:notesSz cx="6858000" cy="9144000"/>
  <p:embeddedFontLst>
    <p:embeddedFont>
      <p:font typeface="SimSun" panose="02010600030101010101" pitchFamily="2" charset="-122"/>
      <p:regular r:id="rId34"/>
    </p:embeddedFont>
    <p:embeddedFont>
      <p:font typeface="Libre Franklin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3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e6786e84f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ae6786e84f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fc68f7d5b_0_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fc68f7d5b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fc68f7d5b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fc68f7d5b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fc68f7d5b_0_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fc68f7d5b_0_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fc68f7d5b_0_1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fc68f7d5b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fc68f7d5b_0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fc68f7d5b_0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fc68f7d5b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fc68f7d5b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50e39416e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50e39416e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5a1b055a2_1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5a1b055a2_1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5a1b055a2_1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5a1b055a2_1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5a1b055a2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5a1b055a2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e6786e84f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e6786e84f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5a1b055a2_1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5a1b055a2_1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5a1b055a2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5a1b055a2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50e39416e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a50e39416e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5a1b055a2_1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5a1b055a2_1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c68f7d5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fc68f7d5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fc68f7d5b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fc68f7d5b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fc68f7d5b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fc68f7d5b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fc68f7d5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fc68f7d5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fc68f7d5b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fc68f7d5b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fc68f7d5b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fc68f7d5b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fc68f7d5b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fc68f7d5b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195263"/>
            <a:ext cx="9144000" cy="4948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465535"/>
            <a:ext cx="8207375" cy="81200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382316"/>
            <a:ext cx="8212138" cy="73580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learning.oreilly.com/library/view/data-mining-concepts/9780123814791/?_gl=1*1wafl8u*_ga*NzQ3Njc0MjcyLjE2NzAyMzEyNTU.*_ga_092EL089CH*MTY3MDIzMTI1NS4xLjAuMTY3MDIzMTI1Ny41OC4wLjA.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982595" y="1981647"/>
            <a:ext cx="66471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72500"/>
          </a:bodyPr>
          <a:lstStyle/>
          <a:p>
            <a:pPr marL="215900" marR="0" lvl="0" indent="-215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 Seminar presentation  on</a:t>
            </a:r>
            <a:endParaRPr sz="14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215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Rule-based Classification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</a:t>
            </a:r>
            <a:endParaRPr sz="32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568739" y="3270625"/>
            <a:ext cx="7871088" cy="692550"/>
            <a:chOff x="-152372" y="4346981"/>
            <a:chExt cx="12133634" cy="923400"/>
          </a:xfrm>
        </p:grpSpPr>
        <p:sp>
          <p:nvSpPr>
            <p:cNvPr id="70" name="Google Shape;70;p14"/>
            <p:cNvSpPr/>
            <p:nvPr/>
          </p:nvSpPr>
          <p:spPr>
            <a:xfrm>
              <a:off x="-152372" y="4516901"/>
              <a:ext cx="6096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Under the Guidance of</a:t>
              </a:r>
              <a:endParaRPr sz="11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 Prof. Pradeep S</a:t>
              </a:r>
              <a:endParaRPr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007862" y="4346981"/>
              <a:ext cx="4973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                            Presented by:</a:t>
              </a:r>
              <a:endParaRPr sz="11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            Kushal Raga        2KE19CS048</a:t>
              </a:r>
              <a:endParaRPr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	</a:t>
              </a:r>
              <a:endPara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72" name="Google Shape;72;p14" descr="KLE IT Logo 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01833" y="807225"/>
            <a:ext cx="1042988" cy="56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descr="KLEIT LOG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19857" y="902227"/>
            <a:ext cx="838200" cy="6065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-295275" y="342900"/>
            <a:ext cx="13752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851661" y="842493"/>
            <a:ext cx="44088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K. L. E. SOCIETY’S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K. L. E.  INSTITUTE  OF  TECHNOLOGY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Gokul,   Hubballi - 580 027</a:t>
            </a:r>
            <a:endParaRPr sz="11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</a:pPr>
            <a:endParaRPr sz="9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GB" sz="1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Department of Computer Science and Engineering</a:t>
            </a:r>
            <a:endParaRPr sz="12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</a:pPr>
            <a:endParaRPr sz="12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</a:pPr>
            <a:endParaRPr sz="12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GB" sz="1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762103" y="4379323"/>
            <a:ext cx="19005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Date:09/12/2022</a:t>
            </a:r>
            <a:endParaRPr sz="1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(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0"/>
            <a:ext cx="8551545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76200"/>
            <a:ext cx="8175625" cy="4587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6479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1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Sequential Covering Algorithm</a:t>
            </a:r>
            <a:endParaRPr sz="1800"/>
          </a:p>
        </p:txBody>
      </p:sp>
      <p:sp>
        <p:nvSpPr>
          <p:cNvPr id="137" name="Google Shape;137;p24"/>
          <p:cNvSpPr txBox="1"/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consists of 5 steps.</a:t>
            </a:r>
            <a:endParaRPr lang="en-GB" sz="14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●"/>
            </a:pPr>
            <a:r>
              <a:rPr sz="14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idea is to learn one rule, remove the data it covers, then repeat.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CN2, RIPPER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80250" y="555600"/>
            <a:ext cx="41450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1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1: Rule Growing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4" name="Google Shape;144;p25"/>
          <p:cNvSpPr txBox="1"/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 from an empty rule. Grow a rule using the 1R algorithm such that the rule covers the majority of records of the class.</a:t>
            </a:r>
            <a:endParaRPr sz="14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27775" y="614350"/>
            <a:ext cx="40895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1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2: Instance Elimination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1" name="Google Shape;151;p26"/>
          <p:cNvSpPr txBox="1"/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Remove the records covered by the previous rule. This step ensures that the following rule will differ from the previous one. It improves the accuracy of the rule as well.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52025" y="355650"/>
            <a:ext cx="4229100" cy="44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1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3: Rule Evaluation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8" name="Google Shape;158;p27"/>
          <p:cNvSpPr txBox="1"/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Evaluate each rule’s accuracy. Repeat the above two steps until a stopping criterion is met.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04150" y="172225"/>
            <a:ext cx="4497450" cy="47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000" b="1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Sequential Covering Algorithm</a:t>
            </a:r>
            <a:endParaRPr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5" name="Google Shape;165;p28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1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4: Stopping Criteria</a:t>
            </a:r>
            <a:endParaRPr sz="1400" b="1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the accuracy of the rule is not up to mark, then discard that rule.</a:t>
            </a:r>
            <a:endParaRPr sz="14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1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5: Rule Pruning</a:t>
            </a:r>
            <a:endParaRPr sz="1400" b="1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error rate at every step similar to the 1R algorithm. </a:t>
            </a:r>
            <a:endParaRPr sz="1400" b="1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Applications of Rule Based Classification</a:t>
            </a:r>
            <a:endParaRPr sz="3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" name="Google Shape;171;p29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Machine Learning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Databases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Medical fields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Geographic Information System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Quality and reliability engineering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Autonomous driving</a:t>
            </a:r>
            <a:endParaRPr lang="en-GB"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Artificial Intelligence</a:t>
            </a:r>
            <a:endParaRPr lang="en-GB"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Medical Databases - A Case</a:t>
            </a:r>
            <a:endParaRPr sz="3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Content Placeholder 1" descr="Screenshot (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06495" y="1002030"/>
            <a:ext cx="5012690" cy="3138805"/>
          </a:xfrm>
          <a:prstGeom prst="rect">
            <a:avLst/>
          </a:prstGeom>
        </p:spPr>
      </p:pic>
      <p:sp>
        <p:nvSpPr>
          <p:cNvPr id="183" name="Google Shape;183;p31"/>
          <p:cNvSpPr txBox="1"/>
          <p:nvPr>
            <p:ph type="body" sz="half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Reference: Datta, R.P. and Saha, S. (2016) ‘Applying rule-based classification techniques to medical databases: an empirical study’, Int. J. Business Intelligence and Systems Engineering, Vol. 1, No. 1, pp.32–48.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  <a:endParaRPr sz="3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" name="Google Shape;189;p32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objective of this study is:</a:t>
            </a:r>
            <a:endParaRPr lang="en-GB"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None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1) How does one choose the algorithm that is best suited to the particular dataset under consideration? 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2) How does one compare the effectiveness of a particular algorithm with that of another? 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five rule-based classification techniques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  <a:endParaRPr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3" name="Google Shape;83;p15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Rule-based </a:t>
            </a: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classification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Characteristics of Rule Based Classifiers</a:t>
            </a:r>
            <a:endParaRPr sz="1400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Rule Assessment</a:t>
            </a:r>
            <a:endParaRPr sz="1400"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Algorithms to Generate Rules from Given Data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1R Algorithm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Sequential Covering Algorithm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Applications of Rule based classification</a:t>
            </a:r>
            <a:endParaRPr lang="en-GB"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Case Study 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550" b="1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  <a:endParaRPr sz="3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" name="Google Shape;201;p34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/>
              <a:buChar char="●"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Medical datasets source: UCI Machine Learning Repository in attribute relation file format. 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/>
              <a:buChar char="●"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Steps: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/>
              <a:buAutoNum type="arabicPeriod"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Break the data into ten sets of size n/10. 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/>
              <a:buAutoNum type="arabicPeriod"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on nine datasets and test on the remaining one dataset. 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/>
              <a:buAutoNum type="arabicPeriod"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Repeat ten times and take a mean accuracy. 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Parameters:</a:t>
            </a:r>
            <a:endParaRPr lang="en-GB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search method = greedy stepwise 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seed value = 1 (seed is used for randomising the data)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  <a:endParaRPr sz="3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7" name="Google Shape;207;p35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/>
              <a:buChar char="➔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Methods studied in this paper: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NNGE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PART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RIDOR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Decision Tree (DT)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JRIP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Screenshot (2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71120"/>
            <a:ext cx="8439150" cy="49549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(2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8905"/>
            <a:ext cx="9074785" cy="49390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42240"/>
            <a:ext cx="9144635" cy="4797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Observations</a:t>
            </a:r>
            <a:endParaRPr sz="3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8" name="Google Shape;218;p37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PART algorithm seems to be outperforming the other algorithms in classification accuracy. The PART algorithm and the RIDOR algorithm are comparable in the Hypothyroid dataset. 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NNGE and DT algorithms seem to be outperforming the other algorithms in classification accuracy in the Breast cancer-w and Primary tumour dataset. 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DT algorithm alone outperforms the other algorithms in the Breast cancer and Heart statlog dataset.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JRIP algorithm works better in the Diabetes and Heart-c databases.  </a:t>
            </a:r>
            <a:endParaRPr lang="en-GB"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Char char="●"/>
            </a:pPr>
            <a:r>
              <a:rPr lang="en-GB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Summary of Medical Databases - A Case</a:t>
            </a:r>
            <a:endParaRPr lang="en-GB"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3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p38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Rule Based Data Mining Classifier is a spervised approach for data mining,machine learning. </a:t>
            </a:r>
            <a:endParaRPr sz="14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classifier is simple and more easily interpretable than regular data mining algorithms. </a:t>
            </a:r>
            <a:endParaRPr sz="14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These are learning sets of rules which are implemented using the IF-THEN clause.</a:t>
            </a:r>
            <a:endParaRPr sz="14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It works very well with both numerical as well as categorical data. It has great applications in machine learning as well as databases.</a:t>
            </a:r>
            <a:endParaRPr sz="14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case study showed how there can be implementation of rule based classification methods in medical databases.</a:t>
            </a:r>
            <a:endParaRPr sz="14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3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0" name="Google Shape;230;p39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[1] Datta, R.P. and Saha, S. (2016) ‘Applying rule-based classification techniques to medical databases: an empirical study’, Int. J. Business Intelligence and Systems Engineering, Vol. 1, No. 1, pp.32–48. </a:t>
            </a:r>
            <a:endParaRPr sz="13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[2] </a:t>
            </a:r>
            <a:r>
              <a:rPr lang="en-GB" sz="13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J. Christopher, "The Science of Rule-based Classifiers," </a:t>
            </a:r>
            <a:r>
              <a:rPr lang="en-GB" sz="1300" i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2019 9th International Conference on Cloud Computing, Data Science &amp; Engineering (Confluence)</a:t>
            </a:r>
            <a:r>
              <a:rPr lang="en-GB" sz="13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2019, pp. 299-303, doi: 10.1109/CONFLUENCE.2019.8776954.</a:t>
            </a:r>
            <a:endParaRPr sz="13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[3] Rule Based Systems for Classification in Machine Learning Context by Han Liu, 2015.</a:t>
            </a:r>
            <a:endParaRPr sz="13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[4] M. M. Mazid, A. B. M. S. Ali and K. S. Tickle, "A Comparison Between Rule Based and Association Rule Mining Algorithms," 2009 Third International Conference on Network and System Security, 2009, pp. 452-455, doi: 10.1109/NSS.2009.81.</a:t>
            </a:r>
            <a:endParaRPr lang="en-GB" sz="13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[5] </a:t>
            </a:r>
            <a:r>
              <a:rPr lang="en-GB" sz="130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Mining: Concepts and Techniques, 3rd Edition by Jiawei Han, Jian Pei, Micheline Kambe</a:t>
            </a:r>
            <a:r>
              <a:rPr lang="en-GB" sz="130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r</a:t>
            </a:r>
            <a:endParaRPr lang="en-GB" sz="1300">
              <a:solidFill>
                <a:schemeClr val="tx1"/>
              </a:solidFill>
              <a:highlight>
                <a:srgbClr val="FFFFFF"/>
              </a:highlight>
              <a:uFill>
                <a:noFill/>
              </a:u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  <a:hlinkClick r:id="rId1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Rule-based C</a:t>
            </a:r>
            <a:r>
              <a:rPr lang="en-GB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lassification</a:t>
            </a:r>
            <a:endParaRPr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" name="Google Shape;89;p16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well-known technique used in data mining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classifiers make use of a set of IF-THEN rules for classification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express a rule in the following form −</a:t>
            </a:r>
            <a:endParaRPr sz="1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condition THEN conclusion</a:t>
            </a:r>
            <a:endParaRPr sz="1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just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Let us consider a rule R1,</a:t>
            </a:r>
            <a:endParaRPr sz="1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R1: IF age = youth  AND  student = yes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25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THEN buy_computer = yes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Rule-based </a:t>
            </a:r>
            <a:r>
              <a:rPr lang="en-GB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Classification</a:t>
            </a:r>
            <a:endParaRPr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" name="Google Shape;95;p17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IF part of the rule is called rule antecedent or precondition. </a:t>
            </a:r>
            <a:endParaRPr sz="1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antecedent part the condition consist of one or more attribute tests and these tests are logically ANDed.</a:t>
            </a:r>
            <a:endParaRPr sz="1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12529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Syntax</a:t>
            </a:r>
            <a:r>
              <a:rPr lang="en-GB" sz="1400">
                <a:solidFill>
                  <a:srgbClr val="212529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IF condition1 AND condition2 THEN conclusion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THEN part of the rule is called rule consequent.</a:t>
            </a:r>
            <a:endParaRPr sz="1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consequent part consists of class prediction.</a:t>
            </a:r>
            <a:endParaRPr sz="1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3000"/>
              </a:spcBef>
              <a:spcAft>
                <a:spcPts val="1200"/>
              </a:spcAft>
              <a:buSzPts val="852"/>
              <a:buNone/>
            </a:pP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467995"/>
            <a:ext cx="7329805" cy="4207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 b="1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Characteristics of Rule Based Classifiers</a:t>
            </a:r>
            <a:endParaRPr sz="2400" b="1"/>
          </a:p>
        </p:txBody>
      </p:sp>
      <p:sp>
        <p:nvSpPr>
          <p:cNvPr id="101" name="Google Shape;101;p18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1) Rules may not be mutually exclusive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Different rules are generated for data, so it is possible that many rules can cover the same record. A solution to make rules mutually exclusive is using ordered rule set.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2) Rules may not be exhaustive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is possible that some of the data entries may not be covered by any of the rules. The solution to making rules exhaustive is using default classes.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30835" y="493395"/>
            <a:ext cx="8229600" cy="436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Rule Assessment</a:t>
            </a:r>
            <a:endParaRPr sz="2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7" name="Google Shape;107;p19"/>
          <p:cNvSpPr txBox="1"/>
          <p:nvPr>
            <p:ph idx="1"/>
          </p:nvPr>
        </p:nvSpPr>
        <p:spPr>
          <a:xfrm>
            <a:off x="464185" y="1006793"/>
            <a:ext cx="8229600" cy="371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Rule can be accessed based on two factors. Let’s define a few parameters first.</a:t>
            </a:r>
            <a:endParaRPr sz="12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 = number of records covered by the rule(R).</a:t>
            </a:r>
            <a:endParaRPr sz="12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nc = number of records correctly classified by rule(R).</a:t>
            </a:r>
            <a:endParaRPr sz="12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 = Total number of records</a:t>
            </a:r>
            <a:endParaRPr sz="12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2325D"/>
              </a:buClr>
              <a:buSzPts val="1200"/>
              <a:buChar char="●"/>
            </a:pPr>
            <a:r>
              <a:rPr lang="en-GB" sz="1200" b="1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Coverage of a rule</a:t>
            </a:r>
            <a:r>
              <a:rPr lang="en-GB" sz="12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Percentage of records that satisfy the rule’s antecedent</a:t>
            </a:r>
            <a:endParaRPr lang="en-GB" sz="12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2325D"/>
              </a:buClr>
              <a:buSzPts val="1200"/>
              <a:buChar char="●"/>
            </a:pPr>
            <a:r>
              <a:rPr lang="en-GB" sz="12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Coverage (R) = na  / |n| </a:t>
            </a:r>
            <a:endParaRPr sz="12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32325D"/>
              </a:buClr>
              <a:buSzPts val="1200"/>
              <a:buChar char="●"/>
            </a:pPr>
            <a:r>
              <a:rPr lang="en-GB" sz="1200" b="1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 of a rule</a:t>
            </a:r>
            <a:r>
              <a:rPr lang="en-GB" sz="12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Percentage of records that satisfy the antecedent and consequent value </a:t>
            </a:r>
            <a:endParaRPr lang="en-GB" sz="12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32325D"/>
              </a:buClr>
              <a:buSzPts val="1200"/>
              <a:buChar char="●"/>
            </a:pPr>
            <a:r>
              <a:rPr lang="en-GB" sz="1200">
                <a:solidFill>
                  <a:srgbClr val="32325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 (R) = nc / na</a:t>
            </a:r>
            <a:endParaRPr sz="1200">
              <a:solidFill>
                <a:srgbClr val="32325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Algorithms to Generate Rules from Given Data</a:t>
            </a:r>
            <a:endParaRPr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" name="Google Shape;125;p22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1) OneR Algorithm (1R)</a:t>
            </a:r>
            <a:endParaRPr sz="14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tx1"/>
                </a:solidFill>
                <a:uFill>
                  <a:noFill/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1R</a:t>
            </a:r>
            <a:r>
              <a:rPr lang="en-GB"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based on a simple classification rule, where rules are created to test each attribute/feature. A problem with 1R algorithm is that overfitting is likely to occur.</a:t>
            </a:r>
            <a:endParaRPr sz="14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2) Sequential Covering Algorithm</a:t>
            </a:r>
            <a:endParaRPr sz="14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this kind of algorithm, rules are learned sequentially, one at a time. </a:t>
            </a:r>
            <a:endParaRPr sz="14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11336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1R Algorithm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" name="Google Shape;131;p23"/>
          <p:cNvSpPr txBox="1"/>
          <p:nvPr>
            <p:ph type="body" idx="1"/>
          </p:nvPr>
        </p:nvSpPr>
        <p:spPr>
          <a:xfrm>
            <a:off x="262805" y="113442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Pseudocode of 1R Algorithm</a:t>
            </a:r>
            <a:endParaRPr sz="1300" b="1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●"/>
            </a:pPr>
            <a:r>
              <a:rPr lang="en-GB" sz="13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each attribute/feature -</a:t>
            </a:r>
            <a:endParaRPr sz="13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●"/>
            </a:pPr>
            <a:r>
              <a:rPr lang="en-GB" sz="13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each categorical value of that attribute, make a rule as follows;</a:t>
            </a:r>
            <a:endParaRPr sz="13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○"/>
            </a:pPr>
            <a:r>
              <a:rPr lang="en-GB" sz="13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Count how often each value of class appears to</a:t>
            </a:r>
            <a:endParaRPr sz="13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○"/>
            </a:pPr>
            <a:r>
              <a:rPr lang="en-GB" sz="13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Find the most frequent class</a:t>
            </a:r>
            <a:endParaRPr sz="13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○"/>
            </a:pPr>
            <a:r>
              <a:rPr lang="en-GB" sz="13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error rate of the rules of each attribute</a:t>
            </a:r>
            <a:endParaRPr sz="13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325D"/>
              </a:buClr>
              <a:buSzPts val="1400"/>
              <a:buFont typeface="Times New Roman" panose="02020603050405020304"/>
              <a:buChar char="○"/>
            </a:pPr>
            <a:r>
              <a:rPr lang="en-GB" sz="13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Choose the attribute with the lowest error rate</a:t>
            </a:r>
            <a:endParaRPr sz="13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6689</Words>
  <Application>WPS Presentation</Application>
  <PresentationFormat/>
  <Paragraphs>193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Arial</vt:lpstr>
      <vt:lpstr>Times New Roman</vt:lpstr>
      <vt:lpstr>Libre Franklin</vt:lpstr>
      <vt:lpstr>Microsoft YaHei</vt:lpstr>
      <vt:lpstr>Arial Unicode MS</vt:lpstr>
      <vt:lpstr>Orange Waves</vt:lpstr>
      <vt:lpstr>PowerPoint 演示文稿</vt:lpstr>
      <vt:lpstr>Contents</vt:lpstr>
      <vt:lpstr>Rule-based Classification</vt:lpstr>
      <vt:lpstr>Rule-based Classification</vt:lpstr>
      <vt:lpstr>PowerPoint 演示文稿</vt:lpstr>
      <vt:lpstr>Characteristics of Rule Based Classifiers</vt:lpstr>
      <vt:lpstr>Rule Assessment</vt:lpstr>
      <vt:lpstr>Algorithms to Generate Rules from Given Data</vt:lpstr>
      <vt:lpstr>1R Algorithm</vt:lpstr>
      <vt:lpstr>PowerPoint 演示文稿</vt:lpstr>
      <vt:lpstr>PowerPoint 演示文稿</vt:lpstr>
      <vt:lpstr>Sequential Covering Algorithm</vt:lpstr>
      <vt:lpstr>Step 1: Rule Growing</vt:lpstr>
      <vt:lpstr>Step 2: Instance Elimination</vt:lpstr>
      <vt:lpstr>Step 3: Rule Evaluation</vt:lpstr>
      <vt:lpstr>Sequential Covering Algorithm</vt:lpstr>
      <vt:lpstr>Applications of Rule Based Classification</vt:lpstr>
      <vt:lpstr>Medical Databases - A Case</vt:lpstr>
      <vt:lpstr>Objectives</vt:lpstr>
      <vt:lpstr>Methodology</vt:lpstr>
      <vt:lpstr>Methodology</vt:lpstr>
      <vt:lpstr>PowerPoint 演示文稿</vt:lpstr>
      <vt:lpstr>PowerPoint 演示文稿</vt:lpstr>
      <vt:lpstr>PowerPoint 演示文稿</vt:lpstr>
      <vt:lpstr>Observations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kusha</cp:lastModifiedBy>
  <cp:revision>67</cp:revision>
  <dcterms:created xsi:type="dcterms:W3CDTF">2022-12-06T05:31:00Z</dcterms:created>
  <dcterms:modified xsi:type="dcterms:W3CDTF">2022-12-09T08:23:34Z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7C5C099A799044C391C84AF9279FEF65</vt:lpwstr>
  </property>
  <property fmtid="{D5CDD505-2E9C-101B-9397-08002B2CF9AE}" pid="3" name="KSOProductBuildVer">
    <vt:lpwstr>1033-11.2.0.11214</vt:lpwstr>
  </property>
</Properties>
</file>