
<file path=[Content_Types].xml><?xml version="1.0" encoding="utf-8"?>
<Types xmlns="http://schemas.openxmlformats.org/package/2006/content-types">
  <Default Extension="emf" ContentType="image/x-emf"/>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63" r:id="rId5"/>
    <p:sldId id="260" r:id="rId6"/>
    <p:sldId id="264" r:id="rId7"/>
    <p:sldId id="266" r:id="rId8"/>
    <p:sldId id="267" r:id="rId9"/>
    <p:sldId id="265" r:id="rId10"/>
  </p:sldIdLst>
  <p:sldSz cx="9144000" cy="5143500" type="screen16x9"/>
  <p:notesSz cx="6858000" cy="9144000"/>
  <p:embeddedFontLst>
    <p:embeddedFont>
      <p:font typeface="Algerian" panose="04020705040A02060702" pitchFamily="82" charset="0"/>
      <p:regular r:id="rId12"/>
    </p:embeddedFont>
    <p:embeddedFont>
      <p:font typeface="Arial Black" panose="020B0A04020102020204" pitchFamily="34" charset="0"/>
      <p:bold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07A92A-CE14-4CB6-8210-07E75A0A5E2A}">
  <a:tblStyle styleId="{C307A92A-CE14-4CB6-8210-07E75A0A5E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e519eab5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e519eab5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e519eab5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e519eab5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e519eab5f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e519eab5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2DE8-7309-48D5-9187-3D4F1495C10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19D0B78-5263-4510-89E3-02F7AD62CDB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C1EFBE-C2D6-443F-A88F-F7B26ADFCE03}"/>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5" name="Footer Placeholder 4">
            <a:extLst>
              <a:ext uri="{FF2B5EF4-FFF2-40B4-BE49-F238E27FC236}">
                <a16:creationId xmlns:a16="http://schemas.microsoft.com/office/drawing/2014/main" id="{D69BA2A6-4E35-4BF0-A3BE-A0289E99A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0677D-0063-4DAB-A44E-34DA2B48AB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95340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5EF2-86F7-4831-BE67-5BF7246AF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4FACB8-5167-471F-8ED5-70A75877D6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FDAD5E-9D3C-4AA6-91FE-6FAB68B25E4F}"/>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5" name="Footer Placeholder 4">
            <a:extLst>
              <a:ext uri="{FF2B5EF4-FFF2-40B4-BE49-F238E27FC236}">
                <a16:creationId xmlns:a16="http://schemas.microsoft.com/office/drawing/2014/main" id="{35F6DB4C-773F-45BF-8579-D38226C100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25E3C-6C20-4865-ABC5-43CFDB34EF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9606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138DD-5646-4C51-8C6B-0F63A012FE42}"/>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4805BD-F53B-4904-B910-AC4DF4F4F4B5}"/>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5C3400-A8A2-4807-97C8-91D624204848}"/>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5" name="Footer Placeholder 4">
            <a:extLst>
              <a:ext uri="{FF2B5EF4-FFF2-40B4-BE49-F238E27FC236}">
                <a16:creationId xmlns:a16="http://schemas.microsoft.com/office/drawing/2014/main" id="{7DC6F03B-D0C3-4529-9016-463DB90E2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38FB8-2E35-481C-AE75-E091A07492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92278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823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3ED1-0D13-4AB8-A665-38745B72B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FE949-5806-4CED-801C-B4134FCB59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12A92-1FB0-4470-A223-640611F64E65}"/>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5" name="Footer Placeholder 4">
            <a:extLst>
              <a:ext uri="{FF2B5EF4-FFF2-40B4-BE49-F238E27FC236}">
                <a16:creationId xmlns:a16="http://schemas.microsoft.com/office/drawing/2014/main" id="{D8302908-CB5C-4A65-99E4-E326D8BE2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B1891-3D95-492C-B7A8-A8D14BF0C4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75023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EC5D-7E56-4214-BC25-7ABE77D9EB5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4E9588-4157-4051-B80B-14096FBCAE9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12B4CE-DD12-4A4B-8D7E-A12DDA516CF2}"/>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5" name="Footer Placeholder 4">
            <a:extLst>
              <a:ext uri="{FF2B5EF4-FFF2-40B4-BE49-F238E27FC236}">
                <a16:creationId xmlns:a16="http://schemas.microsoft.com/office/drawing/2014/main" id="{BF221459-E10C-477A-A54A-9209640F2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3A077-A306-4281-AD26-199D0F5D00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8283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339B-E737-4248-BC40-047CCBEAE7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082950-BE85-4346-A41A-9CFAA8174D56}"/>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031CB4-D588-453A-8AB0-290A801E53E2}"/>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D87D4C-AC8E-40F1-AD80-25A3D953AFAC}"/>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6" name="Footer Placeholder 5">
            <a:extLst>
              <a:ext uri="{FF2B5EF4-FFF2-40B4-BE49-F238E27FC236}">
                <a16:creationId xmlns:a16="http://schemas.microsoft.com/office/drawing/2014/main" id="{D29B3A0F-DAA7-4C99-A391-3CE3DC8C1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ACEFB-A9B1-4749-AB0B-788B37726D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3258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88EC-8543-459A-9762-64C81FABED9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496EFD-63C0-49A7-86A2-F472D4A8C96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60C153F-732D-48A6-8646-E9A24A7B8637}"/>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B2657D-14B1-443B-B068-284325B0D78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6BBB0E6-C489-4016-9236-F13F448A1659}"/>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3A0542-76BA-4EC0-B1DC-75E9CC413CAB}"/>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8" name="Footer Placeholder 7">
            <a:extLst>
              <a:ext uri="{FF2B5EF4-FFF2-40B4-BE49-F238E27FC236}">
                <a16:creationId xmlns:a16="http://schemas.microsoft.com/office/drawing/2014/main" id="{D22A8A8D-2F6D-4C68-8206-7E1BF2C40A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8E8487-D42E-4C26-B529-952708AFEC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89021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82C-699B-4EC5-8B50-6FF7B84475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5483BC-483A-4761-82BA-5052E2519ECC}"/>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4" name="Footer Placeholder 3">
            <a:extLst>
              <a:ext uri="{FF2B5EF4-FFF2-40B4-BE49-F238E27FC236}">
                <a16:creationId xmlns:a16="http://schemas.microsoft.com/office/drawing/2014/main" id="{9ADE93F6-711F-4B49-859B-D61A6B72B4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BFB576-84E6-49C8-8E22-C6374AACFE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68062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80D07-27C4-444A-AB2E-3489D0F0BCF4}"/>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3" name="Footer Placeholder 2">
            <a:extLst>
              <a:ext uri="{FF2B5EF4-FFF2-40B4-BE49-F238E27FC236}">
                <a16:creationId xmlns:a16="http://schemas.microsoft.com/office/drawing/2014/main" id="{B08E5307-377C-4FB3-9C02-EE63327780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C8697-AB92-4C42-B1FB-A354ECD99C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49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F601-775F-4D64-94DF-E9F49758102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767984-1BD3-4274-B384-A6159BE612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76440E-FA7C-48F6-ADBE-541943D495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260207-A035-4347-9228-C377C03E2CC5}"/>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6" name="Footer Placeholder 5">
            <a:extLst>
              <a:ext uri="{FF2B5EF4-FFF2-40B4-BE49-F238E27FC236}">
                <a16:creationId xmlns:a16="http://schemas.microsoft.com/office/drawing/2014/main" id="{7202BAF5-D355-45FB-8249-914F4505F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347C2-FD36-49A1-84A4-02CDEEBDD1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26216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FF66-60DB-4B7D-A4D3-4B6DCD99229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0E89DA-7D98-4784-84C3-892D724E68F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6DBEF59-F867-40F2-9ED3-3C286584118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BD46A1C-7C31-4E0E-92FD-57B4643D702D}"/>
              </a:ext>
            </a:extLst>
          </p:cNvPr>
          <p:cNvSpPr>
            <a:spLocks noGrp="1"/>
          </p:cNvSpPr>
          <p:nvPr>
            <p:ph type="dt" sz="half" idx="10"/>
          </p:nvPr>
        </p:nvSpPr>
        <p:spPr/>
        <p:txBody>
          <a:bodyPr/>
          <a:lstStyle/>
          <a:p>
            <a:fld id="{387147BD-8BAD-44ED-90D0-F1744C9D5DB7}" type="datetimeFigureOut">
              <a:rPr lang="en-IN" smtClean="0"/>
              <a:t>20-01-2023</a:t>
            </a:fld>
            <a:endParaRPr lang="en-IN"/>
          </a:p>
        </p:txBody>
      </p:sp>
      <p:sp>
        <p:nvSpPr>
          <p:cNvPr id="6" name="Footer Placeholder 5">
            <a:extLst>
              <a:ext uri="{FF2B5EF4-FFF2-40B4-BE49-F238E27FC236}">
                <a16:creationId xmlns:a16="http://schemas.microsoft.com/office/drawing/2014/main" id="{A74AD418-10AA-48FD-BC46-6E209905F8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04A64-F1F0-498F-96EB-DCD4192A55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68108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60CA0-02DF-4360-8459-10DE3557343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3B67C7-0188-47CC-BF4E-2E2B1AC455F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7F792-3755-4B51-831E-25DF9D3E5FB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87147BD-8BAD-44ED-90D0-F1744C9D5DB7}" type="datetimeFigureOut">
              <a:rPr lang="en-IN" smtClean="0"/>
              <a:t>20-01-2023</a:t>
            </a:fld>
            <a:endParaRPr lang="en-IN"/>
          </a:p>
        </p:txBody>
      </p:sp>
      <p:sp>
        <p:nvSpPr>
          <p:cNvPr id="5" name="Footer Placeholder 4">
            <a:extLst>
              <a:ext uri="{FF2B5EF4-FFF2-40B4-BE49-F238E27FC236}">
                <a16:creationId xmlns:a16="http://schemas.microsoft.com/office/drawing/2014/main" id="{EACCA764-0C05-4EDF-A4EE-6D4DFB5AD91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C97961-AA4A-4ED4-9722-2DFBE67F24C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0759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1117600" sx="71000" sy="100000" flip="none" algn="tl"/>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03065" y="562139"/>
            <a:ext cx="7942629" cy="1187945"/>
          </a:xfrm>
          <a:prstGeom prst="rect">
            <a:avLst/>
          </a:prstGeom>
        </p:spPr>
        <p:txBody>
          <a:bodyPr spcFirstLastPara="1" wrap="square" lIns="91425" tIns="91425" rIns="91425" bIns="91425" anchor="t" anchorCtr="0">
            <a:noAutofit/>
          </a:bodyPr>
          <a:lstStyle/>
          <a:p>
            <a:r>
              <a:rPr lang="en-IN" sz="3200" dirty="0">
                <a:solidFill>
                  <a:schemeClr val="bg1"/>
                </a:solidFill>
                <a:latin typeface="Algerian" panose="04020705040A02060702" pitchFamily="82" charset="0"/>
              </a:rPr>
              <a:t>IoT-BASED EV SMART PARKING AND GREEN CHARGING SYSTEM</a:t>
            </a:r>
            <a:br>
              <a:rPr lang="en-IN" sz="3200" dirty="0">
                <a:solidFill>
                  <a:schemeClr val="bg1"/>
                </a:solidFill>
                <a:latin typeface="Algerian" panose="04020705040A02060702" pitchFamily="82" charset="0"/>
              </a:rPr>
            </a:br>
            <a:endParaRPr sz="3200" dirty="0">
              <a:solidFill>
                <a:schemeClr val="bg1"/>
              </a:solidFill>
              <a:latin typeface="Algerian" panose="04020705040A02060702" pitchFamily="82" charset="0"/>
            </a:endParaRPr>
          </a:p>
        </p:txBody>
      </p:sp>
      <p:sp>
        <p:nvSpPr>
          <p:cNvPr id="87" name="Google Shape;87;p13"/>
          <p:cNvSpPr txBox="1">
            <a:spLocks noGrp="1"/>
          </p:cNvSpPr>
          <p:nvPr>
            <p:ph type="subTitle" idx="1"/>
          </p:nvPr>
        </p:nvSpPr>
        <p:spPr>
          <a:xfrm>
            <a:off x="5457200" y="3492896"/>
            <a:ext cx="3799366" cy="1869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solidFill>
                <a:latin typeface="Algerian" panose="04020705040A02060702" pitchFamily="82" charset="0"/>
              </a:rPr>
              <a:t>              Project Members: </a:t>
            </a:r>
          </a:p>
          <a:p>
            <a:pPr marL="0" lvl="0" indent="0" algn="l" rtl="0">
              <a:spcBef>
                <a:spcPts val="0"/>
              </a:spcBef>
              <a:spcAft>
                <a:spcPts val="0"/>
              </a:spcAft>
              <a:buNone/>
            </a:pPr>
            <a:endParaRPr lang="en" b="1" dirty="0">
              <a:solidFill>
                <a:schemeClr val="bg1"/>
              </a:solidFill>
              <a:latin typeface="Algerian" panose="04020705040A02060702" pitchFamily="82" charset="0"/>
            </a:endParaRPr>
          </a:p>
          <a:p>
            <a:pPr marL="0" lvl="0" indent="0" algn="ctr" rtl="0">
              <a:spcBef>
                <a:spcPts val="0"/>
              </a:spcBef>
              <a:spcAft>
                <a:spcPts val="0"/>
              </a:spcAft>
              <a:buNone/>
            </a:pPr>
            <a:r>
              <a:rPr lang="en"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Kushal Singh</a:t>
            </a:r>
          </a:p>
          <a:p>
            <a:pPr marL="0" lvl="0" indent="0" algn="ctr" rtl="0">
              <a:spcBef>
                <a:spcPts val="0"/>
              </a:spcBef>
              <a:spcAft>
                <a:spcPts val="0"/>
              </a:spcAft>
              <a:buNone/>
            </a:pPr>
            <a:r>
              <a:rPr lang="en-US"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                     Anmol Maddeshiya</a:t>
            </a:r>
          </a:p>
          <a:p>
            <a:pPr marL="0" lvl="0" indent="0" algn="ctr" rtl="0">
              <a:spcBef>
                <a:spcPts val="0"/>
              </a:spcBef>
              <a:spcAft>
                <a:spcPts val="0"/>
              </a:spcAft>
              <a:buNone/>
            </a:pPr>
            <a:r>
              <a:rPr lang="en-US"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                           Siddharth Singh</a:t>
            </a:r>
          </a:p>
          <a:p>
            <a:pPr marL="0" lvl="0" indent="0" algn="ctr" rtl="0">
              <a:spcBef>
                <a:spcPts val="0"/>
              </a:spcBef>
              <a:spcAft>
                <a:spcPts val="0"/>
              </a:spcAft>
              <a:buNone/>
            </a:pPr>
            <a:r>
              <a:rPr lang="en-US" dirty="0">
                <a:solidFill>
                  <a:schemeClr val="bg1"/>
                </a:solidFill>
                <a:latin typeface="Algerian" panose="04020705040A02060702" pitchFamily="82" charset="0"/>
              </a:rPr>
              <a:t> </a:t>
            </a:r>
            <a:r>
              <a:rPr lang="en-IN" dirty="0">
                <a:solidFill>
                  <a:schemeClr val="bg1"/>
                </a:solidFill>
                <a:latin typeface="Algerian" panose="04020705040A02060702" pitchFamily="82" charset="0"/>
              </a:rPr>
              <a:t>                              Satyam Kumar</a:t>
            </a:r>
            <a:endParaRPr dirty="0">
              <a:solidFill>
                <a:schemeClr val="bg1"/>
              </a:solidFill>
              <a:latin typeface="Algerian" panose="04020705040A02060702" pitchFamily="82" charset="0"/>
            </a:endParaRPr>
          </a:p>
        </p:txBody>
      </p:sp>
      <p:sp>
        <p:nvSpPr>
          <p:cNvPr id="3" name="TextBox 2">
            <a:extLst>
              <a:ext uri="{FF2B5EF4-FFF2-40B4-BE49-F238E27FC236}">
                <a16:creationId xmlns:a16="http://schemas.microsoft.com/office/drawing/2014/main" id="{A81E3825-397A-43F5-ACFD-AB3FFC4D0783}"/>
              </a:ext>
            </a:extLst>
          </p:cNvPr>
          <p:cNvSpPr txBox="1"/>
          <p:nvPr/>
        </p:nvSpPr>
        <p:spPr>
          <a:xfrm>
            <a:off x="0" y="4119696"/>
            <a:ext cx="3175589" cy="923330"/>
          </a:xfrm>
          <a:prstGeom prst="rect">
            <a:avLst/>
          </a:prstGeom>
          <a:noFill/>
        </p:spPr>
        <p:txBody>
          <a:bodyPr wrap="square" rtlCol="0">
            <a:spAutoFit/>
          </a:bodyPr>
          <a:lstStyle/>
          <a:p>
            <a:r>
              <a:rPr lang="en-US" sz="1600" b="1" dirty="0">
                <a:solidFill>
                  <a:schemeClr val="bg1"/>
                </a:solidFill>
                <a:latin typeface="Algerian" panose="04020705040A02060702" pitchFamily="82" charset="0"/>
              </a:rPr>
              <a:t>Guide Name :</a:t>
            </a:r>
          </a:p>
          <a:p>
            <a:endParaRPr lang="en-US" dirty="0">
              <a:solidFill>
                <a:schemeClr val="bg1"/>
              </a:solidFill>
              <a:latin typeface="Algerian" panose="04020705040A02060702" pitchFamily="82" charset="0"/>
            </a:endParaRPr>
          </a:p>
          <a:p>
            <a:r>
              <a:rPr lang="en-US" dirty="0">
                <a:solidFill>
                  <a:schemeClr val="bg1"/>
                </a:solidFill>
                <a:latin typeface="Algerian" panose="04020705040A02060702" pitchFamily="82" charset="0"/>
              </a:rPr>
              <a:t>  </a:t>
            </a:r>
            <a:r>
              <a:rPr lang="en-US" sz="2000" dirty="0">
                <a:solidFill>
                  <a:schemeClr val="bg1"/>
                </a:solidFill>
                <a:latin typeface="Algerian" panose="04020705040A02060702" pitchFamily="82" charset="0"/>
              </a:rPr>
              <a:t>Mr. Nishant Anand</a:t>
            </a:r>
            <a:endParaRPr lang="en-IN" sz="2000" dirty="0">
              <a:solidFill>
                <a:schemeClr val="bg1"/>
              </a:solidFill>
              <a:latin typeface="Algerian" panose="04020705040A02060702" pitchFamily="82" charset="0"/>
            </a:endParaRPr>
          </a:p>
        </p:txBody>
      </p:sp>
      <p:pic>
        <p:nvPicPr>
          <p:cNvPr id="5" name="Picture 4">
            <a:extLst>
              <a:ext uri="{FF2B5EF4-FFF2-40B4-BE49-F238E27FC236}">
                <a16:creationId xmlns:a16="http://schemas.microsoft.com/office/drawing/2014/main" id="{20DE12C3-BC97-4182-99B8-DFA84A111128}"/>
              </a:ext>
            </a:extLst>
          </p:cNvPr>
          <p:cNvPicPr>
            <a:picLocks noChangeAspect="1"/>
          </p:cNvPicPr>
          <p:nvPr/>
        </p:nvPicPr>
        <p:blipFill>
          <a:blip r:embed="rId4"/>
          <a:stretch>
            <a:fillRect/>
          </a:stretch>
        </p:blipFill>
        <p:spPr>
          <a:xfrm>
            <a:off x="7846820" y="516128"/>
            <a:ext cx="1254642" cy="1071562"/>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77000" sy="100000" flip="none" algn="r"/>
        </a:blip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263304" y="816206"/>
            <a:ext cx="7688700" cy="10197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bg1"/>
                </a:solidFill>
                <a:latin typeface="Arial Black" panose="020B0A04020102020204" pitchFamily="34" charset="0"/>
              </a:rPr>
              <a:t>Problem Statement :</a:t>
            </a:r>
            <a:endParaRPr sz="3600" b="1" dirty="0">
              <a:solidFill>
                <a:schemeClr val="bg1"/>
              </a:solidFill>
              <a:latin typeface="Arial Black" panose="020B0A04020102020204" pitchFamily="34" charset="0"/>
            </a:endParaRPr>
          </a:p>
        </p:txBody>
      </p:sp>
      <p:sp>
        <p:nvSpPr>
          <p:cNvPr id="93" name="Google Shape;93;p14"/>
          <p:cNvSpPr txBox="1">
            <a:spLocks noGrp="1"/>
          </p:cNvSpPr>
          <p:nvPr>
            <p:ph type="body" idx="1"/>
          </p:nvPr>
        </p:nvSpPr>
        <p:spPr>
          <a:xfrm>
            <a:off x="2380344" y="2159101"/>
            <a:ext cx="6763656" cy="2261100"/>
          </a:xfrm>
          <a:prstGeom prst="rect">
            <a:avLst/>
          </a:prstGeom>
        </p:spPr>
        <p:txBody>
          <a:bodyPr spcFirstLastPara="1" wrap="square" lIns="91425" tIns="91425" rIns="91425" bIns="91425" anchor="t" anchorCtr="0">
            <a:noAutofit/>
          </a:bodyPr>
          <a:lstStyle/>
          <a:p>
            <a:pPr marL="425450" lvl="0" indent="-285750">
              <a:buClr>
                <a:srgbClr val="000000"/>
              </a:buClr>
              <a:buSzPts val="1400"/>
              <a:buFont typeface="Wingdings" panose="05000000000000000000" pitchFamily="2" charset="2"/>
              <a:buChar char="Ø"/>
            </a:pPr>
            <a:r>
              <a:rPr lang="en-US" sz="1400" dirty="0">
                <a:solidFill>
                  <a:schemeClr val="bg1"/>
                </a:solidFill>
              </a:rPr>
              <a:t>Urban living needs centralized public facilities.</a:t>
            </a:r>
          </a:p>
          <a:p>
            <a:pPr marL="425450" lvl="0" indent="-285750">
              <a:buClr>
                <a:srgbClr val="000000"/>
              </a:buClr>
              <a:buSzPts val="1400"/>
              <a:buFont typeface="Wingdings" panose="05000000000000000000" pitchFamily="2" charset="2"/>
              <a:buChar char="Ø"/>
            </a:pPr>
            <a:endParaRPr lang="en-US" sz="1400" dirty="0">
              <a:solidFill>
                <a:schemeClr val="bg1"/>
              </a:solidFill>
            </a:endParaRPr>
          </a:p>
          <a:p>
            <a:pPr marL="425450" lvl="0" indent="-285750">
              <a:buClr>
                <a:srgbClr val="000000"/>
              </a:buClr>
              <a:buSzPts val="1400"/>
              <a:buFont typeface="Wingdings" panose="05000000000000000000" pitchFamily="2" charset="2"/>
              <a:buChar char="Ø"/>
            </a:pPr>
            <a:r>
              <a:rPr lang="en-US" sz="1400" dirty="0">
                <a:solidFill>
                  <a:schemeClr val="bg1"/>
                </a:solidFill>
              </a:rPr>
              <a:t>Almost no car parking facilities in operation today can handle the flood of vehicles.</a:t>
            </a:r>
          </a:p>
          <a:p>
            <a:pPr lvl="0" indent="-317500">
              <a:buClr>
                <a:srgbClr val="000000"/>
              </a:buClr>
              <a:buSzPts val="1400"/>
              <a:buFont typeface="Wingdings" panose="05000000000000000000" pitchFamily="2" charset="2"/>
              <a:buChar char="Ø"/>
            </a:pPr>
            <a:r>
              <a:rPr lang="en-US" sz="1400" dirty="0">
                <a:solidFill>
                  <a:schemeClr val="bg1"/>
                </a:solidFill>
              </a:rPr>
              <a:t>It takes time to look for a vacant parking space.</a:t>
            </a:r>
          </a:p>
          <a:p>
            <a:pPr lvl="0" indent="-317500">
              <a:buClr>
                <a:srgbClr val="000000"/>
              </a:buClr>
              <a:buSzPts val="1400"/>
              <a:buFont typeface="Wingdings" panose="05000000000000000000" pitchFamily="2" charset="2"/>
              <a:buChar char="Ø"/>
            </a:pPr>
            <a:endParaRPr lang="en-US" sz="1400" dirty="0">
              <a:solidFill>
                <a:schemeClr val="bg1"/>
              </a:solidFill>
            </a:endParaRPr>
          </a:p>
          <a:p>
            <a:pPr lvl="0" indent="-317500">
              <a:buClr>
                <a:srgbClr val="000000"/>
              </a:buClr>
              <a:buSzPts val="1400"/>
              <a:buFont typeface="Wingdings" panose="05000000000000000000" pitchFamily="2" charset="2"/>
              <a:buChar char="Ø"/>
            </a:pPr>
            <a:r>
              <a:rPr lang="en-US" sz="1400" dirty="0">
                <a:solidFill>
                  <a:schemeClr val="bg1"/>
                </a:solidFill>
              </a:rPr>
              <a:t>It causes increased traffic congestion since many vehicles may compete for limited parking spaces.</a:t>
            </a:r>
          </a:p>
          <a:p>
            <a:pPr lvl="0" indent="-317500">
              <a:buClr>
                <a:srgbClr val="000000"/>
              </a:buClr>
              <a:buSzPts val="1400"/>
              <a:buFont typeface="Wingdings" panose="05000000000000000000" pitchFamily="2" charset="2"/>
              <a:buChar char="Ø"/>
            </a:pPr>
            <a:endParaRPr lang="en-US" sz="1400" dirty="0">
              <a:solidFill>
                <a:schemeClr val="bg1"/>
              </a:solidFill>
            </a:endParaRPr>
          </a:p>
          <a:p>
            <a:pPr lvl="0" indent="-317500">
              <a:buClr>
                <a:srgbClr val="000000"/>
              </a:buClr>
              <a:buSzPts val="1400"/>
              <a:buFont typeface="Wingdings" panose="05000000000000000000" pitchFamily="2" charset="2"/>
              <a:buChar char="Ø"/>
            </a:pPr>
            <a:r>
              <a:rPr lang="en-US" sz="1400" dirty="0">
                <a:solidFill>
                  <a:schemeClr val="bg1"/>
                </a:solidFill>
              </a:rPr>
              <a:t>After that there is also a problem with EV charging points across the city. </a:t>
            </a:r>
          </a:p>
          <a:p>
            <a:pPr lvl="0" indent="-317500">
              <a:buClr>
                <a:srgbClr val="000000"/>
              </a:buClr>
              <a:buSzPts val="1400"/>
              <a:buFont typeface="Wingdings" panose="05000000000000000000" pitchFamily="2" charset="2"/>
              <a:buChar char="Ø"/>
            </a:pPr>
            <a:endParaRPr lang="en-US" sz="1400" dirty="0">
              <a:solidFill>
                <a:schemeClr val="bg1"/>
              </a:solidFill>
            </a:endParaRPr>
          </a:p>
          <a:p>
            <a:pPr lvl="0" indent="-317500">
              <a:buClr>
                <a:srgbClr val="000000"/>
              </a:buClr>
              <a:buSzPts val="1400"/>
              <a:buFont typeface="Wingdings" panose="05000000000000000000" pitchFamily="2" charset="2"/>
              <a:buChar char="Ø"/>
            </a:pPr>
            <a:r>
              <a:rPr lang="en-US" sz="1400" dirty="0">
                <a:solidFill>
                  <a:schemeClr val="bg1"/>
                </a:solidFill>
              </a:rPr>
              <a:t>EV charging points are yet to upgrade  to a renewable source of energy.</a:t>
            </a:r>
          </a:p>
          <a:p>
            <a:pPr marL="425450" lvl="0" indent="-285750">
              <a:buClr>
                <a:srgbClr val="000000"/>
              </a:buClr>
              <a:buSzPts val="1400"/>
              <a:buFont typeface="Wingdings" panose="05000000000000000000" pitchFamily="2" charset="2"/>
              <a:buChar char="Ø"/>
            </a:pPr>
            <a:endParaRPr sz="1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r"/>
        </a:blip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694660"/>
            <a:ext cx="7688700" cy="10067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solidFill>
                  <a:schemeClr val="bg1"/>
                </a:solidFill>
                <a:latin typeface="Arial Black" panose="020B0A04020102020204" pitchFamily="34" charset="0"/>
              </a:rPr>
              <a:t>Proposed Solution :</a:t>
            </a:r>
            <a:endParaRPr sz="3200" b="1" dirty="0">
              <a:solidFill>
                <a:schemeClr val="bg1"/>
              </a:solidFill>
              <a:latin typeface="Arial Black" panose="020B0A04020102020204" pitchFamily="34" charset="0"/>
            </a:endParaRPr>
          </a:p>
        </p:txBody>
      </p:sp>
      <p:sp>
        <p:nvSpPr>
          <p:cNvPr id="99" name="Google Shape;99;p15"/>
          <p:cNvSpPr txBox="1">
            <a:spLocks noGrp="1"/>
          </p:cNvSpPr>
          <p:nvPr>
            <p:ph type="body" idx="1"/>
          </p:nvPr>
        </p:nvSpPr>
        <p:spPr>
          <a:xfrm>
            <a:off x="638629" y="2042971"/>
            <a:ext cx="8294913" cy="3025294"/>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IN" sz="2000" dirty="0">
                <a:solidFill>
                  <a:schemeClr val="bg1"/>
                </a:solidFill>
              </a:rPr>
              <a:t>To provide information about slot availability for parking using </a:t>
            </a:r>
            <a:r>
              <a:rPr lang="en-IN" sz="2000" b="1" dirty="0">
                <a:solidFill>
                  <a:schemeClr val="bg1"/>
                </a:solidFill>
              </a:rPr>
              <a:t>IoT App/Browser.</a:t>
            </a:r>
          </a:p>
          <a:p>
            <a:pPr>
              <a:buFont typeface="Wingdings" panose="05000000000000000000" pitchFamily="2" charset="2"/>
              <a:buChar char="Ø"/>
            </a:pPr>
            <a:endParaRPr lang="en-IN" sz="2000" b="1" dirty="0">
              <a:solidFill>
                <a:schemeClr val="bg1"/>
              </a:solidFill>
            </a:endParaRPr>
          </a:p>
          <a:p>
            <a:pPr>
              <a:buFont typeface="Wingdings" panose="05000000000000000000" pitchFamily="2" charset="2"/>
              <a:buChar char="Ø"/>
            </a:pPr>
            <a:r>
              <a:rPr lang="en-IN" sz="2000" dirty="0">
                <a:solidFill>
                  <a:schemeClr val="bg1"/>
                </a:solidFill>
              </a:rPr>
              <a:t>To provide </a:t>
            </a:r>
            <a:r>
              <a:rPr lang="en-IN" sz="2000" b="1" dirty="0">
                <a:solidFill>
                  <a:schemeClr val="bg1"/>
                </a:solidFill>
              </a:rPr>
              <a:t>wired charging </a:t>
            </a:r>
            <a:r>
              <a:rPr lang="en-IN" sz="2000" dirty="0">
                <a:solidFill>
                  <a:schemeClr val="bg1"/>
                </a:solidFill>
              </a:rPr>
              <a:t>of Electric Vehicle .</a:t>
            </a:r>
          </a:p>
          <a:p>
            <a:pPr>
              <a:buFont typeface="Wingdings" panose="05000000000000000000" pitchFamily="2" charset="2"/>
              <a:buChar char="Ø"/>
            </a:pPr>
            <a:endParaRPr lang="en-IN" sz="2000" dirty="0">
              <a:solidFill>
                <a:schemeClr val="bg1"/>
              </a:solidFill>
            </a:endParaRPr>
          </a:p>
          <a:p>
            <a:pPr>
              <a:buFont typeface="Wingdings" panose="05000000000000000000" pitchFamily="2" charset="2"/>
              <a:buChar char="Ø"/>
            </a:pPr>
            <a:r>
              <a:rPr lang="en-IN" sz="2000" dirty="0">
                <a:solidFill>
                  <a:schemeClr val="bg1"/>
                </a:solidFill>
              </a:rPr>
              <a:t>To provide green charging using </a:t>
            </a:r>
            <a:r>
              <a:rPr lang="en-IN" sz="2000" b="1" dirty="0">
                <a:solidFill>
                  <a:schemeClr val="bg1"/>
                </a:solidFill>
              </a:rPr>
              <a:t>solar panels. </a:t>
            </a:r>
          </a:p>
          <a:p>
            <a:pPr>
              <a:buFont typeface="Wingdings" panose="05000000000000000000" pitchFamily="2" charset="2"/>
              <a:buChar char="Ø"/>
            </a:pPr>
            <a:endParaRPr lang="en-IN" sz="2000" dirty="0">
              <a:solidFill>
                <a:schemeClr val="bg1"/>
              </a:solidFill>
            </a:endParaRPr>
          </a:p>
          <a:p>
            <a:pPr marL="482600" lvl="0" indent="-342900">
              <a:buClr>
                <a:srgbClr val="000000"/>
              </a:buClr>
              <a:buSzPts val="1400"/>
              <a:buFont typeface="Wingdings" panose="05000000000000000000" pitchFamily="2" charset="2"/>
              <a:buChar char="Ø"/>
            </a:pPr>
            <a:endParaRPr lang="en-US" sz="2000" dirty="0">
              <a:solidFill>
                <a:schemeClr val="bg1"/>
              </a:solidFill>
            </a:endParaRPr>
          </a:p>
          <a:p>
            <a:pPr marL="342900" indent="-342900">
              <a:spcBef>
                <a:spcPts val="1600"/>
              </a:spcBef>
              <a:spcAft>
                <a:spcPts val="1600"/>
              </a:spcAft>
              <a:buFont typeface="Wingdings" panose="05000000000000000000" pitchFamily="2" charset="2"/>
              <a:buChar char="Ø"/>
            </a:pPr>
            <a:endParaRPr lang="en-US" sz="2000" dirty="0">
              <a:solidFill>
                <a:schemeClr val="bg1"/>
              </a:solidFill>
            </a:endParaRPr>
          </a:p>
          <a:p>
            <a:pPr marL="342900" indent="-342900">
              <a:spcBef>
                <a:spcPts val="1600"/>
              </a:spcBef>
              <a:spcAft>
                <a:spcPts val="1600"/>
              </a:spcAft>
              <a:buFont typeface="Wingdings" panose="05000000000000000000" pitchFamily="2" charset="2"/>
              <a:buChar char="Ø"/>
            </a:pPr>
            <a:endParaRPr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ED2B-AD39-4C48-ABB1-505C7C9CD98E}"/>
              </a:ext>
            </a:extLst>
          </p:cNvPr>
          <p:cNvSpPr>
            <a:spLocks noGrp="1"/>
          </p:cNvSpPr>
          <p:nvPr>
            <p:ph type="title"/>
          </p:nvPr>
        </p:nvSpPr>
        <p:spPr>
          <a:xfrm>
            <a:off x="888372" y="586602"/>
            <a:ext cx="7688700" cy="535200"/>
          </a:xfrm>
        </p:spPr>
        <p:txBody>
          <a:bodyPr>
            <a:noAutofit/>
          </a:bodyPr>
          <a:lstStyle/>
          <a:p>
            <a:r>
              <a:rPr lang="en-US" sz="3200" dirty="0">
                <a:solidFill>
                  <a:schemeClr val="bg1"/>
                </a:solidFill>
                <a:latin typeface="Arial Black" panose="020B0A04020102020204" pitchFamily="34" charset="0"/>
              </a:rPr>
              <a:t>Hardware components :</a:t>
            </a:r>
            <a:endParaRPr lang="en-IN" sz="3200" dirty="0">
              <a:solidFill>
                <a:schemeClr val="bg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F9C2AE8D-A6DA-4166-99DF-91C75C8A750B}"/>
              </a:ext>
            </a:extLst>
          </p:cNvPr>
          <p:cNvSpPr>
            <a:spLocks noGrp="1"/>
          </p:cNvSpPr>
          <p:nvPr>
            <p:ph type="body" idx="1"/>
          </p:nvPr>
        </p:nvSpPr>
        <p:spPr>
          <a:xfrm>
            <a:off x="650202" y="1664494"/>
            <a:ext cx="7688700" cy="3371850"/>
          </a:xfrm>
        </p:spPr>
        <p:txBody>
          <a:bodyPr>
            <a:normAutofit fontScale="77500" lnSpcReduction="20000"/>
          </a:bodyPr>
          <a:lstStyle/>
          <a:p>
            <a:pPr lvl="0">
              <a:lnSpc>
                <a:spcPct val="120000"/>
              </a:lnSpc>
              <a:buFont typeface="Wingdings" panose="05000000000000000000" pitchFamily="2" charset="2"/>
              <a:buChar char="Ø"/>
            </a:pPr>
            <a:r>
              <a:rPr lang="en-IN" dirty="0">
                <a:solidFill>
                  <a:schemeClr val="bg1"/>
                </a:solidFill>
              </a:rPr>
              <a:t>Node MCU/ Wi-Fi ESP-32 </a:t>
            </a:r>
          </a:p>
          <a:p>
            <a:pPr lvl="0">
              <a:lnSpc>
                <a:spcPct val="120000"/>
              </a:lnSpc>
              <a:buFont typeface="Wingdings" panose="05000000000000000000" pitchFamily="2" charset="2"/>
              <a:buChar char="Ø"/>
            </a:pPr>
            <a:r>
              <a:rPr lang="en-IN" dirty="0">
                <a:solidFill>
                  <a:schemeClr val="bg1"/>
                </a:solidFill>
              </a:rPr>
              <a:t>Arduino UNO </a:t>
            </a:r>
          </a:p>
          <a:p>
            <a:pPr lvl="0">
              <a:lnSpc>
                <a:spcPct val="120000"/>
              </a:lnSpc>
              <a:buFont typeface="Wingdings" panose="05000000000000000000" pitchFamily="2" charset="2"/>
              <a:buChar char="Ø"/>
            </a:pPr>
            <a:r>
              <a:rPr lang="en-IN" dirty="0">
                <a:solidFill>
                  <a:schemeClr val="bg1"/>
                </a:solidFill>
              </a:rPr>
              <a:t>Power hub </a:t>
            </a:r>
          </a:p>
          <a:p>
            <a:pPr lvl="0">
              <a:lnSpc>
                <a:spcPct val="120000"/>
              </a:lnSpc>
              <a:buFont typeface="Wingdings" panose="05000000000000000000" pitchFamily="2" charset="2"/>
              <a:buChar char="Ø"/>
            </a:pPr>
            <a:r>
              <a:rPr lang="en-IN" dirty="0">
                <a:solidFill>
                  <a:schemeClr val="bg1"/>
                </a:solidFill>
              </a:rPr>
              <a:t>6 IR Sensors </a:t>
            </a:r>
          </a:p>
          <a:p>
            <a:pPr lvl="0">
              <a:lnSpc>
                <a:spcPct val="120000"/>
              </a:lnSpc>
              <a:buFont typeface="Wingdings" panose="05000000000000000000" pitchFamily="2" charset="2"/>
              <a:buChar char="Ø"/>
            </a:pPr>
            <a:r>
              <a:rPr lang="en-IN" dirty="0">
                <a:solidFill>
                  <a:schemeClr val="bg1"/>
                </a:solidFill>
              </a:rPr>
              <a:t>Servomotor </a:t>
            </a:r>
          </a:p>
          <a:p>
            <a:pPr lvl="0">
              <a:lnSpc>
                <a:spcPct val="120000"/>
              </a:lnSpc>
              <a:buFont typeface="Wingdings" panose="05000000000000000000" pitchFamily="2" charset="2"/>
              <a:buChar char="Ø"/>
            </a:pPr>
            <a:r>
              <a:rPr lang="en-IN" dirty="0">
                <a:solidFill>
                  <a:schemeClr val="bg1"/>
                </a:solidFill>
              </a:rPr>
              <a:t>16x2 LCD Display </a:t>
            </a:r>
          </a:p>
          <a:p>
            <a:pPr lvl="0">
              <a:lnSpc>
                <a:spcPct val="120000"/>
              </a:lnSpc>
              <a:buFont typeface="Wingdings" panose="05000000000000000000" pitchFamily="2" charset="2"/>
              <a:buChar char="Ø"/>
            </a:pPr>
            <a:r>
              <a:rPr lang="en-IN" dirty="0">
                <a:solidFill>
                  <a:schemeClr val="bg1"/>
                </a:solidFill>
              </a:rPr>
              <a:t>Solar Panel(15V) </a:t>
            </a:r>
          </a:p>
          <a:p>
            <a:pPr lvl="0">
              <a:lnSpc>
                <a:spcPct val="120000"/>
              </a:lnSpc>
              <a:buFont typeface="Wingdings" panose="05000000000000000000" pitchFamily="2" charset="2"/>
              <a:buChar char="Ø"/>
            </a:pPr>
            <a:r>
              <a:rPr lang="en-IN" dirty="0">
                <a:solidFill>
                  <a:schemeClr val="bg1"/>
                </a:solidFill>
              </a:rPr>
              <a:t>Programming cables </a:t>
            </a:r>
          </a:p>
          <a:p>
            <a:pPr lvl="0">
              <a:lnSpc>
                <a:spcPct val="120000"/>
              </a:lnSpc>
              <a:buFont typeface="Wingdings" panose="05000000000000000000" pitchFamily="2" charset="2"/>
              <a:buChar char="Ø"/>
            </a:pPr>
            <a:r>
              <a:rPr lang="en-IN" dirty="0">
                <a:solidFill>
                  <a:schemeClr val="bg1"/>
                </a:solidFill>
              </a:rPr>
              <a:t>LM35 Temperature Sensor </a:t>
            </a:r>
          </a:p>
          <a:p>
            <a:pPr lvl="0">
              <a:lnSpc>
                <a:spcPct val="120000"/>
              </a:lnSpc>
              <a:buFont typeface="Wingdings" panose="05000000000000000000" pitchFamily="2" charset="2"/>
              <a:buChar char="Ø"/>
            </a:pPr>
            <a:r>
              <a:rPr lang="en-IN" dirty="0">
                <a:solidFill>
                  <a:schemeClr val="bg1"/>
                </a:solidFill>
              </a:rPr>
              <a:t>Diode, LED, Capacitor </a:t>
            </a:r>
          </a:p>
          <a:p>
            <a:pPr lvl="0">
              <a:lnSpc>
                <a:spcPct val="120000"/>
              </a:lnSpc>
              <a:buFont typeface="Wingdings" panose="05000000000000000000" pitchFamily="2" charset="2"/>
              <a:buChar char="Ø"/>
            </a:pPr>
            <a:r>
              <a:rPr lang="en-IN" dirty="0">
                <a:solidFill>
                  <a:schemeClr val="bg1"/>
                </a:solidFill>
              </a:rPr>
              <a:t>Battery(12V) </a:t>
            </a:r>
          </a:p>
          <a:p>
            <a:pPr lvl="0">
              <a:lnSpc>
                <a:spcPct val="120000"/>
              </a:lnSpc>
              <a:buFont typeface="Wingdings" panose="05000000000000000000" pitchFamily="2" charset="2"/>
              <a:buChar char="Ø"/>
            </a:pPr>
            <a:r>
              <a:rPr lang="en-IN" dirty="0">
                <a:solidFill>
                  <a:schemeClr val="bg1"/>
                </a:solidFill>
              </a:rPr>
              <a:t>Regulator 7805</a:t>
            </a:r>
          </a:p>
          <a:p>
            <a:pPr>
              <a:lnSpc>
                <a:spcPct val="120000"/>
              </a:lnSpc>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29493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000" b="-4000"/>
          </a:stretch>
        </a:blip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7650" y="210267"/>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bg1"/>
                </a:solidFill>
                <a:latin typeface="Arial Black" panose="020B0A04020102020204" pitchFamily="34" charset="0"/>
              </a:rPr>
              <a:t>Software Used :</a:t>
            </a:r>
            <a:endParaRPr sz="3600" dirty="0">
              <a:solidFill>
                <a:schemeClr val="bg1"/>
              </a:solidFill>
              <a:latin typeface="Arial Black" panose="020B0A04020102020204" pitchFamily="34" charset="0"/>
            </a:endParaRPr>
          </a:p>
        </p:txBody>
      </p:sp>
      <p:sp>
        <p:nvSpPr>
          <p:cNvPr id="112" name="Google Shape;112;p17"/>
          <p:cNvSpPr txBox="1">
            <a:spLocks noGrp="1"/>
          </p:cNvSpPr>
          <p:nvPr>
            <p:ph type="body" idx="1"/>
          </p:nvPr>
        </p:nvSpPr>
        <p:spPr>
          <a:xfrm>
            <a:off x="132323" y="1201398"/>
            <a:ext cx="7688700" cy="2975518"/>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Arduino  IDE 1.8.15</a:t>
            </a:r>
          </a:p>
          <a:p>
            <a:pPr lvl="0">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Internet of Things (IoT) </a:t>
            </a:r>
            <a:r>
              <a:rPr lang="en-IN" sz="3200" dirty="0">
                <a:solidFill>
                  <a:schemeClr val="bg1"/>
                </a:solidFill>
                <a:latin typeface="Times New Roman" panose="02020603050405020304" pitchFamily="18" charset="0"/>
                <a:cs typeface="Times New Roman" panose="02020603050405020304" pitchFamily="18" charset="0"/>
              </a:rPr>
              <a:t>A</a:t>
            </a:r>
            <a:r>
              <a:rPr lang="en-US" sz="3200" dirty="0">
                <a:solidFill>
                  <a:schemeClr val="bg1"/>
                </a:solidFill>
                <a:latin typeface="Times New Roman" panose="02020603050405020304" pitchFamily="18" charset="0"/>
                <a:cs typeface="Times New Roman" panose="02020603050405020304" pitchFamily="18" charset="0"/>
              </a:rPr>
              <a:t>pp.</a:t>
            </a:r>
          </a:p>
          <a:p>
            <a:pPr marL="596900" lvl="0" indent="-457200" algn="l" rtl="0">
              <a:spcBef>
                <a:spcPts val="0"/>
              </a:spcBef>
              <a:spcAft>
                <a:spcPts val="0"/>
              </a:spcAft>
              <a:buClr>
                <a:srgbClr val="000000"/>
              </a:buClr>
              <a:buSzPts val="1400"/>
              <a:buFont typeface="Wingdings" panose="05000000000000000000" pitchFamily="2" charset="2"/>
              <a:buChar char="Ø"/>
            </a:pPr>
            <a:endParaRPr lang="en-US"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20AD5F-0CF1-42D2-88EE-CFC0EC9B454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598" y="74006"/>
            <a:ext cx="4392000" cy="4724680"/>
          </a:xfrm>
          <a:prstGeom prst="rect">
            <a:avLst/>
          </a:prstGeom>
          <a:noFill/>
          <a:ln>
            <a:noFill/>
          </a:ln>
        </p:spPr>
      </p:pic>
      <p:sp>
        <p:nvSpPr>
          <p:cNvPr id="3" name="TextBox 2">
            <a:extLst>
              <a:ext uri="{FF2B5EF4-FFF2-40B4-BE49-F238E27FC236}">
                <a16:creationId xmlns:a16="http://schemas.microsoft.com/office/drawing/2014/main" id="{A3040F24-792F-4999-BBCF-7C37041EDBFC}"/>
              </a:ext>
            </a:extLst>
          </p:cNvPr>
          <p:cNvSpPr txBox="1"/>
          <p:nvPr/>
        </p:nvSpPr>
        <p:spPr>
          <a:xfrm>
            <a:off x="0" y="500743"/>
            <a:ext cx="3534229" cy="646331"/>
          </a:xfrm>
          <a:prstGeom prst="rect">
            <a:avLst/>
          </a:prstGeom>
          <a:noFill/>
        </p:spPr>
        <p:txBody>
          <a:bodyPr wrap="square" rtlCol="0">
            <a:spAutoFit/>
          </a:bodyPr>
          <a:lstStyle/>
          <a:p>
            <a:r>
              <a:rPr lang="en-US" sz="3600" b="1" u="sng" dirty="0">
                <a:solidFill>
                  <a:schemeClr val="bg1"/>
                </a:solidFill>
              </a:rPr>
              <a:t>Flow diagram:</a:t>
            </a:r>
            <a:endParaRPr lang="en-IN" sz="3600" b="1" u="sng" dirty="0">
              <a:solidFill>
                <a:schemeClr val="bg1"/>
              </a:solidFill>
            </a:endParaRPr>
          </a:p>
        </p:txBody>
      </p:sp>
    </p:spTree>
    <p:extLst>
      <p:ext uri="{BB962C8B-B14F-4D97-AF65-F5344CB8AC3E}">
        <p14:creationId xmlns:p14="http://schemas.microsoft.com/office/powerpoint/2010/main" val="323625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550A-0B6E-4642-AD98-6E738CDE5A17}"/>
              </a:ext>
            </a:extLst>
          </p:cNvPr>
          <p:cNvSpPr>
            <a:spLocks noGrp="1"/>
          </p:cNvSpPr>
          <p:nvPr>
            <p:ph type="title"/>
          </p:nvPr>
        </p:nvSpPr>
        <p:spPr>
          <a:xfrm>
            <a:off x="727650" y="691843"/>
            <a:ext cx="7688700" cy="535200"/>
          </a:xfrm>
        </p:spPr>
        <p:txBody>
          <a:bodyPr>
            <a:noAutofit/>
          </a:bodyPr>
          <a:lstStyle/>
          <a:p>
            <a:r>
              <a:rPr lang="en-US" sz="3600" dirty="0">
                <a:solidFill>
                  <a:schemeClr val="bg1"/>
                </a:solidFill>
                <a:latin typeface="Arial Black" panose="020B0A04020102020204" pitchFamily="34" charset="0"/>
              </a:rPr>
              <a:t>Conclusion :</a:t>
            </a:r>
            <a:endParaRPr lang="en-IN" sz="3600" dirty="0">
              <a:solidFill>
                <a:schemeClr val="bg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F7026FD6-CF6A-4E04-BCB3-8CE94594A96E}"/>
              </a:ext>
            </a:extLst>
          </p:cNvPr>
          <p:cNvSpPr>
            <a:spLocks noGrp="1"/>
          </p:cNvSpPr>
          <p:nvPr>
            <p:ph type="body" idx="1"/>
          </p:nvPr>
        </p:nvSpPr>
        <p:spPr>
          <a:xfrm>
            <a:off x="729450" y="1526458"/>
            <a:ext cx="7688700" cy="3266768"/>
          </a:xfrm>
        </p:spPr>
        <p:txBody>
          <a:bodyPr>
            <a:noAutofit/>
          </a:bodyPr>
          <a:lstStyle/>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Optimised Parking </a:t>
            </a:r>
          </a:p>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Reduced Traffic and Reduced Pollution </a:t>
            </a:r>
          </a:p>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Green charging system </a:t>
            </a:r>
          </a:p>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New Revenue Options </a:t>
            </a:r>
          </a:p>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Fast Payments </a:t>
            </a:r>
          </a:p>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Decreased Management Costs </a:t>
            </a:r>
          </a:p>
          <a:p>
            <a:pPr lvl="0">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Real-Time Data and Trend Insight </a:t>
            </a:r>
          </a:p>
          <a:p>
            <a:pPr>
              <a:lnSpc>
                <a:spcPct val="150000"/>
              </a:lnSpc>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62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9FAE-9569-2495-D6B9-AA9C2D683403}"/>
              </a:ext>
            </a:extLst>
          </p:cNvPr>
          <p:cNvSpPr>
            <a:spLocks noGrp="1"/>
          </p:cNvSpPr>
          <p:nvPr>
            <p:ph type="title"/>
          </p:nvPr>
        </p:nvSpPr>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ABSTRACT:</a:t>
            </a:r>
            <a:endParaRPr lang="en-IN" sz="4000" dirty="0"/>
          </a:p>
        </p:txBody>
      </p:sp>
      <p:sp>
        <p:nvSpPr>
          <p:cNvPr id="3" name="Content Placeholder 2">
            <a:extLst>
              <a:ext uri="{FF2B5EF4-FFF2-40B4-BE49-F238E27FC236}">
                <a16:creationId xmlns:a16="http://schemas.microsoft.com/office/drawing/2014/main" id="{663B67B8-9559-8086-082E-7130718497FF}"/>
              </a:ext>
            </a:extLst>
          </p:cNvPr>
          <p:cNvSpPr>
            <a:spLocks noGrp="1"/>
          </p:cNvSpPr>
          <p:nvPr>
            <p:ph idx="1"/>
          </p:nvPr>
        </p:nvSpPr>
        <p:spPr>
          <a:xfrm>
            <a:off x="856343" y="1369218"/>
            <a:ext cx="7518400" cy="3500437"/>
          </a:xfrm>
        </p:spPr>
        <p:txBody>
          <a:bodyPr>
            <a:normAutofit fontScale="77500" lnSpcReduction="20000"/>
          </a:bodyPr>
          <a:lstStyle/>
          <a:p>
            <a:pPr marL="0" indent="0">
              <a:lnSpc>
                <a:spcPct val="120000"/>
              </a:lnSpc>
              <a:buNone/>
            </a:pPr>
            <a:r>
              <a:rPr lang="en-US" dirty="0">
                <a:solidFill>
                  <a:schemeClr val="bg1"/>
                </a:solidFill>
                <a:latin typeface="Times New Roman" panose="02020603050405020304" pitchFamily="18" charset="0"/>
                <a:cs typeface="Times New Roman" panose="02020603050405020304" pitchFamily="18" charset="0"/>
              </a:rPr>
              <a:t>The development and growth of electric vehicles(EVs) have increased several folds during the last 10 years. EVs are a green and sustainable alternative to LPG and diesel vehicles that pollute and threaten the environment, especially for CO2 reduction and alternative energy uses. Due to the increasing popularity of EVs nowadays there is an increased demand for charging stations. Additionally, parking cars has always been a difficult chore. Consequently, EV also needs a reliable parking system.  Our current project entails "Smart Parking as well as Green Charging system of EV." We are using the Node MCU, Arduino UNO, Servomotor, and 6 IR sensors to develop an IOT-based car parking system. For a hassle-free parking system, we leverage the Internet of Things (IoT) and  getting the information on Blynk application about the slot availability. The 2nd part of the project deals with the challenge of charging the EVs using a </a:t>
            </a:r>
            <a:r>
              <a:rPr lang="en-US" dirty="0" err="1">
                <a:solidFill>
                  <a:schemeClr val="bg1"/>
                </a:solidFill>
                <a:latin typeface="Times New Roman" panose="02020603050405020304" pitchFamily="18" charset="0"/>
                <a:cs typeface="Times New Roman" panose="02020603050405020304" pitchFamily="18" charset="0"/>
              </a:rPr>
              <a:t>15V</a:t>
            </a:r>
            <a:r>
              <a:rPr lang="en-US" dirty="0">
                <a:solidFill>
                  <a:schemeClr val="bg1"/>
                </a:solidFill>
                <a:latin typeface="Times New Roman" panose="02020603050405020304" pitchFamily="18" charset="0"/>
                <a:cs typeface="Times New Roman" panose="02020603050405020304" pitchFamily="18" charset="0"/>
              </a:rPr>
              <a:t> solar panel that would be used to charge a </a:t>
            </a:r>
            <a:r>
              <a:rPr lang="en-US" dirty="0" err="1">
                <a:solidFill>
                  <a:schemeClr val="bg1"/>
                </a:solidFill>
                <a:latin typeface="Times New Roman" panose="02020603050405020304" pitchFamily="18" charset="0"/>
                <a:cs typeface="Times New Roman" panose="02020603050405020304" pitchFamily="18" charset="0"/>
              </a:rPr>
              <a:t>12V</a:t>
            </a:r>
            <a:r>
              <a:rPr lang="en-US" dirty="0">
                <a:solidFill>
                  <a:schemeClr val="bg1"/>
                </a:solidFill>
                <a:latin typeface="Times New Roman" panose="02020603050405020304" pitchFamily="18" charset="0"/>
                <a:cs typeface="Times New Roman" panose="02020603050405020304" pitchFamily="18" charset="0"/>
              </a:rPr>
              <a:t> battery which rests on the platform where the designated car is parked.</a:t>
            </a:r>
            <a:endParaRPr lang="en-IN" dirty="0">
              <a:solidFill>
                <a:schemeClr val="bg1"/>
              </a:solidFill>
              <a:latin typeface="Times New Roman" panose="02020603050405020304" pitchFamily="18" charset="0"/>
              <a:cs typeface="Times New Roman" panose="02020603050405020304" pitchFamily="18" charset="0"/>
            </a:endParaRPr>
          </a:p>
          <a:p>
            <a:pPr>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04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F945-ED2C-4BE8-A72A-239AA5F9A115}"/>
              </a:ext>
            </a:extLst>
          </p:cNvPr>
          <p:cNvSpPr>
            <a:spLocks noGrp="1"/>
          </p:cNvSpPr>
          <p:nvPr>
            <p:ph type="title"/>
          </p:nvPr>
        </p:nvSpPr>
        <p:spPr>
          <a:xfrm>
            <a:off x="3245623" y="1935737"/>
            <a:ext cx="3359889" cy="1272026"/>
          </a:xfrm>
        </p:spPr>
        <p:txBody>
          <a:bodyPr/>
          <a:lstStyle/>
          <a:p>
            <a:r>
              <a:rPr lang="en-US" sz="4000" dirty="0">
                <a:solidFill>
                  <a:schemeClr val="bg1"/>
                </a:solidFill>
              </a:rPr>
              <a:t>THANK  YOU</a:t>
            </a:r>
            <a:endParaRPr lang="en-IN" sz="4000" dirty="0">
              <a:solidFill>
                <a:schemeClr val="bg1"/>
              </a:solidFill>
            </a:endParaRPr>
          </a:p>
        </p:txBody>
      </p:sp>
    </p:spTree>
    <p:extLst>
      <p:ext uri="{BB962C8B-B14F-4D97-AF65-F5344CB8AC3E}">
        <p14:creationId xmlns:p14="http://schemas.microsoft.com/office/powerpoint/2010/main" val="73971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426</Words>
  <Application>Microsoft Office PowerPoint</Application>
  <PresentationFormat>On-screen Show (16:9)</PresentationFormat>
  <Paragraphs>57</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Times New Roman</vt:lpstr>
      <vt:lpstr>Wingdings</vt:lpstr>
      <vt:lpstr>Calibri Light</vt:lpstr>
      <vt:lpstr>Calibri</vt:lpstr>
      <vt:lpstr>Algerian</vt:lpstr>
      <vt:lpstr>Arial</vt:lpstr>
      <vt:lpstr>Arial Black</vt:lpstr>
      <vt:lpstr>Office Theme</vt:lpstr>
      <vt:lpstr>IoT-BASED EV SMART PARKING AND GREEN CHARGING SYSTEM </vt:lpstr>
      <vt:lpstr>Problem Statement :</vt:lpstr>
      <vt:lpstr>Proposed Solution :</vt:lpstr>
      <vt:lpstr>Hardware components :</vt:lpstr>
      <vt:lpstr>Software Used :</vt:lpstr>
      <vt:lpstr>PowerPoint Presentation</vt:lpstr>
      <vt:lpstr>Conclusion :</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91892</dc:creator>
  <cp:lastModifiedBy>Kushal Singh</cp:lastModifiedBy>
  <cp:revision>27</cp:revision>
  <dcterms:modified xsi:type="dcterms:W3CDTF">2023-01-20T08:44:36Z</dcterms:modified>
</cp:coreProperties>
</file>