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 id="2147483792" r:id="rId2"/>
  </p:sldMasterIdLst>
  <p:sldIdLst>
    <p:sldId id="256" r:id="rId3"/>
    <p:sldId id="270" r:id="rId4"/>
    <p:sldId id="257" r:id="rId5"/>
    <p:sldId id="258" r:id="rId6"/>
    <p:sldId id="267" r:id="rId7"/>
    <p:sldId id="259" r:id="rId8"/>
    <p:sldId id="268" r:id="rId9"/>
    <p:sldId id="261" r:id="rId10"/>
    <p:sldId id="260"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94464" autoAdjust="0"/>
  </p:normalViewPr>
  <p:slideViewPr>
    <p:cSldViewPr snapToGrid="0">
      <p:cViewPr varScale="1">
        <p:scale>
          <a:sx n="93" d="100"/>
          <a:sy n="93" d="100"/>
        </p:scale>
        <p:origin x="115"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presProps" Target="pres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2" Type="http://schemas.openxmlformats.org/officeDocument/2006/relationships/slideMaster" Target="slideMasters/slideMaster2.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theme" Target="theme/theme1.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smtClean="0"/>
              <a:t>2/28/2023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61126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350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8034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2/28/2023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62288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1650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23953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8424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7522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3612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0896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9702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smtClean="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5321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60352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010007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74507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487038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4361986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855773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788215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79488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372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smtClean="0"/>
              <a:t>2/28/2023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08168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626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2830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948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908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smtClean="0"/>
              <a:t>2/28/2023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0237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smtClean="0"/>
              <a:t>2/28/2023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510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18" Type="http://schemas.openxmlformats.org/officeDocument/2006/relationships/theme" Target="../theme/theme2.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17" Type="http://schemas.openxmlformats.org/officeDocument/2006/relationships/slideLayout" Target="../slideLayouts/slideLayout28.xml" /><Relationship Id="rId2" Type="http://schemas.openxmlformats.org/officeDocument/2006/relationships/slideLayout" Target="../slideLayouts/slideLayout13.xml" /><Relationship Id="rId16" Type="http://schemas.openxmlformats.org/officeDocument/2006/relationships/slideLayout" Target="../slideLayouts/slideLayout27.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slideLayout" Target="../slideLayouts/slideLayout2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smtClean="0"/>
              <a:t>2/28/2023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308719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C48EC7-AF6A-48D3-8284-14BACBEBDD84}" type="datetimeFigureOut">
              <a:rPr lang="en-US" smtClean="0"/>
              <a:t>2/28/2023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1113504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A24D-C35A-5AE3-365F-54E289BB070C}"/>
              </a:ext>
            </a:extLst>
          </p:cNvPr>
          <p:cNvSpPr>
            <a:spLocks noGrp="1"/>
          </p:cNvSpPr>
          <p:nvPr>
            <p:ph type="ctrTitle"/>
          </p:nvPr>
        </p:nvSpPr>
        <p:spPr>
          <a:xfrm>
            <a:off x="1441450" y="1495391"/>
            <a:ext cx="9309100" cy="3255437"/>
          </a:xfrm>
        </p:spPr>
        <p:txBody>
          <a:bodyPr/>
          <a:lstStyle/>
          <a:p>
            <a:r>
              <a:rPr lang="en-US" sz="8800" b="1" dirty="0"/>
              <a:t>CHANGES IN THE CURRICULUM</a:t>
            </a:r>
          </a:p>
        </p:txBody>
      </p:sp>
    </p:spTree>
    <p:extLst>
      <p:ext uri="{BB962C8B-B14F-4D97-AF65-F5344CB8AC3E}">
        <p14:creationId xmlns:p14="http://schemas.microsoft.com/office/powerpoint/2010/main" val="43524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AE2006-00C1-76EF-112A-14C6B3BB930D}"/>
              </a:ext>
            </a:extLst>
          </p:cNvPr>
          <p:cNvPicPr>
            <a:picLocks noChangeAspect="1"/>
          </p:cNvPicPr>
          <p:nvPr/>
        </p:nvPicPr>
        <p:blipFill rotWithShape="1">
          <a:blip r:embed="rId2"/>
          <a:srcRect t="15135" b="17237"/>
          <a:stretch/>
        </p:blipFill>
        <p:spPr>
          <a:xfrm>
            <a:off x="1110047" y="665061"/>
            <a:ext cx="9730948" cy="5527878"/>
          </a:xfrm>
          <a:prstGeom prst="rect">
            <a:avLst/>
          </a:prstGeom>
        </p:spPr>
      </p:pic>
    </p:spTree>
    <p:extLst>
      <p:ext uri="{BB962C8B-B14F-4D97-AF65-F5344CB8AC3E}">
        <p14:creationId xmlns:p14="http://schemas.microsoft.com/office/powerpoint/2010/main" val="187372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C3ACC-A8FA-691A-ADDB-42C33BDD00A9}"/>
              </a:ext>
            </a:extLst>
          </p:cNvPr>
          <p:cNvSpPr txBox="1"/>
          <p:nvPr/>
        </p:nvSpPr>
        <p:spPr>
          <a:xfrm>
            <a:off x="634314" y="1079157"/>
            <a:ext cx="10668000" cy="5201424"/>
          </a:xfrm>
          <a:prstGeom prst="rect">
            <a:avLst/>
          </a:prstGeom>
          <a:noFill/>
        </p:spPr>
        <p:txBody>
          <a:bodyPr wrap="square" rtlCol="0">
            <a:spAutoFit/>
          </a:bodyPr>
          <a:lstStyle/>
          <a:p>
            <a:r>
              <a:rPr lang="en-US" sz="3600" dirty="0">
                <a:latin typeface="Arial Black" panose="020B0A04020102020204" pitchFamily="34" charset="0"/>
              </a:rPr>
              <a:t>GROUP NAME :</a:t>
            </a:r>
          </a:p>
          <a:p>
            <a:endParaRPr lang="en-US" sz="3200" dirty="0">
              <a:latin typeface="Arial Rounded MT Bold" panose="020F0704030504030204" pitchFamily="34" charset="0"/>
            </a:endParaRPr>
          </a:p>
          <a:p>
            <a:pPr>
              <a:lnSpc>
                <a:spcPct val="200000"/>
              </a:lnSpc>
            </a:pPr>
            <a:r>
              <a:rPr lang="en-US" sz="2400" dirty="0">
                <a:latin typeface="Arial Rounded MT Bold" panose="020F0704030504030204" pitchFamily="34" charset="0"/>
              </a:rPr>
              <a:t>	M.A.K.DHANANJAYA						2020/PAS/ICT/M/041</a:t>
            </a:r>
          </a:p>
          <a:p>
            <a:pPr>
              <a:lnSpc>
                <a:spcPct val="200000"/>
              </a:lnSpc>
            </a:pPr>
            <a:r>
              <a:rPr lang="en-US" sz="2400" dirty="0">
                <a:latin typeface="Arial Rounded MT Bold" panose="020F0704030504030204" pitchFamily="34" charset="0"/>
              </a:rPr>
              <a:t>	W.W.R.CHAMINDI							2020/PAS/ICT/F/001</a:t>
            </a:r>
          </a:p>
          <a:p>
            <a:pPr>
              <a:lnSpc>
                <a:spcPct val="200000"/>
              </a:lnSpc>
            </a:pPr>
            <a:r>
              <a:rPr lang="en-US" sz="2400" dirty="0">
                <a:latin typeface="Arial Rounded MT Bold" panose="020F0704030504030204" pitchFamily="34" charset="0"/>
              </a:rPr>
              <a:t>	M.A.A.SANDAMINI							2020/PAS/ICT/F/003</a:t>
            </a:r>
          </a:p>
          <a:p>
            <a:pPr>
              <a:lnSpc>
                <a:spcPct val="200000"/>
              </a:lnSpc>
            </a:pPr>
            <a:r>
              <a:rPr lang="en-US" sz="2400" dirty="0">
                <a:latin typeface="Arial Rounded MT Bold" panose="020F0704030504030204" pitchFamily="34" charset="0"/>
              </a:rPr>
              <a:t>	K.T.D.SANDEEPANI						2020/PAS/ICT/F/040</a:t>
            </a:r>
          </a:p>
          <a:p>
            <a:pPr>
              <a:lnSpc>
                <a:spcPct val="200000"/>
              </a:lnSpc>
            </a:pPr>
            <a:r>
              <a:rPr lang="en-US" sz="2400" dirty="0">
                <a:latin typeface="Arial Rounded MT Bold" panose="020F0704030504030204" pitchFamily="34" charset="0"/>
              </a:rPr>
              <a:t>	K.S.PRADEEPIKA							2020/PAS/ICT/F/031</a:t>
            </a:r>
          </a:p>
          <a:p>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87882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7EB8EC-D818-1D99-02FD-EF946B54A449}"/>
              </a:ext>
            </a:extLst>
          </p:cNvPr>
          <p:cNvSpPr txBox="1"/>
          <p:nvPr/>
        </p:nvSpPr>
        <p:spPr>
          <a:xfrm>
            <a:off x="530680" y="832757"/>
            <a:ext cx="10540092" cy="3819444"/>
          </a:xfrm>
          <a:prstGeom prst="rect">
            <a:avLst/>
          </a:prstGeom>
          <a:noFill/>
        </p:spPr>
        <p:txBody>
          <a:bodyPr wrap="square" rtlCol="0">
            <a:spAutoFit/>
          </a:bodyPr>
          <a:lstStyle/>
          <a:p>
            <a:pPr>
              <a:lnSpc>
                <a:spcPct val="150000"/>
              </a:lnSpc>
            </a:pPr>
            <a:r>
              <a:rPr lang="en-US" sz="2400" b="1" i="1" dirty="0">
                <a:latin typeface="Poppins" panose="00000500000000000000" pitchFamily="2" charset="0"/>
                <a:cs typeface="Poppins" panose="00000500000000000000" pitchFamily="2" charset="0"/>
              </a:rPr>
              <a:t>Content</a:t>
            </a:r>
          </a:p>
          <a:p>
            <a:pPr>
              <a:lnSpc>
                <a:spcPct val="150000"/>
              </a:lnSpc>
            </a:pPr>
            <a:endParaRPr lang="en-US" sz="2000" dirty="0">
              <a:latin typeface="Poppins" panose="00000500000000000000" pitchFamily="2" charset="0"/>
              <a:cs typeface="Poppins" panose="00000500000000000000" pitchFamily="2" charset="0"/>
            </a:endParaRPr>
          </a:p>
          <a:p>
            <a:pPr marL="342900" indent="-342900">
              <a:lnSpc>
                <a:spcPct val="150000"/>
              </a:lnSpc>
              <a:buFont typeface="+mj-lt"/>
              <a:buAutoNum type="arabicPeriod"/>
            </a:pPr>
            <a:r>
              <a:rPr lang="en-US" sz="2000" dirty="0">
                <a:latin typeface="Poppins" panose="00000500000000000000" pitchFamily="2" charset="0"/>
                <a:cs typeface="Poppins" panose="00000500000000000000" pitchFamily="2" charset="0"/>
              </a:rPr>
              <a:t>What Is Curriculum?</a:t>
            </a:r>
          </a:p>
          <a:p>
            <a:pPr marL="342900" indent="-342900">
              <a:lnSpc>
                <a:spcPct val="150000"/>
              </a:lnSpc>
              <a:buFont typeface="+mj-lt"/>
              <a:buAutoNum type="arabicPeriod"/>
            </a:pPr>
            <a:r>
              <a:rPr lang="en-US" sz="2000" dirty="0">
                <a:latin typeface="Poppins" panose="00000500000000000000" pitchFamily="2" charset="0"/>
                <a:cs typeface="Poppins" panose="00000500000000000000" pitchFamily="2" charset="0"/>
              </a:rPr>
              <a:t>Definitions for Curriculum</a:t>
            </a:r>
          </a:p>
          <a:p>
            <a:pPr marL="342900" indent="-342900">
              <a:lnSpc>
                <a:spcPct val="150000"/>
              </a:lnSpc>
              <a:buFont typeface="+mj-lt"/>
              <a:buAutoNum type="arabicPeriod"/>
            </a:pPr>
            <a:r>
              <a:rPr lang="en-US" sz="2000" dirty="0">
                <a:latin typeface="Poppins" panose="00000500000000000000" pitchFamily="2" charset="0"/>
                <a:cs typeface="Poppins" panose="00000500000000000000" pitchFamily="2" charset="0"/>
              </a:rPr>
              <a:t>Why Curriculum Change Is Important? </a:t>
            </a:r>
          </a:p>
          <a:p>
            <a:pPr marL="342900" indent="-342900">
              <a:lnSpc>
                <a:spcPct val="150000"/>
              </a:lnSpc>
              <a:buFont typeface="+mj-lt"/>
              <a:buAutoNum type="arabicPeriod"/>
            </a:pPr>
            <a:r>
              <a:rPr lang="en-US" sz="2000" dirty="0">
                <a:latin typeface="Poppins" panose="00000500000000000000" pitchFamily="2" charset="0"/>
                <a:cs typeface="Poppins" panose="00000500000000000000" pitchFamily="2" charset="0"/>
              </a:rPr>
              <a:t>Curriculum Development Process In Sri Lanka</a:t>
            </a:r>
          </a:p>
          <a:p>
            <a:pPr marL="342900" indent="-342900">
              <a:lnSpc>
                <a:spcPct val="150000"/>
              </a:lnSpc>
              <a:buFont typeface="+mj-lt"/>
              <a:buAutoNum type="arabicPeriod"/>
            </a:pPr>
            <a:r>
              <a:rPr lang="en-US" sz="2000" dirty="0">
                <a:latin typeface="Poppins" panose="00000500000000000000" pitchFamily="2" charset="0"/>
                <a:cs typeface="Poppins" panose="00000500000000000000" pitchFamily="2" charset="0"/>
              </a:rPr>
              <a:t>Curriculum in Pre-colonial Period , Colonial Period &amp; Colonial Period </a:t>
            </a:r>
          </a:p>
          <a:p>
            <a:pPr marL="342900" indent="-342900">
              <a:lnSpc>
                <a:spcPct val="150000"/>
              </a:lnSpc>
              <a:buFont typeface="+mj-lt"/>
              <a:buAutoNum type="arabicPeriod"/>
            </a:pPr>
            <a:r>
              <a:rPr lang="en-US" sz="2000" dirty="0">
                <a:latin typeface="Poppins" panose="00000500000000000000" pitchFamily="2" charset="0"/>
                <a:cs typeface="Poppins" panose="00000500000000000000" pitchFamily="2" charset="0"/>
              </a:rPr>
              <a:t>National School Curriculum in Sri Lanka</a:t>
            </a:r>
          </a:p>
        </p:txBody>
      </p:sp>
    </p:spTree>
    <p:extLst>
      <p:ext uri="{BB962C8B-B14F-4D97-AF65-F5344CB8AC3E}">
        <p14:creationId xmlns:p14="http://schemas.microsoft.com/office/powerpoint/2010/main" val="363820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BD478-2EFB-13CA-DF16-6208AF28C022}"/>
              </a:ext>
            </a:extLst>
          </p:cNvPr>
          <p:cNvSpPr txBox="1"/>
          <p:nvPr/>
        </p:nvSpPr>
        <p:spPr>
          <a:xfrm>
            <a:off x="6692900" y="268306"/>
            <a:ext cx="5232399" cy="707886"/>
          </a:xfrm>
          <a:prstGeom prst="rect">
            <a:avLst/>
          </a:prstGeom>
          <a:noFill/>
        </p:spPr>
        <p:txBody>
          <a:bodyPr wrap="square" rtlCol="0">
            <a:spAutoFit/>
          </a:bodyPr>
          <a:lstStyle/>
          <a:p>
            <a:pPr algn="r"/>
            <a:r>
              <a:rPr lang="en-US" sz="4000" i="1" u="sng" dirty="0">
                <a:effectLst>
                  <a:outerShdw blurRad="38100" dist="38100" dir="2700000" algn="tl">
                    <a:srgbClr val="000000">
                      <a:alpha val="43137"/>
                    </a:srgbClr>
                  </a:outerShdw>
                </a:effectLst>
              </a:rPr>
              <a:t>What is Curriculum ?</a:t>
            </a:r>
            <a:r>
              <a:rPr lang="en-US" sz="4000" i="1" dirty="0">
                <a:effectLst>
                  <a:outerShdw blurRad="38100" dist="38100" dir="2700000" algn="tl">
                    <a:srgbClr val="000000">
                      <a:alpha val="43137"/>
                    </a:srgbClr>
                  </a:outerShdw>
                </a:effectLst>
              </a:rPr>
              <a:t> </a:t>
            </a:r>
          </a:p>
        </p:txBody>
      </p:sp>
      <p:sp>
        <p:nvSpPr>
          <p:cNvPr id="4" name="TextBox 3"/>
          <p:cNvSpPr txBox="1"/>
          <p:nvPr/>
        </p:nvSpPr>
        <p:spPr>
          <a:xfrm>
            <a:off x="330199" y="1346200"/>
            <a:ext cx="11595100" cy="4116512"/>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Poppins" panose="00000500000000000000" pitchFamily="2" charset="0"/>
                <a:cs typeface="Poppins" panose="00000500000000000000" pitchFamily="2" charset="0"/>
              </a:rPr>
              <a:t>A set of courses or educational experiences that make up a school or educational program.</a:t>
            </a:r>
          </a:p>
          <a:p>
            <a:endParaRPr lang="en-US" sz="1050" dirty="0">
              <a:latin typeface="Poppins" panose="00000500000000000000" pitchFamily="2" charset="0"/>
              <a:cs typeface="Poppins" panose="00000500000000000000" pitchFamily="2" charset="0"/>
            </a:endParaRPr>
          </a:p>
          <a:p>
            <a:pPr marL="285750" indent="-285750">
              <a:buFont typeface="Wingdings" panose="05000000000000000000" pitchFamily="2" charset="2"/>
              <a:buChar char="§"/>
            </a:pPr>
            <a:r>
              <a:rPr lang="en-US" sz="2000" dirty="0">
                <a:latin typeface="Poppins" panose="00000500000000000000" pitchFamily="2" charset="0"/>
                <a:cs typeface="Poppins" panose="00000500000000000000" pitchFamily="2" charset="0"/>
              </a:rPr>
              <a:t>A comprehensive plan for learning and instruction, outlining what students should know and be able to do at each stage of their education.</a:t>
            </a:r>
          </a:p>
          <a:p>
            <a:endParaRPr lang="en-US" sz="1050" dirty="0">
              <a:latin typeface="Poppins" panose="00000500000000000000" pitchFamily="2" charset="0"/>
              <a:cs typeface="Poppins" panose="00000500000000000000" pitchFamily="2" charset="0"/>
            </a:endParaRPr>
          </a:p>
          <a:p>
            <a:pPr marL="285750" indent="-285750">
              <a:buFont typeface="Wingdings" panose="05000000000000000000" pitchFamily="2" charset="2"/>
              <a:buChar char="§"/>
            </a:pPr>
            <a:r>
              <a:rPr lang="en-US" sz="2000" dirty="0">
                <a:latin typeface="Poppins" panose="00000500000000000000" pitchFamily="2" charset="0"/>
                <a:cs typeface="Poppins" panose="00000500000000000000" pitchFamily="2" charset="0"/>
              </a:rPr>
              <a:t>The subjects and topics studied in a school or program, often organized according to a specific structure or framework.</a:t>
            </a:r>
          </a:p>
          <a:p>
            <a:endParaRPr lang="en-US" sz="1050" dirty="0">
              <a:latin typeface="Poppins" panose="00000500000000000000" pitchFamily="2" charset="0"/>
              <a:cs typeface="Poppins" panose="00000500000000000000" pitchFamily="2" charset="0"/>
            </a:endParaRPr>
          </a:p>
          <a:p>
            <a:pPr marL="285750" indent="-285750">
              <a:buFont typeface="Wingdings" panose="05000000000000000000" pitchFamily="2" charset="2"/>
              <a:buChar char="§"/>
            </a:pPr>
            <a:r>
              <a:rPr lang="en-US" sz="2000" dirty="0">
                <a:latin typeface="Poppins" panose="00000500000000000000" pitchFamily="2" charset="0"/>
                <a:cs typeface="Poppins" panose="00000500000000000000" pitchFamily="2" charset="0"/>
              </a:rPr>
              <a:t>A collection of resources, materials, and activities used in the teaching and learning process.</a:t>
            </a:r>
          </a:p>
          <a:p>
            <a:endParaRPr lang="en-US" sz="1050" dirty="0">
              <a:latin typeface="Poppins" panose="00000500000000000000" pitchFamily="2" charset="0"/>
              <a:cs typeface="Poppins" panose="00000500000000000000" pitchFamily="2" charset="0"/>
            </a:endParaRPr>
          </a:p>
          <a:p>
            <a:pPr marL="285750" indent="-285750">
              <a:buFont typeface="Wingdings" panose="05000000000000000000" pitchFamily="2" charset="2"/>
              <a:buChar char="§"/>
            </a:pPr>
            <a:r>
              <a:rPr lang="en-US" sz="2000" dirty="0">
                <a:latin typeface="Poppins" panose="00000500000000000000" pitchFamily="2" charset="0"/>
                <a:cs typeface="Poppins" panose="00000500000000000000" pitchFamily="2" charset="0"/>
              </a:rPr>
              <a:t>A set of guidelines and expectations for student learning and achievement, often established by government agencies or educational organizations.</a:t>
            </a:r>
          </a:p>
          <a:p>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3748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BD478-2EFB-13CA-DF16-6208AF28C022}"/>
              </a:ext>
            </a:extLst>
          </p:cNvPr>
          <p:cNvSpPr txBox="1"/>
          <p:nvPr/>
        </p:nvSpPr>
        <p:spPr>
          <a:xfrm>
            <a:off x="5381898" y="268306"/>
            <a:ext cx="6543402" cy="707886"/>
          </a:xfrm>
          <a:prstGeom prst="rect">
            <a:avLst/>
          </a:prstGeom>
          <a:noFill/>
        </p:spPr>
        <p:txBody>
          <a:bodyPr wrap="square" rtlCol="0">
            <a:spAutoFit/>
          </a:bodyPr>
          <a:lstStyle/>
          <a:p>
            <a:pPr algn="r"/>
            <a:r>
              <a:rPr lang="en-US" sz="4000" i="1" u="sng" dirty="0">
                <a:effectLst>
                  <a:outerShdw blurRad="38100" dist="38100" dir="2700000" algn="tl">
                    <a:srgbClr val="000000">
                      <a:alpha val="43137"/>
                    </a:srgbClr>
                  </a:outerShdw>
                </a:effectLst>
              </a:rPr>
              <a:t>Definitions for Curriculum</a:t>
            </a:r>
            <a:endParaRPr lang="en-US" sz="4000" i="1" dirty="0">
              <a:effectLst>
                <a:outerShdw blurRad="38100" dist="38100" dir="2700000" algn="tl">
                  <a:srgbClr val="000000">
                    <a:alpha val="43137"/>
                  </a:srgbClr>
                </a:outerShdw>
              </a:effectLst>
            </a:endParaRPr>
          </a:p>
        </p:txBody>
      </p:sp>
      <p:sp>
        <p:nvSpPr>
          <p:cNvPr id="3" name="TextBox 2"/>
          <p:cNvSpPr txBox="1"/>
          <p:nvPr/>
        </p:nvSpPr>
        <p:spPr>
          <a:xfrm>
            <a:off x="744582" y="1097280"/>
            <a:ext cx="11051177" cy="5316583"/>
          </a:xfrm>
          <a:prstGeom prst="rect">
            <a:avLst/>
          </a:prstGeom>
          <a:noFill/>
        </p:spPr>
        <p:txBody>
          <a:bodyPr wrap="square" rtlCol="0">
            <a:spAutoFit/>
          </a:bodyPr>
          <a:lstStyle/>
          <a:p>
            <a:pPr marL="285750" indent="-285750">
              <a:buFont typeface="Wingdings" panose="05000000000000000000" pitchFamily="2" charset="2"/>
              <a:buChar char="v"/>
            </a:pPr>
            <a:r>
              <a:rPr lang="en-US" sz="2000" b="1" i="1" dirty="0">
                <a:solidFill>
                  <a:srgbClr val="C00000"/>
                </a:solidFill>
              </a:rPr>
              <a:t>Caswell and Campbell (1935)</a:t>
            </a:r>
          </a:p>
          <a:p>
            <a:r>
              <a:rPr lang="en-US" sz="2000" dirty="0"/>
              <a:t>			</a:t>
            </a:r>
            <a:r>
              <a:rPr lang="en-US" sz="2000" b="1" dirty="0">
                <a:latin typeface="Poppins" panose="00000500000000000000" pitchFamily="2" charset="0"/>
                <a:cs typeface="Poppins" panose="00000500000000000000" pitchFamily="2" charset="0"/>
              </a:rPr>
              <a:t>“</a:t>
            </a:r>
            <a:r>
              <a:rPr lang="en-US" sz="2000" dirty="0">
                <a:latin typeface="Poppins" panose="00000500000000000000" pitchFamily="2" charset="0"/>
                <a:cs typeface="Poppins" panose="00000500000000000000" pitchFamily="2" charset="0"/>
              </a:rPr>
              <a:t>Curriculum is composed of all of the experiences children have under 				the guidance of the teacher.</a:t>
            </a:r>
            <a:r>
              <a:rPr lang="en-US" sz="2000" b="1" dirty="0">
                <a:latin typeface="Poppins" panose="00000500000000000000" pitchFamily="2" charset="0"/>
                <a:cs typeface="Poppins" panose="00000500000000000000" pitchFamily="2" charset="0"/>
              </a:rPr>
              <a:t>”</a:t>
            </a:r>
          </a:p>
          <a:p>
            <a:endParaRPr lang="en-US" sz="1100" b="1" dirty="0"/>
          </a:p>
          <a:p>
            <a:pPr marL="285750" indent="-285750">
              <a:buFont typeface="Wingdings" panose="05000000000000000000" pitchFamily="2" charset="2"/>
              <a:buChar char="v"/>
            </a:pPr>
            <a:r>
              <a:rPr lang="en-US" sz="2000" b="1" i="1" dirty="0">
                <a:solidFill>
                  <a:srgbClr val="C00000"/>
                </a:solidFill>
              </a:rPr>
              <a:t>Albert Oliver (1977)</a:t>
            </a:r>
          </a:p>
          <a:p>
            <a:r>
              <a:rPr lang="en-US" sz="2000" b="1" dirty="0"/>
              <a:t>			</a:t>
            </a:r>
            <a:r>
              <a:rPr lang="en-US" sz="2000" b="1" dirty="0">
                <a:latin typeface="Poppins" panose="00000500000000000000" pitchFamily="2" charset="0"/>
                <a:cs typeface="Poppins" panose="00000500000000000000" pitchFamily="2" charset="0"/>
              </a:rPr>
              <a:t>“</a:t>
            </a:r>
            <a:r>
              <a:rPr lang="en-US" sz="2000" dirty="0">
                <a:latin typeface="Poppins" panose="00000500000000000000" pitchFamily="2" charset="0"/>
                <a:cs typeface="Poppins" panose="00000500000000000000" pitchFamily="2" charset="0"/>
              </a:rPr>
              <a:t>Curriculum is the educational program of the school” and divided into 				four basic elements: </a:t>
            </a:r>
            <a:r>
              <a:rPr lang="en-US" sz="2000" b="1" dirty="0">
                <a:latin typeface="Poppins" panose="00000500000000000000" pitchFamily="2" charset="0"/>
                <a:cs typeface="Poppins" panose="00000500000000000000" pitchFamily="2" charset="0"/>
              </a:rPr>
              <a:t>1) </a:t>
            </a:r>
            <a:r>
              <a:rPr lang="en-US" sz="2000" dirty="0">
                <a:latin typeface="Poppins" panose="00000500000000000000" pitchFamily="2" charset="0"/>
                <a:cs typeface="Poppins" panose="00000500000000000000" pitchFamily="2" charset="0"/>
              </a:rPr>
              <a:t>program of studies, </a:t>
            </a:r>
            <a:r>
              <a:rPr lang="en-US" sz="2000" b="1" dirty="0">
                <a:latin typeface="Poppins" panose="00000500000000000000" pitchFamily="2" charset="0"/>
                <a:cs typeface="Poppins" panose="00000500000000000000" pitchFamily="2" charset="0"/>
              </a:rPr>
              <a:t>2) </a:t>
            </a:r>
            <a:r>
              <a:rPr lang="en-US" sz="2000" dirty="0">
                <a:latin typeface="Poppins" panose="00000500000000000000" pitchFamily="2" charset="0"/>
                <a:cs typeface="Poppins" panose="00000500000000000000" pitchFamily="2" charset="0"/>
              </a:rPr>
              <a:t>program of experiences,     			</a:t>
            </a:r>
            <a:r>
              <a:rPr lang="en-US" sz="2000" b="1" dirty="0">
                <a:latin typeface="Poppins" panose="00000500000000000000" pitchFamily="2" charset="0"/>
                <a:cs typeface="Poppins" panose="00000500000000000000" pitchFamily="2" charset="0"/>
              </a:rPr>
              <a:t>3) </a:t>
            </a:r>
            <a:r>
              <a:rPr lang="en-US" sz="2000" dirty="0">
                <a:latin typeface="Poppins" panose="00000500000000000000" pitchFamily="2" charset="0"/>
                <a:cs typeface="Poppins" panose="00000500000000000000" pitchFamily="2" charset="0"/>
              </a:rPr>
              <a:t>program of service, </a:t>
            </a:r>
            <a:r>
              <a:rPr lang="en-US" sz="2000" b="1" dirty="0">
                <a:latin typeface="Poppins" panose="00000500000000000000" pitchFamily="2" charset="0"/>
                <a:cs typeface="Poppins" panose="00000500000000000000" pitchFamily="2" charset="0"/>
              </a:rPr>
              <a:t>4) </a:t>
            </a:r>
            <a:r>
              <a:rPr lang="en-US" sz="2000" dirty="0">
                <a:latin typeface="Poppins" panose="00000500000000000000" pitchFamily="2" charset="0"/>
                <a:cs typeface="Poppins" panose="00000500000000000000" pitchFamily="2" charset="0"/>
              </a:rPr>
              <a:t>hidden curriculum.</a:t>
            </a:r>
            <a:r>
              <a:rPr lang="en-US" sz="2000" b="1" dirty="0">
                <a:latin typeface="Poppins" panose="00000500000000000000" pitchFamily="2" charset="0"/>
                <a:cs typeface="Poppins" panose="00000500000000000000" pitchFamily="2" charset="0"/>
              </a:rPr>
              <a:t>”</a:t>
            </a:r>
          </a:p>
          <a:p>
            <a:endParaRPr lang="en-US" sz="1100" b="1" dirty="0"/>
          </a:p>
          <a:p>
            <a:pPr marL="285750" indent="-285750">
              <a:buFont typeface="Wingdings" panose="05000000000000000000" pitchFamily="2" charset="2"/>
              <a:buChar char="v"/>
            </a:pPr>
            <a:r>
              <a:rPr lang="en-US" sz="2000" b="1" i="1" dirty="0">
                <a:solidFill>
                  <a:srgbClr val="C00000"/>
                </a:solidFill>
              </a:rPr>
              <a:t>B. Othanel Smith (1957)</a:t>
            </a:r>
          </a:p>
          <a:p>
            <a:pPr algn="just"/>
            <a:r>
              <a:rPr lang="en-US" sz="2000" b="1" dirty="0"/>
              <a:t>			</a:t>
            </a:r>
            <a:r>
              <a:rPr lang="en-US" sz="2000" b="1" dirty="0">
                <a:latin typeface="Poppins" panose="00000500000000000000" pitchFamily="2" charset="0"/>
                <a:cs typeface="Poppins" panose="00000500000000000000" pitchFamily="2" charset="0"/>
              </a:rPr>
              <a:t>“</a:t>
            </a:r>
            <a:r>
              <a:rPr lang="en-US" sz="2000" dirty="0">
                <a:latin typeface="Poppins" panose="00000500000000000000" pitchFamily="2" charset="0"/>
                <a:cs typeface="Poppins" panose="00000500000000000000" pitchFamily="2" charset="0"/>
              </a:rPr>
              <a:t>A sequence of potential experiences is set up in the school for the 					purpose of disciplining children and youth in group ways of thinking and 			acting.  This set of experiences is referred to as the curriculum.</a:t>
            </a:r>
            <a:r>
              <a:rPr lang="en-US" sz="2000" b="1" dirty="0">
                <a:latin typeface="Poppins" panose="00000500000000000000" pitchFamily="2" charset="0"/>
                <a:cs typeface="Poppins" panose="00000500000000000000" pitchFamily="2" charset="0"/>
              </a:rPr>
              <a:t>”</a:t>
            </a:r>
          </a:p>
          <a:p>
            <a:endParaRPr lang="en-US" sz="1100" b="1" dirty="0"/>
          </a:p>
          <a:p>
            <a:pPr marL="342900" indent="-342900">
              <a:buFont typeface="Wingdings" panose="05000000000000000000" pitchFamily="2" charset="2"/>
              <a:buChar char="v"/>
            </a:pPr>
            <a:r>
              <a:rPr lang="en-US" sz="2000" b="1" i="1" dirty="0">
                <a:solidFill>
                  <a:srgbClr val="C00000"/>
                </a:solidFill>
              </a:rPr>
              <a:t>Schubert (1987)</a:t>
            </a:r>
          </a:p>
          <a:p>
            <a:r>
              <a:rPr lang="en-US" sz="2400" b="1" i="1" dirty="0"/>
              <a:t>			</a:t>
            </a:r>
            <a:r>
              <a:rPr lang="en-US" sz="2400" b="1" i="1" dirty="0">
                <a:latin typeface="Poppins" panose="00000500000000000000" pitchFamily="2" charset="0"/>
                <a:cs typeface="Poppins" panose="00000500000000000000" pitchFamily="2" charset="0"/>
              </a:rPr>
              <a:t>“</a:t>
            </a:r>
            <a:r>
              <a:rPr lang="en-US" sz="2000" dirty="0">
                <a:latin typeface="Poppins" panose="00000500000000000000" pitchFamily="2" charset="0"/>
                <a:cs typeface="Poppins" panose="00000500000000000000" pitchFamily="2" charset="0"/>
              </a:rPr>
              <a:t>curriculum as the contents of a subject, concepts and tasks to be 					acquired, planned activities, the desired learning outcomes and 						experiences, product of culture and an agenda to reform society.</a:t>
            </a:r>
            <a:r>
              <a:rPr lang="en-US" sz="2400" b="1" i="1" dirty="0">
                <a:latin typeface="Poppins" panose="00000500000000000000" pitchFamily="2" charset="0"/>
                <a:cs typeface="Poppins" panose="00000500000000000000" pitchFamily="2" charset="0"/>
              </a:rPr>
              <a:t>”</a:t>
            </a:r>
          </a:p>
        </p:txBody>
      </p:sp>
    </p:spTree>
    <p:extLst>
      <p:ext uri="{BB962C8B-B14F-4D97-AF65-F5344CB8AC3E}">
        <p14:creationId xmlns:p14="http://schemas.microsoft.com/office/powerpoint/2010/main" val="355000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B4BDBB-7516-73D8-747B-263BAAB74E68}"/>
              </a:ext>
            </a:extLst>
          </p:cNvPr>
          <p:cNvSpPr txBox="1"/>
          <p:nvPr/>
        </p:nvSpPr>
        <p:spPr>
          <a:xfrm>
            <a:off x="385354" y="1111971"/>
            <a:ext cx="11345091" cy="517064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000" dirty="0">
                <a:latin typeface="Poppins" panose="00000500000000000000" pitchFamily="2" charset="0"/>
                <a:cs typeface="Poppins" panose="00000500000000000000" pitchFamily="2" charset="0"/>
              </a:rPr>
              <a:t>To eliminate unnecessary units , teaching methods and content</a:t>
            </a:r>
          </a:p>
          <a:p>
            <a:pPr marL="285750" indent="-285750">
              <a:lnSpc>
                <a:spcPct val="150000"/>
              </a:lnSpc>
              <a:buFont typeface="Wingdings" panose="05000000000000000000" pitchFamily="2" charset="2"/>
              <a:buChar char="v"/>
            </a:pPr>
            <a:r>
              <a:rPr lang="en-US" sz="2000" dirty="0">
                <a:latin typeface="Poppins" panose="00000500000000000000" pitchFamily="2" charset="0"/>
                <a:cs typeface="Poppins" panose="00000500000000000000" pitchFamily="2" charset="0"/>
              </a:rPr>
              <a:t>To restructure curriculum according to the needs of the learner society </a:t>
            </a:r>
          </a:p>
          <a:p>
            <a:pPr marL="285750" indent="-285750">
              <a:lnSpc>
                <a:spcPct val="150000"/>
              </a:lnSpc>
              <a:buFont typeface="Wingdings" panose="05000000000000000000" pitchFamily="2" charset="2"/>
              <a:buChar char="v"/>
            </a:pPr>
            <a:r>
              <a:rPr lang="en-US" sz="2000" dirty="0">
                <a:latin typeface="Poppins" panose="00000500000000000000" pitchFamily="2" charset="0"/>
                <a:cs typeface="Poppins" panose="00000500000000000000" pitchFamily="2" charset="0"/>
              </a:rPr>
              <a:t>To add or delete number of clinical hours of instructions </a:t>
            </a:r>
          </a:p>
          <a:p>
            <a:pPr marL="285750" indent="-285750">
              <a:lnSpc>
                <a:spcPct val="150000"/>
              </a:lnSpc>
              <a:buFont typeface="Wingdings" panose="05000000000000000000" pitchFamily="2" charset="2"/>
              <a:buChar char="v"/>
            </a:pPr>
            <a:r>
              <a:rPr lang="en-US" sz="2000" dirty="0">
                <a:latin typeface="Poppins" panose="00000500000000000000" pitchFamily="2" charset="0"/>
                <a:cs typeface="Poppins" panose="00000500000000000000" pitchFamily="2" charset="0"/>
              </a:rPr>
              <a:t>Can Save Schools Money on Educational Materials</a:t>
            </a:r>
          </a:p>
          <a:p>
            <a:pPr marL="285750" indent="-285750">
              <a:lnSpc>
                <a:spcPct val="150000"/>
              </a:lnSpc>
              <a:buFont typeface="Wingdings" panose="05000000000000000000" pitchFamily="2" charset="2"/>
              <a:buChar char="v"/>
            </a:pPr>
            <a:r>
              <a:rPr lang="en-US" sz="2000" dirty="0">
                <a:latin typeface="Poppins" panose="00000500000000000000" pitchFamily="2" charset="0"/>
                <a:cs typeface="Poppins" panose="00000500000000000000" pitchFamily="2" charset="0"/>
              </a:rPr>
              <a:t>Plays an Important Role in Shaping and Reflecting Culture</a:t>
            </a:r>
          </a:p>
          <a:p>
            <a:pPr marL="285750" indent="-285750">
              <a:lnSpc>
                <a:spcPct val="150000"/>
              </a:lnSpc>
              <a:buFont typeface="Wingdings" panose="05000000000000000000" pitchFamily="2" charset="2"/>
              <a:buChar char="v"/>
            </a:pPr>
            <a:r>
              <a:rPr lang="en-US" sz="2000" dirty="0">
                <a:latin typeface="Poppins" panose="00000500000000000000" pitchFamily="2" charset="0"/>
                <a:cs typeface="Poppins" panose="00000500000000000000" pitchFamily="2" charset="0"/>
              </a:rPr>
              <a:t>Ensures That Students and Teachers Keep Up With Global Trends</a:t>
            </a:r>
          </a:p>
          <a:p>
            <a:pPr marL="285750" indent="-285750">
              <a:lnSpc>
                <a:spcPct val="150000"/>
              </a:lnSpc>
              <a:buFont typeface="Wingdings" panose="05000000000000000000" pitchFamily="2" charset="2"/>
              <a:buChar char="v"/>
            </a:pPr>
            <a:r>
              <a:rPr lang="en-US" sz="2000" dirty="0">
                <a:latin typeface="Poppins" panose="00000500000000000000" pitchFamily="2" charset="0"/>
                <a:cs typeface="Poppins" panose="00000500000000000000" pitchFamily="2" charset="0"/>
              </a:rPr>
              <a:t>Benefits Students by Establishing Internal Consistency</a:t>
            </a:r>
          </a:p>
          <a:p>
            <a:pPr marL="285750" indent="-285750">
              <a:lnSpc>
                <a:spcPct val="150000"/>
              </a:lnSpc>
              <a:buFont typeface="Wingdings" panose="05000000000000000000" pitchFamily="2" charset="2"/>
              <a:buChar char="v"/>
            </a:pPr>
            <a:r>
              <a:rPr lang="en-US" sz="2000" dirty="0">
                <a:latin typeface="Poppins" panose="00000500000000000000" pitchFamily="2" charset="0"/>
                <a:cs typeface="Poppins" panose="00000500000000000000" pitchFamily="2" charset="0"/>
              </a:rPr>
              <a:t>Creates Measurable Benchmarks and Learning Outcomes</a:t>
            </a:r>
          </a:p>
          <a:p>
            <a:pPr marL="285750" indent="-285750">
              <a:lnSpc>
                <a:spcPct val="150000"/>
              </a:lnSpc>
              <a:buFont typeface="Wingdings" panose="05000000000000000000" pitchFamily="2" charset="2"/>
              <a:buChar char="v"/>
            </a:pPr>
            <a:r>
              <a:rPr lang="en-US" sz="2000" dirty="0">
                <a:latin typeface="Poppins" panose="00000500000000000000" pitchFamily="2" charset="0"/>
                <a:cs typeface="Poppins" panose="00000500000000000000" pitchFamily="2" charset="0"/>
              </a:rPr>
              <a:t>Encourages Collaboration</a:t>
            </a:r>
          </a:p>
          <a:p>
            <a:pPr marL="285750" indent="-285750">
              <a:lnSpc>
                <a:spcPct val="150000"/>
              </a:lnSpc>
              <a:buFont typeface="Wingdings" panose="05000000000000000000" pitchFamily="2" charset="2"/>
              <a:buChar char="v"/>
            </a:pPr>
            <a:r>
              <a:rPr lang="en-US" sz="2000" dirty="0">
                <a:latin typeface="Poppins" panose="00000500000000000000" pitchFamily="2" charset="0"/>
                <a:cs typeface="Poppins" panose="00000500000000000000" pitchFamily="2" charset="0"/>
              </a:rPr>
              <a:t>Providing a framework for teaching and learning</a:t>
            </a:r>
          </a:p>
          <a:p>
            <a:pPr marL="285750" indent="-285750">
              <a:lnSpc>
                <a:spcPct val="150000"/>
              </a:lnSpc>
              <a:buFont typeface="Wingdings" panose="05000000000000000000" pitchFamily="2" charset="2"/>
              <a:buChar char="v"/>
            </a:pPr>
            <a:r>
              <a:rPr lang="en-US" sz="2000" dirty="0">
                <a:latin typeface="Poppins" panose="00000500000000000000" pitchFamily="2" charset="0"/>
                <a:cs typeface="Poppins" panose="00000500000000000000" pitchFamily="2" charset="0"/>
              </a:rPr>
              <a:t>Establishing educational goals and standards</a:t>
            </a:r>
          </a:p>
        </p:txBody>
      </p:sp>
      <p:sp>
        <p:nvSpPr>
          <p:cNvPr id="4" name="TextBox 3"/>
          <p:cNvSpPr txBox="1"/>
          <p:nvPr/>
        </p:nvSpPr>
        <p:spPr>
          <a:xfrm>
            <a:off x="2129246" y="332146"/>
            <a:ext cx="9810205" cy="984885"/>
          </a:xfrm>
          <a:prstGeom prst="rect">
            <a:avLst/>
          </a:prstGeom>
          <a:noFill/>
        </p:spPr>
        <p:txBody>
          <a:bodyPr wrap="square" rtlCol="0">
            <a:spAutoFit/>
          </a:bodyPr>
          <a:lstStyle/>
          <a:p>
            <a:r>
              <a:rPr lang="en-US" sz="4000" i="1" u="sng" dirty="0">
                <a:effectLst>
                  <a:outerShdw blurRad="38100" dist="38100" dir="2700000" algn="tl">
                    <a:srgbClr val="000000">
                      <a:alpha val="43137"/>
                    </a:srgbClr>
                  </a:outerShdw>
                </a:effectLst>
              </a:rPr>
              <a:t>Why Curriculum Change Is Important ?</a:t>
            </a:r>
            <a:r>
              <a:rPr lang="en-US" i="1" u="sng" dirty="0">
                <a:effectLst>
                  <a:outerShdw blurRad="38100" dist="38100" dir="2700000" algn="tl">
                    <a:srgbClr val="000000">
                      <a:alpha val="43137"/>
                    </a:srgbClr>
                  </a:outerShdw>
                </a:effectLst>
              </a:rPr>
              <a:t> </a:t>
            </a:r>
          </a:p>
          <a:p>
            <a:endParaRPr lang="en-US" dirty="0"/>
          </a:p>
        </p:txBody>
      </p:sp>
    </p:spTree>
    <p:extLst>
      <p:ext uri="{BB962C8B-B14F-4D97-AF65-F5344CB8AC3E}">
        <p14:creationId xmlns:p14="http://schemas.microsoft.com/office/powerpoint/2010/main" val="230228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2230" y="332146"/>
            <a:ext cx="10437222" cy="1323439"/>
          </a:xfrm>
          <a:prstGeom prst="rect">
            <a:avLst/>
          </a:prstGeom>
          <a:noFill/>
        </p:spPr>
        <p:txBody>
          <a:bodyPr wrap="square" rtlCol="0">
            <a:spAutoFit/>
          </a:bodyPr>
          <a:lstStyle/>
          <a:p>
            <a:r>
              <a:rPr lang="en-US" sz="4000" i="1" u="sng" dirty="0">
                <a:effectLst>
                  <a:outerShdw blurRad="38100" dist="38100" dir="2700000" algn="tl">
                    <a:srgbClr val="000000">
                      <a:alpha val="43137"/>
                    </a:srgbClr>
                  </a:outerShdw>
                </a:effectLst>
              </a:rPr>
              <a:t>Social Outcomes Expected on Education</a:t>
            </a:r>
            <a:r>
              <a:rPr lang="en-US" sz="4000" i="1" dirty="0">
                <a:effectLst>
                  <a:outerShdw blurRad="38100" dist="38100" dir="2700000" algn="tl">
                    <a:srgbClr val="000000">
                      <a:alpha val="43137"/>
                    </a:srgbClr>
                  </a:outerShdw>
                </a:effectLst>
              </a:rPr>
              <a:t>   		                                                   </a:t>
            </a:r>
            <a:r>
              <a:rPr lang="en-US" sz="4000" i="1" u="sng" dirty="0">
                <a:effectLst>
                  <a:outerShdw blurRad="38100" dist="38100" dir="2700000" algn="tl">
                    <a:srgbClr val="000000">
                      <a:alpha val="43137"/>
                    </a:srgbClr>
                  </a:outerShdw>
                </a:effectLst>
              </a:rPr>
              <a:t>In Future</a:t>
            </a:r>
            <a:endParaRPr lang="en-US" i="1" u="sng" dirty="0">
              <a:effectLst>
                <a:outerShdw blurRad="38100" dist="38100" dir="2700000" algn="tl">
                  <a:srgbClr val="000000">
                    <a:alpha val="43137"/>
                  </a:srgbClr>
                </a:outerShdw>
              </a:effectLst>
            </a:endParaRPr>
          </a:p>
        </p:txBody>
      </p:sp>
      <p:sp>
        <p:nvSpPr>
          <p:cNvPr id="3" name="TextBox 2"/>
          <p:cNvSpPr txBox="1"/>
          <p:nvPr/>
        </p:nvSpPr>
        <p:spPr>
          <a:xfrm>
            <a:off x="731519" y="1655585"/>
            <a:ext cx="10110651"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Poppins" panose="00000500000000000000" pitchFamily="2" charset="0"/>
                <a:cs typeface="Poppins" panose="00000500000000000000" pitchFamily="2" charset="0"/>
              </a:rPr>
              <a:t>Greater emphasis on digital literacy</a:t>
            </a:r>
          </a:p>
          <a:p>
            <a:pPr marL="285750" indent="-285750">
              <a:lnSpc>
                <a:spcPct val="150000"/>
              </a:lnSpc>
              <a:buFont typeface="Wingdings" panose="05000000000000000000" pitchFamily="2" charset="2"/>
              <a:buChar char="Ø"/>
            </a:pPr>
            <a:r>
              <a:rPr lang="en-US" sz="2000" dirty="0">
                <a:latin typeface="Poppins" panose="00000500000000000000" pitchFamily="2" charset="0"/>
                <a:cs typeface="Poppins" panose="00000500000000000000" pitchFamily="2" charset="0"/>
              </a:rPr>
              <a:t>Increased emphasis on critical thinking and problem-solving</a:t>
            </a:r>
          </a:p>
          <a:p>
            <a:pPr marL="285750" indent="-285750">
              <a:lnSpc>
                <a:spcPct val="150000"/>
              </a:lnSpc>
              <a:buFont typeface="Wingdings" panose="05000000000000000000" pitchFamily="2" charset="2"/>
              <a:buChar char="Ø"/>
            </a:pPr>
            <a:r>
              <a:rPr lang="en-US" sz="2000" dirty="0">
                <a:latin typeface="Poppins" panose="00000500000000000000" pitchFamily="2" charset="0"/>
                <a:cs typeface="Poppins" panose="00000500000000000000" pitchFamily="2" charset="0"/>
              </a:rPr>
              <a:t>Greater attention to global and cultural awareness</a:t>
            </a:r>
          </a:p>
          <a:p>
            <a:pPr marL="285750" indent="-285750">
              <a:lnSpc>
                <a:spcPct val="150000"/>
              </a:lnSpc>
              <a:buFont typeface="Wingdings" panose="05000000000000000000" pitchFamily="2" charset="2"/>
              <a:buChar char="Ø"/>
            </a:pPr>
            <a:r>
              <a:rPr lang="en-US" sz="2000" dirty="0">
                <a:latin typeface="Poppins" panose="00000500000000000000" pitchFamily="2" charset="0"/>
                <a:cs typeface="Poppins" panose="00000500000000000000" pitchFamily="2" charset="0"/>
              </a:rPr>
              <a:t>Increased focus on sustainability and environmental stewardship</a:t>
            </a:r>
          </a:p>
          <a:p>
            <a:pPr marL="285750" indent="-285750">
              <a:lnSpc>
                <a:spcPct val="150000"/>
              </a:lnSpc>
              <a:buFont typeface="Wingdings" panose="05000000000000000000" pitchFamily="2" charset="2"/>
              <a:buChar char="Ø"/>
            </a:pPr>
            <a:r>
              <a:rPr lang="en-US" sz="2000" dirty="0">
                <a:latin typeface="Poppins" panose="00000500000000000000" pitchFamily="2" charset="0"/>
                <a:cs typeface="Poppins" panose="00000500000000000000" pitchFamily="2" charset="0"/>
              </a:rPr>
              <a:t>Greater emphasis on creativity and innovation</a:t>
            </a:r>
          </a:p>
          <a:p>
            <a:pPr marL="285750" indent="-285750">
              <a:lnSpc>
                <a:spcPct val="150000"/>
              </a:lnSpc>
              <a:buFont typeface="Wingdings" panose="05000000000000000000" pitchFamily="2" charset="2"/>
              <a:buChar char="Ø"/>
            </a:pPr>
            <a:r>
              <a:rPr lang="en-US" sz="2000" dirty="0">
                <a:latin typeface="Poppins" panose="00000500000000000000" pitchFamily="2" charset="0"/>
                <a:cs typeface="Poppins" panose="00000500000000000000" pitchFamily="2" charset="0"/>
              </a:rPr>
              <a:t>To those who can motivate others</a:t>
            </a:r>
          </a:p>
          <a:p>
            <a:pPr marL="285750" indent="-285750">
              <a:lnSpc>
                <a:spcPct val="150000"/>
              </a:lnSpc>
              <a:buFont typeface="Wingdings" panose="05000000000000000000" pitchFamily="2" charset="2"/>
              <a:buChar char="Ø"/>
            </a:pPr>
            <a:r>
              <a:rPr lang="en-US" sz="2000" dirty="0">
                <a:latin typeface="Poppins" panose="00000500000000000000" pitchFamily="2" charset="0"/>
                <a:cs typeface="Poppins" panose="00000500000000000000" pitchFamily="2" charset="0"/>
              </a:rPr>
              <a:t>Reduced crime and violence</a:t>
            </a:r>
          </a:p>
          <a:p>
            <a:pPr marL="285750" indent="-285750">
              <a:lnSpc>
                <a:spcPct val="150000"/>
              </a:lnSpc>
              <a:buFont typeface="Wingdings" panose="05000000000000000000" pitchFamily="2" charset="2"/>
              <a:buChar char="Ø"/>
            </a:pPr>
            <a:r>
              <a:rPr lang="en-US" sz="2000" dirty="0">
                <a:latin typeface="Poppins" panose="00000500000000000000" pitchFamily="2" charset="0"/>
                <a:cs typeface="Poppins" panose="00000500000000000000" pitchFamily="2" charset="0"/>
              </a:rPr>
              <a:t>Enhanced social cohesion</a:t>
            </a:r>
          </a:p>
          <a:p>
            <a:pPr marL="285750" indent="-285750">
              <a:lnSpc>
                <a:spcPct val="150000"/>
              </a:lnSpc>
              <a:buFont typeface="Wingdings" panose="05000000000000000000" pitchFamily="2" charset="2"/>
              <a:buChar char="Ø"/>
            </a:pPr>
            <a:r>
              <a:rPr lang="en-US" sz="2000" dirty="0">
                <a:latin typeface="Poppins" panose="00000500000000000000" pitchFamily="2" charset="0"/>
                <a:cs typeface="Poppins" panose="00000500000000000000" pitchFamily="2" charset="0"/>
              </a:rPr>
              <a:t>Improved social mobility and economic opportunity</a:t>
            </a:r>
            <a:endParaRPr lang="en-US"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2769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154F5A-F1CF-663F-3CDB-2038D1DAF4DC}"/>
              </a:ext>
            </a:extLst>
          </p:cNvPr>
          <p:cNvSpPr txBox="1"/>
          <p:nvPr/>
        </p:nvSpPr>
        <p:spPr>
          <a:xfrm>
            <a:off x="411892" y="1067988"/>
            <a:ext cx="11250386" cy="3970318"/>
          </a:xfrm>
          <a:prstGeom prst="rect">
            <a:avLst/>
          </a:prstGeom>
          <a:noFill/>
        </p:spPr>
        <p:txBody>
          <a:bodyPr wrap="square">
            <a:spAutoFit/>
          </a:bodyPr>
          <a:lstStyle/>
          <a:p>
            <a:pPr algn="just" fontAlgn="base"/>
            <a:r>
              <a:rPr lang="en-US" b="0" i="0" dirty="0">
                <a:effectLst/>
                <a:latin typeface="Poppins" panose="020B0502040204020203" pitchFamily="2" charset="0"/>
              </a:rPr>
              <a:t>The Sri Lankan national school curriculum is divided into five parts </a:t>
            </a:r>
          </a:p>
          <a:p>
            <a:pPr marL="1657350" lvl="3" indent="-285750" algn="just" fontAlgn="base">
              <a:buFont typeface="Wingdings" panose="05000000000000000000" pitchFamily="2" charset="2"/>
              <a:buChar char="§"/>
            </a:pPr>
            <a:r>
              <a:rPr lang="en-US" b="0" i="0" dirty="0">
                <a:effectLst/>
                <a:latin typeface="Poppins" panose="020B0502040204020203" pitchFamily="2" charset="0"/>
              </a:rPr>
              <a:t> Primary</a:t>
            </a:r>
          </a:p>
          <a:p>
            <a:pPr marL="1657350" lvl="3" indent="-285750" algn="just" fontAlgn="base">
              <a:buFont typeface="Wingdings" panose="05000000000000000000" pitchFamily="2" charset="2"/>
              <a:buChar char="§"/>
            </a:pPr>
            <a:r>
              <a:rPr lang="en-US" b="0" i="0" dirty="0">
                <a:effectLst/>
                <a:latin typeface="Poppins" panose="020B0502040204020203" pitchFamily="2" charset="0"/>
              </a:rPr>
              <a:t>Junior Secondary</a:t>
            </a:r>
          </a:p>
          <a:p>
            <a:pPr marL="1657350" lvl="3" indent="-285750" algn="just" fontAlgn="base">
              <a:buFont typeface="Wingdings" panose="05000000000000000000" pitchFamily="2" charset="2"/>
              <a:buChar char="§"/>
            </a:pPr>
            <a:r>
              <a:rPr lang="en-US" b="0" i="0" dirty="0">
                <a:effectLst/>
                <a:latin typeface="Poppins" panose="020B0502040204020203" pitchFamily="2" charset="0"/>
              </a:rPr>
              <a:t>Senior Secondary</a:t>
            </a:r>
          </a:p>
          <a:p>
            <a:pPr marL="1657350" lvl="3" indent="-285750" algn="just" fontAlgn="base">
              <a:buFont typeface="Wingdings" panose="05000000000000000000" pitchFamily="2" charset="2"/>
              <a:buChar char="§"/>
            </a:pPr>
            <a:r>
              <a:rPr lang="en-US" b="0" i="0" dirty="0">
                <a:effectLst/>
                <a:latin typeface="Poppins" panose="020B0502040204020203" pitchFamily="2" charset="0"/>
              </a:rPr>
              <a:t>Collegiate </a:t>
            </a:r>
          </a:p>
          <a:p>
            <a:pPr marL="1657350" lvl="3" indent="-285750" algn="just" fontAlgn="base">
              <a:buFont typeface="Wingdings" panose="05000000000000000000" pitchFamily="2" charset="2"/>
              <a:buChar char="§"/>
            </a:pPr>
            <a:r>
              <a:rPr lang="en-US" b="0" i="0" dirty="0">
                <a:effectLst/>
                <a:latin typeface="Poppins" panose="020B0502040204020203" pitchFamily="2" charset="0"/>
              </a:rPr>
              <a:t>Tertiary.</a:t>
            </a:r>
          </a:p>
          <a:p>
            <a:pPr algn="just" fontAlgn="base"/>
            <a:endParaRPr lang="en-US" b="0" i="0" dirty="0">
              <a:effectLst/>
              <a:latin typeface="Poppins" panose="020B0502040204020203" pitchFamily="2" charset="0"/>
            </a:endParaRPr>
          </a:p>
          <a:p>
            <a:pPr algn="just" fontAlgn="base"/>
            <a:r>
              <a:rPr lang="en-US" b="0" i="0" dirty="0">
                <a:effectLst/>
                <a:latin typeface="Poppins" panose="020B0502040204020203" pitchFamily="2" charset="0"/>
              </a:rPr>
              <a:t>There are 4 major fields of study at Collegiate Level and students should study for 2 years at this level before taking the examination.</a:t>
            </a:r>
          </a:p>
          <a:p>
            <a:pPr marL="1657350" lvl="3" indent="-285750" algn="just" fontAlgn="base">
              <a:buFont typeface="Wingdings" panose="05000000000000000000" pitchFamily="2" charset="2"/>
              <a:buChar char="§"/>
            </a:pPr>
            <a:r>
              <a:rPr lang="en-US" b="0" i="0" dirty="0">
                <a:effectLst/>
                <a:latin typeface="Poppins" panose="020B0502040204020203" pitchFamily="2" charset="0"/>
              </a:rPr>
              <a:t>Art</a:t>
            </a:r>
          </a:p>
          <a:p>
            <a:pPr marL="1657350" lvl="3" indent="-285750" algn="just" fontAlgn="base">
              <a:buFont typeface="Wingdings" panose="05000000000000000000" pitchFamily="2" charset="2"/>
              <a:buChar char="§"/>
            </a:pPr>
            <a:r>
              <a:rPr lang="en-US" b="0" i="0" dirty="0">
                <a:effectLst/>
                <a:latin typeface="Poppins" panose="020B0502040204020203" pitchFamily="2" charset="0"/>
              </a:rPr>
              <a:t>Mathematics</a:t>
            </a:r>
          </a:p>
          <a:p>
            <a:pPr marL="1657350" lvl="3" indent="-285750" algn="just" fontAlgn="base">
              <a:buFont typeface="Wingdings" panose="05000000000000000000" pitchFamily="2" charset="2"/>
              <a:buChar char="§"/>
            </a:pPr>
            <a:r>
              <a:rPr lang="en-US" b="0" i="0" dirty="0">
                <a:effectLst/>
                <a:latin typeface="Poppins" panose="020B0502040204020203" pitchFamily="2" charset="0"/>
              </a:rPr>
              <a:t>Bio Science</a:t>
            </a:r>
          </a:p>
          <a:p>
            <a:pPr marL="1657350" lvl="3" indent="-285750" algn="just" fontAlgn="base">
              <a:buFont typeface="Wingdings" panose="05000000000000000000" pitchFamily="2" charset="2"/>
              <a:buChar char="§"/>
            </a:pPr>
            <a:r>
              <a:rPr lang="en-US" dirty="0">
                <a:latin typeface="Poppins" panose="020B0502040204020203" pitchFamily="2" charset="0"/>
              </a:rPr>
              <a:t>Commerce</a:t>
            </a:r>
          </a:p>
          <a:p>
            <a:pPr marL="1657350" lvl="3" indent="-285750" algn="just" fontAlgn="base">
              <a:buFont typeface="Wingdings" panose="05000000000000000000" pitchFamily="2" charset="2"/>
              <a:buChar char="§"/>
            </a:pPr>
            <a:r>
              <a:rPr lang="en-US" b="0" i="0" dirty="0">
                <a:effectLst/>
                <a:latin typeface="Poppins" panose="020B0502040204020203" pitchFamily="2" charset="0"/>
              </a:rPr>
              <a:t>Technology</a:t>
            </a:r>
          </a:p>
        </p:txBody>
      </p:sp>
      <p:sp>
        <p:nvSpPr>
          <p:cNvPr id="2" name="TextBox 1">
            <a:extLst>
              <a:ext uri="{FF2B5EF4-FFF2-40B4-BE49-F238E27FC236}">
                <a16:creationId xmlns:a16="http://schemas.microsoft.com/office/drawing/2014/main" id="{8221FB56-B6A0-F6A7-BD8D-10CB632F2212}"/>
              </a:ext>
            </a:extLst>
          </p:cNvPr>
          <p:cNvSpPr txBox="1"/>
          <p:nvPr/>
        </p:nvSpPr>
        <p:spPr>
          <a:xfrm>
            <a:off x="2183381" y="273068"/>
            <a:ext cx="9794436" cy="707886"/>
          </a:xfrm>
          <a:prstGeom prst="rect">
            <a:avLst/>
          </a:prstGeom>
          <a:noFill/>
        </p:spPr>
        <p:txBody>
          <a:bodyPr wrap="square" rtlCol="0">
            <a:spAutoFit/>
          </a:bodyPr>
          <a:lstStyle/>
          <a:p>
            <a:pPr algn="ctr" fontAlgn="base"/>
            <a:r>
              <a:rPr lang="en-US" sz="4000" i="1" u="sng" dirty="0">
                <a:effectLst>
                  <a:outerShdw blurRad="38100" dist="38100" dir="2700000" algn="tl">
                    <a:srgbClr val="000000">
                      <a:alpha val="43137"/>
                    </a:srgbClr>
                  </a:outerShdw>
                </a:effectLst>
              </a:rPr>
              <a:t>National School Curriculum in Sri Lanka</a:t>
            </a:r>
          </a:p>
        </p:txBody>
      </p:sp>
      <p:sp>
        <p:nvSpPr>
          <p:cNvPr id="4" name="TextBox 3">
            <a:extLst>
              <a:ext uri="{FF2B5EF4-FFF2-40B4-BE49-F238E27FC236}">
                <a16:creationId xmlns:a16="http://schemas.microsoft.com/office/drawing/2014/main" id="{F892070B-1D1F-8A57-BB99-AE14E817A890}"/>
              </a:ext>
            </a:extLst>
          </p:cNvPr>
          <p:cNvSpPr txBox="1"/>
          <p:nvPr/>
        </p:nvSpPr>
        <p:spPr>
          <a:xfrm>
            <a:off x="411892" y="5125340"/>
            <a:ext cx="11277600" cy="1200329"/>
          </a:xfrm>
          <a:prstGeom prst="rect">
            <a:avLst/>
          </a:prstGeom>
          <a:noFill/>
        </p:spPr>
        <p:txBody>
          <a:bodyPr wrap="square" rtlCol="0">
            <a:spAutoFit/>
          </a:bodyPr>
          <a:lstStyle/>
          <a:p>
            <a:r>
              <a:rPr lang="en-US" dirty="0">
                <a:latin typeface="Poppins" panose="020B0502040204020203" pitchFamily="2" charset="0"/>
              </a:rPr>
              <a:t>Aspects of Education</a:t>
            </a:r>
          </a:p>
          <a:p>
            <a:pPr marL="1657350" lvl="3" indent="-285750">
              <a:buFont typeface="Wingdings" panose="05000000000000000000" pitchFamily="2" charset="2"/>
              <a:buChar char="§"/>
            </a:pPr>
            <a:r>
              <a:rPr lang="en-US" dirty="0"/>
              <a:t>Formal Education</a:t>
            </a:r>
          </a:p>
          <a:p>
            <a:pPr marL="1657350" lvl="3" indent="-285750">
              <a:buFont typeface="Wingdings" panose="05000000000000000000" pitchFamily="2" charset="2"/>
              <a:buChar char="§"/>
            </a:pPr>
            <a:r>
              <a:rPr lang="en-US" dirty="0"/>
              <a:t>Informal Education</a:t>
            </a:r>
          </a:p>
          <a:p>
            <a:pPr marL="1657350" lvl="3" indent="-285750">
              <a:buFont typeface="Wingdings" panose="05000000000000000000" pitchFamily="2" charset="2"/>
              <a:buChar char="§"/>
            </a:pPr>
            <a:r>
              <a:rPr lang="en-US" dirty="0"/>
              <a:t>Non-formal Education</a:t>
            </a:r>
          </a:p>
        </p:txBody>
      </p:sp>
      <p:pic>
        <p:nvPicPr>
          <p:cNvPr id="6" name="Picture 5">
            <a:extLst>
              <a:ext uri="{FF2B5EF4-FFF2-40B4-BE49-F238E27FC236}">
                <a16:creationId xmlns:a16="http://schemas.microsoft.com/office/drawing/2014/main" id="{F9ACA545-4367-16E0-91A4-5577DB762B68}"/>
              </a:ext>
            </a:extLst>
          </p:cNvPr>
          <p:cNvPicPr>
            <a:picLocks noChangeAspect="1"/>
          </p:cNvPicPr>
          <p:nvPr/>
        </p:nvPicPr>
        <p:blipFill>
          <a:blip r:embed="rId2"/>
          <a:stretch>
            <a:fillRect/>
          </a:stretch>
        </p:blipFill>
        <p:spPr>
          <a:xfrm>
            <a:off x="7461669" y="3429000"/>
            <a:ext cx="3371088" cy="3112197"/>
          </a:xfrm>
          <a:prstGeom prst="rect">
            <a:avLst/>
          </a:prstGeom>
        </p:spPr>
      </p:pic>
    </p:spTree>
    <p:extLst>
      <p:ext uri="{BB962C8B-B14F-4D97-AF65-F5344CB8AC3E}">
        <p14:creationId xmlns:p14="http://schemas.microsoft.com/office/powerpoint/2010/main" val="48559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6C3778-313D-9C58-C407-F1975FBA0FA1}"/>
              </a:ext>
            </a:extLst>
          </p:cNvPr>
          <p:cNvSpPr txBox="1"/>
          <p:nvPr/>
        </p:nvSpPr>
        <p:spPr>
          <a:xfrm>
            <a:off x="474727" y="1435282"/>
            <a:ext cx="10762595" cy="3477875"/>
          </a:xfrm>
          <a:prstGeom prst="rect">
            <a:avLst/>
          </a:prstGeom>
          <a:noFill/>
        </p:spPr>
        <p:txBody>
          <a:bodyPr wrap="square" rtlCol="0">
            <a:spAutoFit/>
          </a:bodyPr>
          <a:lstStyle/>
          <a:p>
            <a:pPr algn="just"/>
            <a:r>
              <a:rPr lang="en-US" sz="2000" dirty="0"/>
              <a:t>The present education system has been influenced by the historical factors and the pressures from the global and local environment. Civilizations and the cultures from the Indian subcontinent have been influenced in all aspects of the country throughout its history.  </a:t>
            </a:r>
          </a:p>
          <a:p>
            <a:pPr algn="just"/>
            <a:endParaRPr lang="en-US" sz="2000" dirty="0"/>
          </a:p>
          <a:p>
            <a:pPr algn="just"/>
            <a:r>
              <a:rPr lang="en-US" sz="2000" dirty="0"/>
              <a:t>It can be deduced that significant developments in the educational system of the country (Sri Lanka) can be categorized under the following periods:</a:t>
            </a:r>
          </a:p>
          <a:p>
            <a:pPr algn="just"/>
            <a:endParaRPr lang="en-US" sz="2000" dirty="0"/>
          </a:p>
          <a:p>
            <a:pPr lvl="3" algn="just"/>
            <a:r>
              <a:rPr lang="en-US" sz="2000" dirty="0"/>
              <a:t> I. Pre-colonial Period</a:t>
            </a:r>
          </a:p>
          <a:p>
            <a:pPr lvl="3" algn="just"/>
            <a:r>
              <a:rPr lang="en-US" sz="2000" dirty="0"/>
              <a:t> II. Colonial Period</a:t>
            </a:r>
          </a:p>
          <a:p>
            <a:pPr lvl="3" algn="just"/>
            <a:r>
              <a:rPr lang="en-US" sz="2000" dirty="0"/>
              <a:t> III. After the independence</a:t>
            </a:r>
          </a:p>
        </p:txBody>
      </p:sp>
      <p:sp>
        <p:nvSpPr>
          <p:cNvPr id="3" name="TextBox 2"/>
          <p:cNvSpPr txBox="1"/>
          <p:nvPr/>
        </p:nvSpPr>
        <p:spPr>
          <a:xfrm>
            <a:off x="692331" y="306020"/>
            <a:ext cx="11625943" cy="707886"/>
          </a:xfrm>
          <a:prstGeom prst="rect">
            <a:avLst/>
          </a:prstGeom>
          <a:noFill/>
        </p:spPr>
        <p:txBody>
          <a:bodyPr wrap="square" rtlCol="0">
            <a:spAutoFit/>
          </a:bodyPr>
          <a:lstStyle/>
          <a:p>
            <a:pPr algn="just"/>
            <a:r>
              <a:rPr lang="en-US" sz="4000" i="1" u="sng" dirty="0">
                <a:effectLst>
                  <a:outerShdw blurRad="38100" dist="38100" dir="2700000" algn="tl">
                    <a:srgbClr val="000000">
                      <a:alpha val="43137"/>
                    </a:srgbClr>
                  </a:outerShdw>
                </a:effectLst>
              </a:rPr>
              <a:t>Curriculum development process in Sri</a:t>
            </a:r>
            <a:r>
              <a:rPr lang="en-US" sz="4000" u="sng" dirty="0"/>
              <a:t> </a:t>
            </a:r>
            <a:r>
              <a:rPr lang="en-US" sz="4000" i="1" u="sng" dirty="0">
                <a:effectLst>
                  <a:outerShdw blurRad="38100" dist="38100" dir="2700000" algn="tl">
                    <a:srgbClr val="000000">
                      <a:alpha val="43137"/>
                    </a:srgbClr>
                  </a:outerShdw>
                </a:effectLst>
              </a:rPr>
              <a:t>Lanka</a:t>
            </a:r>
          </a:p>
        </p:txBody>
      </p:sp>
    </p:spTree>
    <p:extLst>
      <p:ext uri="{BB962C8B-B14F-4D97-AF65-F5344CB8AC3E}">
        <p14:creationId xmlns:p14="http://schemas.microsoft.com/office/powerpoint/2010/main" val="306539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_rels/theme2.xml.rels><?xml version="1.0" encoding="UTF-8" standalone="yes"?>
<Relationships xmlns="http://schemas.openxmlformats.org/package/2006/relationships"><Relationship Id="rId1" Type="http://schemas.openxmlformats.org/officeDocument/2006/relationships/image" Target="../media/image3.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1058</TotalTime>
  <Words>768</Words>
  <Application>Microsoft Office PowerPoint</Application>
  <PresentationFormat>Widescreen</PresentationFormat>
  <Paragraphs>86</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Savon</vt:lpstr>
      <vt:lpstr>Parallax</vt:lpstr>
      <vt:lpstr>CHANGES IN THE CURRICULUM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Dilmi   Sandeepani</dc:creator>
  <cp:lastModifiedBy>Kushan Dananjaya</cp:lastModifiedBy>
  <cp:revision>26</cp:revision>
  <dcterms:created xsi:type="dcterms:W3CDTF">2023-01-09T02:54:33Z</dcterms:created>
  <dcterms:modified xsi:type="dcterms:W3CDTF">2023-02-28T03:13:16Z</dcterms:modified>
</cp:coreProperties>
</file>