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71" r:id="rId5"/>
    <p:sldId id="328" r:id="rId6"/>
    <p:sldId id="329" r:id="rId7"/>
    <p:sldId id="359" r:id="rId8"/>
    <p:sldId id="265" r:id="rId9"/>
    <p:sldId id="268" r:id="rId10"/>
    <p:sldId id="269" r:id="rId11"/>
    <p:sldId id="270" r:id="rId12"/>
    <p:sldId id="336" r:id="rId13"/>
    <p:sldId id="354" r:id="rId14"/>
    <p:sldId id="355" r:id="rId15"/>
    <p:sldId id="337" r:id="rId16"/>
    <p:sldId id="338" r:id="rId17"/>
    <p:sldId id="339" r:id="rId18"/>
    <p:sldId id="340" r:id="rId19"/>
    <p:sldId id="341" r:id="rId20"/>
    <p:sldId id="34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3:12:07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1095 83 1228,'93'-12'1620,"-20"-5"176,-21 11-27,-20-6-373,-22 6-428,-20-6-404,-43 12-360,-30-5-288,-11 5-280,-41-6-332,-21 6-436,-21 0-360,-21-6-141,-21 6 17,-10 0 140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5:07:29.6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199 1 148,'-6'1'686,"0"0"1,0 0-1,1 1 1,-1 0-1,0 0 0,1 1 1,-1 0-1,1 0 1,-6 4-1,-32 15 1464,38-20-2189,0 0-1,1 0 1,-1 1-1,1 0 1,0 0 0,-1 0-1,2 0 1,-1 1-1,0-1 1,1 1-1,-1 0 1,1 0 0,0 0-1,-4 9 1,-3-5-1470,-7 5-285,17-13 1685,-1 1-1,1-1 0,0 0 1,-1 1-1,1-1 0,0 0 0,0 1 1,-1-1-1,1 1 0,0-1 0,0 0 1,0 1-1,0-1 0,-1 1 0,1-1 1,0 1-1,0-1 0,0 1 1,0-1-1,0 1 0,0-1 0,0 0 1,0 1-1,0-1 0,1 1 0,-1-1 1,0 1-1,0-1 0,0 0 1,0 1-1,1-1 0,-1 1 0,0-1 1,0 0-1,1 1 0,8 5-1196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5:07:30.8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88,'15'-7'497,"-15"7"-448,1-1 1,0 1-1,0 0 0,0-1 0,0 1 1,0 0-1,0-1 0,-1 1 0,1-1 1,0 0-1,0 1 0,-1-1 0,1 0 0,0 1 1,-1-1-1,1 0 0,0 0 0,-1 1 1,0-1-1,1 0 0,-1 0 0,1 0 1,-1 0-1,0 0 0,1 0 0,-1 0 0,0 0 1,0 0-1,0 0 0,0 0 0,0 1 1,0-1-1,0 0 0,0 0 0,-1-1 1,1 1 154,0 3-243,-1 1 7,1 0 0,0 0 0,0 0 0,0 0 0,0-1 0,1 5 0,-1 3-580,0 1 72,0 0-59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3:47:16.6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7 184,'50'-6'1751,"202"6"-2997,-210 0 785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3:53:56.2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2239 0 536,'1'0'209,"0"1"0,0-1 0,0 0-1,0 0 1,0 0 0,0 1 0,0-1 0,0 0-1,0 1 1,0-1 0,-1 1 0,1-1 0,0 1 0,0 0-1,0-1 1,-1 1 0,1 0 0,0 0 0,-1-1-1,1 1 1,0 0 0,-1 0 0,1 0 0,-1 0 0,1 1-1,-1-2-84,0 1-1,1-1 0,-1 1 0,0 0 1,0-1-1,0 1 0,0-1 0,0 1 1,0 0-1,0-1 0,0 1 0,0-1 1,0 1-1,0-1 0,-1 1 0,1 0 1,0-1-1,0 1 0,0-1 0,-1 1 1,1-1-1,0 1 0,-1-1 0,1 1 1,-1-1-1,1 1 0,0-1 0,-1 0 1,1 1-1,-1-1 0,1 0 0,-1 1 1,1-1-1,-1 0 0,1 1 0,-1-1 1,1 0-1,-1 0 0,0 0 0,1 0 1,-1 0-1,-1 1 0,0-1-20,-3 1 282,1 0-1,-1 0 0,0 0 1,1 1-1,-1 0 0,-4 2 1,6-2-239,0-1 1,0 0-1,0 0 1,0 0 0,0 0-1,-1-1 1,1 1-1,0-1 1,-5 0-1,-19 4 583,14-1-490,0-1 1,-1 0-1,1-1 0,-17 0 1,-15 1-12,-240-6-114,252 2-152,-113-5-594,-239-15-6095,358 18 5097,-32-7-1,20 2-545,38 9 1958,0-1 0,0 1-1,0 0 1,0-1 0,1 1 0,-1-1 0,0 0 0,0 1 0,1-1 0,-1 0 0,0 1 0,1-1-1,-1 0 1,1 0 0,-2-1 0</inkml:trace>
  <inkml:trace contextRef="#ctx0" brushRef="#br0" timeOffset="1">1541 41 764,'-13'6'740,"1"-2"0,-1 0-1,0 0 1,-1-1 0,1-1-1,-1 0 1,-14 0 0,2 1 13,-307 20 3602,-289-17-3921,526-5-750,-86-2-1068,61-10-2274,114 10 3331,5 1 111,0 0 1,0 0 0,0 0 0,-1-1-1,1 1 1,0-1 0,0 1 0,0-1-1,0 0 1,0 0 0,0 0-1,0 0 1,0 0 0,-2-2 0,4 2 181,0 1 0,0 0-1,0 0 1,0-1 0,0 1 0,0 0 0,0 0 0,0 0 0,0-1 0,0 1 0,0 0 0,0 0 0,0-1 0,0 1 0,0 0 0,0 0 0,0 0 0,0-1 0,0 1 0,0 0 0,1 0 0,-1 0 0,0-1-1,0 1 1,0 0 0,0 0 0,0 0 0,1 0 0,-1-1 0,0 1 0,0 0 0,0 0 0,1 0 0,-1 0 0,0 0 0,0 0 0,0 0 0,1 0 0,-1 0 0,0-1 0,0 1 0,1 0 0,-1 0-1,0 0 1,0 0 0,0 0 0,1 1 0,-1-1 0,0 0 0,0 0 0,1 0 0,-1 0 0,0 0 0,0 0 0,0 0 0,1 0 0,-1 0 0,0 1 0,1-1-14,9 0-781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5:07:15.9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115 6 860,'21'0'14588,"-29"-6"-12004,-5 6-1562,-1 0-823,13 0-101,2 0 6,24 0 494,-25 1-579,0-1 1,1 1-1,-1-1 0,1 1 1,-1-1-1,0 0 0,1 1 1,-1-1-1,1 0 0,-1 1 1,1-1-1,-1 0 0,1 0 0,-1 1 1,1-1-1,-1 0 0,1 0 1,-1 0-1,1 0 0,-1 0 1,1 0-1,-1 0 0,2 0 1,11 0-22,-11 0-6,-8 0 0,-15 6-34,21-5 48,0 1-6,-1 0-1,1 0 1,0 0 0,-1 0-1,0 0 1,1 0 0,-1 0-1,0-1 1,0 1 0,0 0-1,0 0 1,0-1 0,0 1-1,-1-1 1,-1 2-1,-5 8-11,1 5 5,6-12 14,-1 0 0,1 0 0,-1 0 0,0 0 0,-5 6 1,0-2 9,1 1 0,0 0 1,0 0-1,-6 15 1,9-17-15,1 1 0,0-1 0,0 1 0,1 0 1,0 0-1,0 0 0,1 0 0,0 12 0,0-14 16,0-6-19,0 0 0,0 0 0,0 1 0,0-1 0,0 0 0,0 0 0,0 1 0,0-1 1,0 0-1,0 0 0,0 1 0,0-1 0,0 0 0,1 0 0,-1 0 0,0 1 0,0-1 0,0 0 0,0 0 0,0 1 0,1-1 0,-1 0 0,0 0 0,0 0 0,0 0 0,0 1 0,1-1 0,-1 0 0,0 0 0,0 0 0,1 0 0,-1 0 0,0 0 0,0 0 0,1 0 0,-1 0 0,0 1 0,0-1 1,1 0-1,-1 0 0,0 0-1,0-1 1,1 1 0,-1 0 0,0 0-1,0 0 1,0 1 0,0-1 0,1 0-1,-1 0 1,0 0 0,0 0 0,0 0-1,0 0 1,1 0 0,-1 0-1,0 0 1,0 0 0,0 0 0,0 0-1,0 0 1,0 1 0,1-1 0,-1 0-1,0 0 1,0 0 0,0 0 0,0 0-1,0 0 1,0 1 0,0-1 0,0 0-1,0 0 1,0 0 0,0 0 0,0 1-1,0-1 1,1 0 0,-1 0 0,0 1-8,-11-6 12,1 4 46,9 2-49,0-1 0,0 0 0,1 0 0,-1 1 0,0-1 0,0 0 0,0 0 0,0 0 0,1 0 0,-1 0 0,0-1 0,0 1 0,0 0 0,0 0 0,1 0 0,-1-1 0,0 1 0,0 0 0,1-1 0,-1 1 0,0-1 0,0 1 0,1-1 0,-1 1 0,0-1 0,23-1-2494,25-19-6517,-24 14 5440,31-5 1,-23 6 1856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5:07:18.0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142 39 388,'-10'-5'12885,"9"1"-9933,1 3-3076,-7 0 2478,16 1-1851,-4-2-460,-4 2-41,-1 0 0,0 0 0,0-1 0,1 1 0,-1 0 0,0 0 0,1 0 0,-1 0 0,0-1 0,1 1 1,-1 0-1,0 0 0,1 0 0,-1 0 0,0 0 0,1 0 0,-1 0 0,0 0 0,1 0 0,-1 0 0,0 0 0,1 0 0,-1 0 0,0 0 0,1 0 0,-1 0 0,0 0 0,1 1 0,-1-1 0,0 0 0,1 0 0,-1 0 0,0 0 0,1 1 0,-1-1 0,0 0 0,0 0 0,1 1 1,-1-1-1,0 0 0,0 1 0,0-1 0,0 0 0,1 0 0,-1 1 0,0-1 0,0 0 0,0 1 0,0-1 0,0 1 0,0-1 0,0 0 0,0 1 0,0 0 0,0 0 189,-4-1 58,0 0 0,0 1 0,0-1 0,-1-1-1,-7 0 1,-47-29-87,57 27-256,3 6 39,1 0 14,4 3 6,-6-6 35,-1 1 0,1-1-1,0 0 1,0 0 0,0 1 0,0-1 0,0 0-1,-1 0 1,1 1 0,0-1 0,0 0 0,0 0 0,-1 0-1,1 1 1,0-1 0,0 0 0,-1 0 0,1 0-1,0 0 1,0 0 0,-1 1 0,1-1 0,0 0 0,-1 0-1,1 0 1,0 0 0,0 0 0,-1 0 0,1 0-1,0 0 1,-1 0 0,1 0 0,0 0 0,0 0 0,-1 0-1,1 0 1,0-1 0,-1 1 0,1 0 0,-15 5 18,13-4-11,0 0 0,0 0 0,0 0 0,-1-1 0,1 1 0,0 0 0,-1-1 0,1 0 0,-5 1 0,-7-2-99,18-1 579,12 0-1387,2 1-3350,31-5-4236,7 0 2935,-27 6 3864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5:07:19.9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617 52 60,'0'-1'164,"-1"0"-1,1 0 1,0 1-1,-1-1 1,1 0-1,-1 0 1,0 1-1,1-1 1,-1 1-1,0-1 1,1 0 0,-1 1-1,0-1 1,1 1-1,-1-1 1,0 1-1,0 0 1,0-1-1,0 1 1,1 0-1,-2-1 1,-24-4 2838,22 5-2594,1 0 0,0 0 0,0 1 0,0-1 0,0 1 0,0-1 0,-5 3 0,8-3-348,-1 0 1,1 0-1,0 0 1,-1 0-1,1 0 1,0 1-1,-1-1 1,1 0 0,0-1-1,0 1 1,-1 0-1,1 0 1,0 0-1,-1 0 1,1 0-1,0 0 1,-1 0 0,1 0-1,0 0 1,-1-1-1,1 1 1,0 0-1,0 0 1,-1 0-1,1-1 1,0 1 0,0 0-1,0 0 1,-1-1-1,1 1 1,-1-2 1447,19-4 823,-11 2-1218,-12 2-527,4 2-105,-11-1-422,9 0-59,1 0 0,-1 0 1,0 0-1,1 0 0,-1 0 0,0 1 0,-3-1 1,-30-7-14,35 8 13,-2-2-2,-1 1 1,1 1-1,0-1 1,-1 0-1,1 1 0,0 0 1,-1-1-1,1 1 1,0 1-1,-1-1 0,1 0 1,0 1-1,-5 1 1,-44 4-24,29 0-31,10-3-9,0 1 0,0 0 0,0 1 0,-17 9 0,-36 19-3226,49-27 2475,1 2 0,0 0-1,0 1 1,0 1 0,1 0-1,1 2 1,-18 15 0,27-20 688,0 0 1,0 1-1,0 0 0,1 0 1,-5 14-1,2-6 106,6-10 18,0-1 0,0 1-1,0-1 1,1 1 0,0 0-1,0-1 1,1 11 0,0 5 6,-1-9 5,-1 1 1,0-1-1,-1 0 1,-1 0 0,0 0-1,-6 14 1,8-22-10,0 0 1,1 1-1,-1-1 0,1 0 0,0 0 1,0 1-1,1 5 0,0 2-23,-1-8-21,1 1 0,0-1 0,0 0 0,0 1 0,1-1 0,0 0 0,0 0 0,0 0 0,0 0 0,0 0 0,1-1 0,0 1 0,2 3 0,-1-2-168,0 0-1,0 0 0,-1 0 0,5 11 1,-3-2-415,-1-1 0,0 1 1,-1 0-1,0 0 0,1 28 0,-4-6-287,0-14 513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5:07:23.4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136 10 472,'-6'-2'490,"0"0"-1,0 0 1,0 1 0,0 0-1,0 0 1,0 1 0,-12 0-1,14 0 45,0 0 0,0 0-1,0 0 1,0 1 0,1-1-1,-1 1 1,0 0 0,0 0-1,0 0 1,1 1 0,-1 0-1,1-1 1,-4 3-1,-4 2 1461,11-6-1942,-1 0-1,1 0 0,0 0 0,0 0 1,0 0-1,-1 0 0,1 0 1,0 0-1,0 0 0,-1 1 0,1-1 1,0-1-1,0 1 0,-1 0 1,1 0-1,0 0 0,0 0 0,-1 0 1,1 0-1,0 0 0,0 0 1,0 0-1,-1 0 0,1 0 0,0-1 1,0 1-1,0 0 0,-1 0 1,1 0-1,0 0 0,0-1 0,0 1 1,0 0-1,0 0 0,-1 0 1,1-1-1,0-2 2531,24 3-1996,3 0-556,111 5-50,-99-2 4,42-4-1,-26 0-82,-42-1-310,7-2-4417,-19 4 4513,1 0 0,-1 0 0,0 0 0,0 0 0,0-1 0,0 1-1,0-1 1,0 1 0,0-1 0,0 1 0,0-1 0,2-1 0,11-3-6620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5:07:27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168 65 696,'6'-1'1013,"-11"-1"269,-17 0 3724,22 2-4899,-1 0 0,1 0-1,-1 0 1,0 0 0,1 0 0,-1 0 0,1 0 0,-1 0 0,0 0 0,1 0 0,-1 0 0,1-1 0,-1 1-1,1 0 1,-1 0 0,0-1 0,1 1 0,-1 0 0,1 0 0,-1-1 0,-6-2 2730,20-3-646,-12 6-1910,0-1 0,0 0 0,0 1 0,0-1 0,0 0 1,0 1-1,1 0 0,-1-1 0,0 1 0,0 0 0,0-1 0,3 1 0,-15-6-181,-10 3 73,15 1-60,11 1-27,-2 0 62,8-4-129,-6 6-23,-12-1-40,-5-2-113,-24 19 139,28-14 15,0 0 0,0 1 0,1 0 0,-1 0 0,-9 8 0,14-10 1,1-1 1,0 1-1,-1 0 1,1 0-1,0 0 1,0 0-1,1 0 1,-1 0-1,0 0 1,1 1-1,-1-1 1,1 1-1,0-1 1,-1 1-1,1 0 1,1-1-1,-1 1 1,0 0 0,1-1-1,-1 1 1,1 0-1,0 0 1,0 0-1,0 0 1,0 3-1,1-6 3,-1 1 0,0-1 0,0 1 1,0-1-1,0 1 0,1-1 0,-1 1 0,0-1 0,1 0 0,-1 1 1,0-1-1,1 1 0,-1-1 0,0 0 0,1 1 0,-1-1 0,1 0 0,-1 1 1,1-1-1,-1 0 0,1 0 0,-1 0 0,1 1 0,-1-1 0,1 0 1,-1 0-1,1 0 0,0 0 0,21 3 20,-14-3-6,65 18 75,-70-17-44,0-1-1,0 1 1,-1-1 0,1 0-1,0 0 1,0 0-1,0 0 1,0 0-1,4-1 1,10-1 285,-13-9 279,36-25-178,-39 35-428,1 0 0,0 0 0,-1 0 0,1 0-1,-1-1 1,1 1 0,-1 0 0,0-1 0,0 1 0,1-1-1,-1 0 1,0 1 0,0-1 0,1-2 0,2-7-2,-3 11-2,-1-1 1,1 1-1,-1-1 0,1 1 1,-1-1-1,1 0 0,-1 1 1,0-1-1,1 0 0,-1 1 1,0-1-1,0 0 1,1 0-1,-1 1 0,0-1 1,0 0-1,0-1 0,0-5 36,-1 4-88,1 0 0,0 0-1,0 0 1,0 0 0,0 0-1,0 0 1,1 0 0,-1 0-1,2-3 1,-2 6 30,6-4-468,-8 2-377,-6-4-1352,5 3 1764,3 3 127,0 0 0,-1-1 0,1 1 0,-4-5-3938,4 5 3938,0-1 0,0 1 0,0-1-1,0 1 1,0-1 0,-1 0-96,-4-3-3819,5 4 3819,-1 0-1,1 0 1,-1-1 0,0 1-1,1 0 1,-2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5:07:29.3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104 7 184,'-5'-5'6113,"2"4"-6501,1 1 686,1 0-74,1 0-199,0 0 1,-1 0 0,1 0-1,0 0 1,-1 0 0,1 0-1,0 0 1,-1 0-1,1 0 1,0 0 0,-1 0-1,1 0 1,0 0 0,-1 0-1,1 0 1,0 0 0,0 0-1,-1 1 1,1-1 0,0 0-1,-1 0 1,1 0-1,0 0 1,0 1 0,-1-1-1,1 0 1,0 0 0,0 1-1,0-1 1,0 0 0,-1 1-1,1-1 1,0 0 0,0 0-1,0 1 1,0-1-1,0 0 1,0 1 0,0-1-1,-1 1 1,0 0 120,0-1-1,0 1 1,0 0-1,0 0 1,0-1 0,-1 1-1,1-1 1,0 1-1,-1-1 1,1 1 0,0-1-1,-1 0 1,1 0-1,-3 0 1,-28 3 1658,30-3-1785,1 0 0,0 1 0,0-1 0,0 0 0,-1 0 1,1 0-1,0 1 0,0-1 0,0 0 0,0 1 0,0-1 1,-1 1-1,1 0 0,0-1 0,0 1 0,0 0 0,0 0 1,1-1-1,-1 1 0,0 0 0,0 0 0,0 0 0,1 0 0,-1 0 1,0 0-1,1 0 0,-1 0 0,1 1 0,0-1 0,-1 0 1,1 0-1,0 0 0,-1 0 0,1 1 0,0-1 0,0 2 0,0-2-135,0 1-1,0-1 1,1 0-1,-1 1 1,0-1-1,1 0 1,-1 1-1,1-1 1,-1 0-1,1 0 1,0 0-1,-1 1 1,1-1-1,0 0 1,0 0-1,0 0 0,0 0 1,0 0-1,0 0 1,0 0-1,0-1 1,0 1-1,0 0 1,0-1-1,1 1 1,-1 0-1,0-1 1,0 1-1,1-1 1,2 1-1,4 0-1306,1 1 1,0-1-1,16-1 1,-21 0 1113,17 0-1166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0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9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59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9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73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1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4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6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5E47-8311-443A-886B-8CC33C9538F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B836EE-F391-4BEE-A3A6-2B2810C67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349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348" Type="http://schemas.openxmlformats.org/officeDocument/2006/relationships/image" Target="../media/image872.png"/><Relationship Id="rId656" Type="http://schemas.openxmlformats.org/officeDocument/2006/relationships/image" Target="../media/image1026.png"/></Relationships>
</file>

<file path=ppt/slides/_rels/slide9.xml.rels><?xml version="1.0" encoding="UTF-8" standalone="yes"?>
<Relationships xmlns="http://schemas.openxmlformats.org/package/2006/relationships"><Relationship Id="rId523" Type="http://schemas.openxmlformats.org/officeDocument/2006/relationships/image" Target="../media/image1470.png"/><Relationship Id="rId528" Type="http://schemas.openxmlformats.org/officeDocument/2006/relationships/customXml" Target="../ink/ink10.xml"/><Relationship Id="rId3" Type="http://schemas.openxmlformats.org/officeDocument/2006/relationships/image" Target="../media/image11.png"/><Relationship Id="rId519" Type="http://schemas.openxmlformats.org/officeDocument/2006/relationships/image" Target="../media/image1468.png"/><Relationship Id="rId531" Type="http://schemas.openxmlformats.org/officeDocument/2006/relationships/image" Target="../media/image1474.png"/><Relationship Id="rId522" Type="http://schemas.openxmlformats.org/officeDocument/2006/relationships/customXml" Target="../ink/ink7.xml"/><Relationship Id="rId527" Type="http://schemas.openxmlformats.org/officeDocument/2006/relationships/image" Target="../media/image1472.png"/><Relationship Id="rId530" Type="http://schemas.openxmlformats.org/officeDocument/2006/relationships/customXml" Target="../ink/ink11.xml"/><Relationship Id="rId2" Type="http://schemas.openxmlformats.org/officeDocument/2006/relationships/image" Target="../media/image10.emf"/><Relationship Id="rId518" Type="http://schemas.openxmlformats.org/officeDocument/2006/relationships/customXml" Target="../ink/ink5.xml"/><Relationship Id="rId52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21" Type="http://schemas.openxmlformats.org/officeDocument/2006/relationships/image" Target="../media/image1469.png"/><Relationship Id="rId517" Type="http://schemas.openxmlformats.org/officeDocument/2006/relationships/image" Target="../media/image1467.png"/><Relationship Id="rId525" Type="http://schemas.openxmlformats.org/officeDocument/2006/relationships/image" Target="../media/image1471.png"/><Relationship Id="rId520" Type="http://schemas.openxmlformats.org/officeDocument/2006/relationships/customXml" Target="../ink/ink6.xml"/><Relationship Id="rId529" Type="http://schemas.openxmlformats.org/officeDocument/2006/relationships/image" Target="../media/image1473.png"/><Relationship Id="rId4" Type="http://schemas.openxmlformats.org/officeDocument/2006/relationships/customXml" Target="../ink/ink4.xml"/><Relationship Id="rId52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F00D-F053-495B-A6FC-C29A942C0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49230"/>
            <a:ext cx="8915399" cy="2262781"/>
          </a:xfrm>
        </p:spPr>
        <p:txBody>
          <a:bodyPr/>
          <a:lstStyle/>
          <a:p>
            <a:r>
              <a:rPr lang="en-US" dirty="0"/>
              <a:t>Introduction to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6263-2DA3-44A1-909C-525C8430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554754"/>
            <a:ext cx="8915399" cy="1126283"/>
          </a:xfrm>
        </p:spPr>
        <p:txBody>
          <a:bodyPr/>
          <a:lstStyle/>
          <a:p>
            <a:r>
              <a:rPr lang="en-US" dirty="0"/>
              <a:t>Chathura Rajapakse</a:t>
            </a:r>
          </a:p>
        </p:txBody>
      </p:sp>
    </p:spTree>
    <p:extLst>
      <p:ext uri="{BB962C8B-B14F-4D97-AF65-F5344CB8AC3E}">
        <p14:creationId xmlns:p14="http://schemas.microsoft.com/office/powerpoint/2010/main" val="238418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05BE-799F-4BC2-8FA8-5822B68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0914-C95F-4418-900B-B74BFA20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Minimizing the cost function</a:t>
            </a:r>
          </a:p>
          <a:p>
            <a:r>
              <a:rPr lang="en-US" dirty="0"/>
              <a:t>Gradient descent</a:t>
            </a:r>
          </a:p>
        </p:txBody>
      </p:sp>
      <p:pic>
        <p:nvPicPr>
          <p:cNvPr id="2050" name="Picture 2" descr="Gradient Descent Equation in Logistic Regression | Baeldung on Computer  Science">
            <a:extLst>
              <a:ext uri="{FF2B5EF4-FFF2-40B4-BE49-F238E27FC236}">
                <a16:creationId xmlns:a16="http://schemas.microsoft.com/office/drawing/2014/main" id="{208AF0AC-8FCA-41F2-B731-F6AE6BDF6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93" y="3212922"/>
            <a:ext cx="5574347" cy="292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10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4B38-8E6D-4105-97BD-0D22515E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predictions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8305-4E75-7DB8-E212-CBF306E59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025" y="2133600"/>
            <a:ext cx="9367587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Parameters estimated from the maximum likelihood method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B9FB2-70B9-8794-F627-5D3A33F7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22" y="3127050"/>
            <a:ext cx="7462574" cy="1280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3D25B-5C45-ABAB-C09A-184FC320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422" y="5042573"/>
            <a:ext cx="7462574" cy="14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6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330" y="2168436"/>
            <a:ext cx="8997696" cy="4613365"/>
          </a:xfrm>
        </p:spPr>
        <p:txBody>
          <a:bodyPr>
            <a:normAutofit/>
          </a:bodyPr>
          <a:lstStyle/>
          <a:p>
            <a:r>
              <a:rPr lang="en-US" sz="2520" dirty="0"/>
              <a:t>Based on Bayes theorem</a:t>
            </a:r>
          </a:p>
          <a:p>
            <a:pPr lvl="1"/>
            <a:r>
              <a:rPr lang="en-US" sz="2160" dirty="0"/>
              <a:t>Assume independence between predictors</a:t>
            </a:r>
          </a:p>
          <a:p>
            <a:pPr lvl="2"/>
            <a:r>
              <a:rPr lang="en-US" sz="1620" dirty="0"/>
              <a:t>Knowing the value of one attribute does not tell us anything about another</a:t>
            </a:r>
          </a:p>
          <a:p>
            <a:r>
              <a:rPr lang="en-US" sz="2520" dirty="0"/>
              <a:t>Simple but surprisingly powerful classification model</a:t>
            </a:r>
          </a:p>
          <a:p>
            <a:r>
              <a:rPr lang="en-US" sz="2520" dirty="0"/>
              <a:t>Bayes theorem provides a way of predicting a hypothesis (h) given data (d)</a:t>
            </a:r>
          </a:p>
          <a:p>
            <a:r>
              <a:rPr lang="en-US" sz="2520" dirty="0"/>
              <a:t>In classification, the hypothesis (h) is the class to assign given a new data instance (d).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9F5-F280-9E40-9A5C-039D18B3B1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971" y="3331029"/>
            <a:ext cx="7846597" cy="2747555"/>
          </a:xfrm>
        </p:spPr>
        <p:txBody>
          <a:bodyPr>
            <a:normAutofit/>
          </a:bodyPr>
          <a:lstStyle/>
          <a:p>
            <a:r>
              <a:rPr lang="en-US" dirty="0"/>
              <a:t>P(h/d) = probability of hypothesis h given the data d (posterior probability)</a:t>
            </a:r>
          </a:p>
          <a:p>
            <a:r>
              <a:rPr lang="en-US" dirty="0"/>
              <a:t>P(d/h) = probability of data d given that the hypothesis h was true</a:t>
            </a:r>
          </a:p>
          <a:p>
            <a:r>
              <a:rPr lang="en-US" dirty="0"/>
              <a:t>P(h) = probability of hypothesis h being true (regardless of the data) – Prior probability</a:t>
            </a:r>
          </a:p>
          <a:p>
            <a:r>
              <a:rPr lang="en-US" dirty="0"/>
              <a:t>P(d) = probability of the data (regardless of the hypothesis)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20790" y="1977652"/>
                <a:ext cx="2753780" cy="675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160" dirty="0"/>
                  <a:t>P(h/d)</a:t>
                </a:r>
                <a14:m>
                  <m:oMath xmlns:m="http://schemas.openxmlformats.org/officeDocument/2006/math">
                    <m:r>
                      <a:rPr lang="en-US" sz="216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6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6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16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16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6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16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  <m:r>
                          <a:rPr lang="en-US" sz="216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16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16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6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16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16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16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6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16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16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790" y="1977652"/>
                <a:ext cx="2753780" cy="675121"/>
              </a:xfrm>
              <a:prstGeom prst="rect">
                <a:avLst/>
              </a:prstGeom>
              <a:blipFill>
                <a:blip r:embed="rId2"/>
                <a:stretch>
                  <a:fillRect l="-5973" b="-6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8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Bayes’ </a:t>
            </a:r>
            <a:r>
              <a:rPr lang="en-US" dirty="0" err="1"/>
              <a:t>Theorm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330" y="1711236"/>
            <a:ext cx="8997696" cy="4537165"/>
          </a:xfrm>
        </p:spPr>
        <p:txBody>
          <a:bodyPr>
            <a:normAutofit/>
          </a:bodyPr>
          <a:lstStyle/>
          <a:p>
            <a:r>
              <a:rPr lang="en-US" sz="2880" dirty="0"/>
              <a:t>Number of different hypothesis could be evaluated based on the posterior probability</a:t>
            </a:r>
          </a:p>
          <a:p>
            <a:r>
              <a:rPr lang="en-US" sz="2880" dirty="0"/>
              <a:t>The maximum probable hypothesis (maximum a posteriori – MAP) hypothesis will be selected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833" y="3979817"/>
            <a:ext cx="3154680" cy="2320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5200" y="4181992"/>
            <a:ext cx="4881329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160" dirty="0"/>
              <a:t>This is a normalizing term (a constant) used to compute the probability. Hence could be dropped when we are interested in the most probable hypothesis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5246915" y="5059155"/>
            <a:ext cx="1248285" cy="179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0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9F5-F280-9E40-9A5C-039D18B3B12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73" y="1873042"/>
            <a:ext cx="5413873" cy="2940419"/>
          </a:xfrm>
          <a:prstGeom prst="rect">
            <a:avLst/>
          </a:prstGeom>
        </p:spPr>
      </p:pic>
      <p:pic>
        <p:nvPicPr>
          <p:cNvPr id="6" name="Picture 5" descr="Screen Shot 2015-06-14 at 1.39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89" y="5185435"/>
            <a:ext cx="6069330" cy="10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4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9F5-F280-9E40-9A5C-039D18B3B12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Screen Shot 2015-06-14 at 1.56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172" y="2933635"/>
            <a:ext cx="4194810" cy="2983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4923" y="3705053"/>
            <a:ext cx="451537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b="1" dirty="0"/>
              <a:t>Prior Probabilities of classes:</a:t>
            </a:r>
          </a:p>
          <a:p>
            <a:endParaRPr lang="en-US" sz="2160" dirty="0"/>
          </a:p>
          <a:p>
            <a:r>
              <a:rPr lang="en-US" sz="2160" dirty="0"/>
              <a:t>			P(Yes) = 9/14</a:t>
            </a:r>
          </a:p>
          <a:p>
            <a:r>
              <a:rPr lang="en-US" sz="2160" dirty="0"/>
              <a:t>			P(No)  = 5/14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2732" y="1912487"/>
            <a:ext cx="84401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Step 1: Calculating prior probabilities of classes (hypothesizes)</a:t>
            </a:r>
          </a:p>
        </p:txBody>
      </p:sp>
    </p:spTree>
    <p:extLst>
      <p:ext uri="{BB962C8B-B14F-4D97-AF65-F5344CB8AC3E}">
        <p14:creationId xmlns:p14="http://schemas.microsoft.com/office/powerpoint/2010/main" val="214547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 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9F5-F280-9E40-9A5C-039D18B3B127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9882" y="1565991"/>
            <a:ext cx="9786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2: Building frequency tables for each attribute and thereby </a:t>
            </a:r>
          </a:p>
          <a:p>
            <a:r>
              <a:rPr lang="en-US" sz="2400" dirty="0"/>
              <a:t>building the likelihood tables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2" y="2435351"/>
            <a:ext cx="7646670" cy="35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5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9F5-F280-9E40-9A5C-039D18B3B127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59882" y="1532504"/>
            <a:ext cx="997741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Step 2: Building frequency tables for each attribute and thereby building </a:t>
            </a:r>
          </a:p>
          <a:p>
            <a:r>
              <a:rPr lang="en-US" sz="2160" dirty="0"/>
              <a:t>the likelihood tables</a:t>
            </a:r>
          </a:p>
        </p:txBody>
      </p:sp>
      <p:pic>
        <p:nvPicPr>
          <p:cNvPr id="4" name="Picture 3" descr="Screen Shot 2015-06-14 at 2.0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96" y="2879922"/>
            <a:ext cx="4912255" cy="30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2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9F5-F280-9E40-9A5C-039D18B3B127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20390" y="645606"/>
            <a:ext cx="9018548" cy="599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 Take the conditions of the given day</a:t>
            </a:r>
          </a:p>
          <a:p>
            <a:endParaRPr lang="en-US" sz="1620" dirty="0"/>
          </a:p>
          <a:p>
            <a:r>
              <a:rPr lang="en-US" sz="1920" b="1" dirty="0"/>
              <a:t>Example:</a:t>
            </a:r>
          </a:p>
          <a:p>
            <a:endParaRPr lang="en-US" sz="1620" dirty="0"/>
          </a:p>
          <a:p>
            <a:r>
              <a:rPr lang="en-US" sz="1620" dirty="0"/>
              <a:t>Outlook = Rainy</a:t>
            </a:r>
          </a:p>
          <a:p>
            <a:r>
              <a:rPr lang="en-US" sz="1620" dirty="0"/>
              <a:t>Temp = Mild</a:t>
            </a:r>
          </a:p>
          <a:p>
            <a:r>
              <a:rPr lang="en-US" sz="1620" dirty="0"/>
              <a:t>Humidity = Normal</a:t>
            </a:r>
          </a:p>
          <a:p>
            <a:r>
              <a:rPr lang="en-US" sz="1620" dirty="0"/>
              <a:t>Windy = True</a:t>
            </a:r>
          </a:p>
          <a:p>
            <a:endParaRPr lang="en-US" sz="1620" dirty="0"/>
          </a:p>
          <a:p>
            <a:r>
              <a:rPr lang="en-US" sz="1620" dirty="0"/>
              <a:t>Likelihood of Yes = P(Yes/X) = P(Outlook = Rainy/Yes) x P(Temp = Mild/Yes) x </a:t>
            </a:r>
          </a:p>
          <a:p>
            <a:r>
              <a:rPr lang="en-US" sz="1620" dirty="0"/>
              <a:t>						P(Humidity  = Normal/Yes) x P(Windy = True/Yes) x P(Yes)</a:t>
            </a:r>
          </a:p>
          <a:p>
            <a:r>
              <a:rPr lang="en-US" sz="1620" dirty="0"/>
              <a:t>					      = 2/9 x 3/9 x 6/9 x 3/9 x 9/14 = </a:t>
            </a:r>
            <a:r>
              <a:rPr lang="en-US" sz="1620" b="1" dirty="0"/>
              <a:t>0.014109347</a:t>
            </a:r>
          </a:p>
          <a:p>
            <a:r>
              <a:rPr lang="en-US" sz="1620" dirty="0"/>
              <a:t>Likelihood of No = P(No/X)  =  P(Outlook = Rainy/No) x P(Temp = Mild/No) x </a:t>
            </a:r>
          </a:p>
          <a:p>
            <a:r>
              <a:rPr lang="en-US" sz="1620" dirty="0"/>
              <a:t>						P(Humidity  = Normal/No) x P(Windy = True/No) x P(No)</a:t>
            </a:r>
          </a:p>
          <a:p>
            <a:r>
              <a:rPr lang="en-US" sz="1620" dirty="0"/>
              <a:t>					     = 3/5 x 2/5 x 1/5 x 3/5 x 5/14 = </a:t>
            </a:r>
            <a:r>
              <a:rPr lang="en-US" sz="1620" b="1" dirty="0"/>
              <a:t>0.010285714</a:t>
            </a:r>
          </a:p>
          <a:p>
            <a:endParaRPr lang="en-US" sz="1620" dirty="0"/>
          </a:p>
          <a:p>
            <a:r>
              <a:rPr lang="en-US" sz="1620" dirty="0"/>
              <a:t>From Normalization:</a:t>
            </a:r>
          </a:p>
          <a:p>
            <a:r>
              <a:rPr lang="en-US" sz="1620" dirty="0"/>
              <a:t>				P(Yes) = </a:t>
            </a:r>
            <a:r>
              <a:rPr lang="en-US" sz="1620" b="1" dirty="0"/>
              <a:t>0.014109347/(0.014109347 + 0.010285714) = </a:t>
            </a:r>
            <a:r>
              <a:rPr lang="en-US" sz="1620" b="1" dirty="0">
                <a:solidFill>
                  <a:srgbClr val="FF0000"/>
                </a:solidFill>
              </a:rPr>
              <a:t>0.58</a:t>
            </a:r>
          </a:p>
          <a:p>
            <a:r>
              <a:rPr lang="en-US" sz="1620" b="1" dirty="0"/>
              <a:t>				</a:t>
            </a:r>
            <a:r>
              <a:rPr lang="en-US" sz="1620" dirty="0"/>
              <a:t>P(No)  = </a:t>
            </a:r>
            <a:r>
              <a:rPr lang="en-US" sz="1620" b="1" dirty="0"/>
              <a:t>0.010285714/(0.014109347 + 0.010285714) = </a:t>
            </a:r>
            <a:r>
              <a:rPr lang="en-US" sz="1620" b="1" dirty="0">
                <a:solidFill>
                  <a:srgbClr val="FF0000"/>
                </a:solidFill>
              </a:rPr>
              <a:t>0.42</a:t>
            </a:r>
          </a:p>
          <a:p>
            <a:endParaRPr lang="en-US" sz="1620" b="1" dirty="0"/>
          </a:p>
          <a:p>
            <a:endParaRPr lang="en-US" sz="1620" dirty="0"/>
          </a:p>
          <a:p>
            <a:endParaRPr lang="en-US" sz="1620" dirty="0"/>
          </a:p>
          <a:p>
            <a:endParaRPr lang="en-US" sz="1620" dirty="0"/>
          </a:p>
        </p:txBody>
      </p:sp>
    </p:spTree>
    <p:extLst>
      <p:ext uri="{BB962C8B-B14F-4D97-AF65-F5344CB8AC3E}">
        <p14:creationId xmlns:p14="http://schemas.microsoft.com/office/powerpoint/2010/main" val="18037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99BE-DEA9-4851-8EBC-DB566569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 categorical variable</a:t>
            </a:r>
          </a:p>
        </p:txBody>
      </p:sp>
      <p:pic>
        <p:nvPicPr>
          <p:cNvPr id="1026" name="Picture 2" descr="Find the Canary in Your Data: Data Mining Techniques for Non-Analysts |  TechnologyAdvice">
            <a:extLst>
              <a:ext uri="{FF2B5EF4-FFF2-40B4-BE49-F238E27FC236}">
                <a16:creationId xmlns:a16="http://schemas.microsoft.com/office/drawing/2014/main" id="{724C8741-A344-4B1F-BD56-A1E3A6D5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63" y="1680842"/>
            <a:ext cx="8344861" cy="403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1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330" y="1737865"/>
            <a:ext cx="7885406" cy="4871941"/>
          </a:xfrm>
        </p:spPr>
        <p:txBody>
          <a:bodyPr>
            <a:normAutofit lnSpcReduction="10000"/>
          </a:bodyPr>
          <a:lstStyle/>
          <a:p>
            <a:r>
              <a:rPr lang="en-US" sz="2340" dirty="0"/>
              <a:t>How to handle instances with 0?</a:t>
            </a:r>
          </a:p>
          <a:p>
            <a:endParaRPr lang="en-US" sz="2340" dirty="0"/>
          </a:p>
          <a:p>
            <a:endParaRPr lang="en-US" sz="2340" dirty="0"/>
          </a:p>
          <a:p>
            <a:endParaRPr lang="en-US" sz="2340" dirty="0"/>
          </a:p>
          <a:p>
            <a:endParaRPr lang="en-US" sz="2340" dirty="0"/>
          </a:p>
          <a:p>
            <a:endParaRPr lang="en-US" sz="2340" dirty="0"/>
          </a:p>
          <a:p>
            <a:pPr marL="0" indent="0">
              <a:buNone/>
            </a:pPr>
            <a:endParaRPr lang="en-US" sz="2340" dirty="0"/>
          </a:p>
          <a:p>
            <a:pPr marL="0" indent="0">
              <a:buNone/>
            </a:pPr>
            <a:endParaRPr lang="en-US" sz="2340" dirty="0"/>
          </a:p>
          <a:p>
            <a:pPr lvl="1"/>
            <a:r>
              <a:rPr lang="en-US" sz="1980" dirty="0"/>
              <a:t>Add 1 to all occurrences</a:t>
            </a:r>
          </a:p>
          <a:p>
            <a:r>
              <a:rPr lang="en-US" sz="2340" dirty="0"/>
              <a:t>Numerical predictors need to be transformed to categorical counterparts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39F5-F280-9E40-9A5C-039D18B3B12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 descr="Screen Shot 2015-06-14 at 2.06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63" y="2439402"/>
            <a:ext cx="4314230" cy="26692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99976" y="3516426"/>
            <a:ext cx="531202" cy="2575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</p:spTree>
    <p:extLst>
      <p:ext uri="{BB962C8B-B14F-4D97-AF65-F5344CB8AC3E}">
        <p14:creationId xmlns:p14="http://schemas.microsoft.com/office/powerpoint/2010/main" val="265512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256A-425E-491E-99F9-2CC9ABD7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6199-0704-47C1-880F-D9C6BCB6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shorturl.at/</a:t>
            </a:r>
            <a:r>
              <a:rPr lang="en-US" dirty="0" err="1"/>
              <a:t>ctDKN</a:t>
            </a:r>
            <a:endParaRPr lang="en-US" dirty="0"/>
          </a:p>
          <a:p>
            <a:r>
              <a:rPr lang="en-US" dirty="0"/>
              <a:t>https://manisha-sirsat.blogspot.com/2019/04/confusion-matrix.html</a:t>
            </a:r>
          </a:p>
          <a:p>
            <a:r>
              <a:rPr lang="en-US" dirty="0"/>
              <a:t>https://stats.stackexchange.com/questions/285545/can-we-make-the-machine-learn-gates-or-and-xor-etc/506332</a:t>
            </a:r>
          </a:p>
        </p:txBody>
      </p:sp>
    </p:spTree>
    <p:extLst>
      <p:ext uri="{BB962C8B-B14F-4D97-AF65-F5344CB8AC3E}">
        <p14:creationId xmlns:p14="http://schemas.microsoft.com/office/powerpoint/2010/main" val="373847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AAF7-4466-4208-8B04-03CFEF0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classifier?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0D0AF-C59E-4DF0-9350-0CEFCE320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797269"/>
            <a:ext cx="9031179" cy="418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653BB-72DB-49C7-AF9E-11102837B8A8}"/>
              </a:ext>
            </a:extLst>
          </p:cNvPr>
          <p:cNvSpPr txBox="1"/>
          <p:nvPr/>
        </p:nvSpPr>
        <p:spPr>
          <a:xfrm>
            <a:off x="6827520" y="6520170"/>
            <a:ext cx="509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https://miro.medium.com/max/2988/1*El5bBBkaDoaVtpQbOZRIFw.png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3112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86D9-27BA-4E81-9D2D-4804C40E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14419"/>
            <a:ext cx="8911687" cy="1280890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9F934-024C-4371-AB9B-EF28D21B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16000"/>
            <a:ext cx="8915400" cy="4204342"/>
          </a:xfrm>
        </p:spPr>
        <p:txBody>
          <a:bodyPr/>
          <a:lstStyle/>
          <a:p>
            <a:r>
              <a:rPr lang="en-US" dirty="0"/>
              <a:t>Evaluating a classifier’s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16AF3-B157-4F1D-B377-94E972A53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95" y="1683378"/>
            <a:ext cx="71818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9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0" y="274639"/>
            <a:ext cx="9440266" cy="1083899"/>
          </a:xfrm>
        </p:spPr>
        <p:txBody>
          <a:bodyPr>
            <a:noAutofit/>
          </a:bodyPr>
          <a:lstStyle/>
          <a:p>
            <a:r>
              <a:rPr lang="en-US" sz="4320" dirty="0"/>
              <a:t>Matrices to evaluate the confusion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46" y="1834516"/>
            <a:ext cx="4023360" cy="3554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20" y="1834516"/>
            <a:ext cx="4034790" cy="28689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4080" y="5786847"/>
            <a:ext cx="87578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/>
              <a:t>Extra reading: https://machinelearningmastery.com/confusion-matrix-machine-learning/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4BFA0D-B57A-4143-8C4C-418EF10FA134}"/>
                  </a:ext>
                </a:extLst>
              </p14:cNvPr>
              <p14:cNvContentPartPr/>
              <p14:nvPr/>
            </p14:nvContentPartPr>
            <p14:xfrm>
              <a:off x="3421560" y="2829040"/>
              <a:ext cx="487800" cy="2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4BFA0D-B57A-4143-8C4C-418EF10FA1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920" y="2820400"/>
                <a:ext cx="50544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44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C1F6-14EB-3EA0-6139-C5414718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9241-4CF8-F259-5E78-35B30746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80" y="1469069"/>
            <a:ext cx="9340532" cy="3919862"/>
          </a:xfrm>
        </p:spPr>
        <p:txBody>
          <a:bodyPr>
            <a:normAutofit/>
          </a:bodyPr>
          <a:lstStyle/>
          <a:p>
            <a:r>
              <a:rPr lang="en-US" sz="2000" dirty="0"/>
              <a:t>Combines Precision and Recall to get the harmonic mean of the two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Can give importance to Precision or Recall through adjusted F2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DC48D-62D1-3960-A8A8-B1F88EBAC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99" y="2037240"/>
            <a:ext cx="5543550" cy="1609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D3C6F-3A09-0D12-CF6C-FA39B36B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346" y="4902601"/>
            <a:ext cx="4769704" cy="141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1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83BB-D12E-48A9-BC2C-6A10DC9C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– Receiver Operating Characteristic Curve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E4F66D-D289-4424-A6C7-DBD63D8B1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46" y="2051319"/>
            <a:ext cx="5783651" cy="445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8DF8AB-028A-43E7-9660-74EFFEB52FD6}"/>
              </a:ext>
            </a:extLst>
          </p:cNvPr>
          <p:cNvSpPr txBox="1"/>
          <p:nvPr/>
        </p:nvSpPr>
        <p:spPr>
          <a:xfrm>
            <a:off x="8553136" y="2149998"/>
            <a:ext cx="3486744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20" dirty="0"/>
              <a:t>You can compare the </a:t>
            </a:r>
            <a:r>
              <a:rPr lang="en-US" sz="1920" b="1" dirty="0"/>
              <a:t>‘AUC’ </a:t>
            </a:r>
            <a:r>
              <a:rPr lang="en-US" sz="1920" dirty="0"/>
              <a:t>of ROC of two classification methods to decide which one is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20" dirty="0"/>
              <a:t>FP rate can be replaced by precision to avoid imbalance</a:t>
            </a:r>
          </a:p>
        </p:txBody>
      </p:sp>
    </p:spTree>
    <p:extLst>
      <p:ext uri="{BB962C8B-B14F-4D97-AF65-F5344CB8AC3E}">
        <p14:creationId xmlns:p14="http://schemas.microsoft.com/office/powerpoint/2010/main" val="139354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logistic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Fitting data to a function that gives outcomes (Y) only between 0 and 1 for all values of X</a:t>
            </a:r>
          </a:p>
          <a:p>
            <a:r>
              <a:rPr lang="en-US" dirty="0"/>
              <a:t>Use the logistic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Produces an S - curve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25" y="3594684"/>
            <a:ext cx="4210050" cy="1304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06E5D2FB-18AF-9CBD-06C6-C6DAB0656DD9}"/>
                  </a:ext>
                </a:extLst>
              </p14:cNvPr>
              <p14:cNvContentPartPr/>
              <p14:nvPr/>
            </p14:nvContentPartPr>
            <p14:xfrm>
              <a:off x="4642160" y="2514760"/>
              <a:ext cx="124200" cy="25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06E5D2FB-18AF-9CBD-06C6-C6DAB0656DD9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4633520" y="2506120"/>
                <a:ext cx="1418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10941DA9-4116-DEE0-B022-2DCF9039BEAF}"/>
                  </a:ext>
                </a:extLst>
              </p14:cNvPr>
              <p14:cNvContentPartPr/>
              <p14:nvPr/>
            </p14:nvContentPartPr>
            <p14:xfrm>
              <a:off x="6716480" y="4710760"/>
              <a:ext cx="813960" cy="3636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10941DA9-4116-DEE0-B022-2DCF9039BEAF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6707840" y="4701760"/>
                <a:ext cx="83160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74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B11B-57F9-49E0-96BF-288CD727A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29364"/>
          </a:xfrm>
        </p:spPr>
        <p:txBody>
          <a:bodyPr/>
          <a:lstStyle/>
          <a:p>
            <a:r>
              <a:rPr lang="en-US" dirty="0"/>
              <a:t>Enables the estimation of parameters</a:t>
            </a:r>
          </a:p>
          <a:p>
            <a:r>
              <a:rPr lang="en-US" dirty="0"/>
              <a:t>Mean squared error (MSE)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Entropy based cost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0CBDC-42B5-47C4-A8A4-3A056F47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07" y="2922607"/>
            <a:ext cx="3298785" cy="1012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41E5E-D392-4C2F-83B5-8BE147EA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202" y="5046698"/>
            <a:ext cx="4724400" cy="771525"/>
          </a:xfrm>
          <a:prstGeom prst="rect">
            <a:avLst/>
          </a:prstGeom>
        </p:spPr>
      </p:pic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B1A9646-9416-6765-7808-9C520535F325}"/>
              </a:ext>
            </a:extLst>
          </p:cNvPr>
          <p:cNvGrpSpPr/>
          <p:nvPr/>
        </p:nvGrpSpPr>
        <p:grpSpPr>
          <a:xfrm>
            <a:off x="4890440" y="5084080"/>
            <a:ext cx="390600" cy="93240"/>
            <a:chOff x="4890440" y="5084080"/>
            <a:chExt cx="390600" cy="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D3B5363-D308-DBB4-6D10-BF0CF1168F3E}"/>
                    </a:ext>
                  </a:extLst>
                </p14:cNvPr>
                <p14:cNvContentPartPr/>
                <p14:nvPr/>
              </p14:nvContentPartPr>
              <p14:xfrm>
                <a:off x="4890440" y="5084080"/>
                <a:ext cx="64080" cy="932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D3B5363-D308-DBB4-6D10-BF0CF1168F3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881800" y="5075080"/>
                  <a:ext cx="81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E2F7B49-875E-4734-8A05-A8F848A39DE4}"/>
                    </a:ext>
                  </a:extLst>
                </p14:cNvPr>
                <p14:cNvContentPartPr/>
                <p14:nvPr/>
              </p14:nvContentPartPr>
              <p14:xfrm>
                <a:off x="5218400" y="5160760"/>
                <a:ext cx="62640" cy="144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E2F7B49-875E-4734-8A05-A8F848A39DE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209760" y="5151760"/>
                  <a:ext cx="8028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6BDEE49-A75A-BA0D-EC56-47D886B469F9}"/>
                  </a:ext>
                </a:extLst>
              </p14:cNvPr>
              <p14:cNvContentPartPr/>
              <p14:nvPr/>
            </p14:nvContentPartPr>
            <p14:xfrm>
              <a:off x="5752280" y="5061400"/>
              <a:ext cx="222120" cy="2656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6BDEE49-A75A-BA0D-EC56-47D886B469F9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5743640" y="5052400"/>
                <a:ext cx="2397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05FFD38E-0CEA-4370-B6C3-AB41E7F90773}"/>
                  </a:ext>
                </a:extLst>
              </p14:cNvPr>
              <p14:cNvContentPartPr/>
              <p14:nvPr/>
            </p14:nvContentPartPr>
            <p14:xfrm>
              <a:off x="6131720" y="5154640"/>
              <a:ext cx="154080" cy="82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05FFD38E-0CEA-4370-B6C3-AB41E7F90773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6123080" y="5146000"/>
                <a:ext cx="1717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F20C00F8-14CE-162B-39D8-472089AD9B90}"/>
                  </a:ext>
                </a:extLst>
              </p14:cNvPr>
              <p14:cNvContentPartPr/>
              <p14:nvPr/>
            </p14:nvContentPartPr>
            <p14:xfrm>
              <a:off x="6750200" y="5121880"/>
              <a:ext cx="89640" cy="608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F20C00F8-14CE-162B-39D8-472089AD9B90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6741560" y="5113240"/>
                <a:ext cx="10728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5" name="Group 334">
            <a:extLst>
              <a:ext uri="{FF2B5EF4-FFF2-40B4-BE49-F238E27FC236}">
                <a16:creationId xmlns:a16="http://schemas.microsoft.com/office/drawing/2014/main" id="{730A1DC4-6213-58DE-D5EA-38FAC70E4FEC}"/>
              </a:ext>
            </a:extLst>
          </p:cNvPr>
          <p:cNvGrpSpPr/>
          <p:nvPr/>
        </p:nvGrpSpPr>
        <p:grpSpPr>
          <a:xfrm>
            <a:off x="7263920" y="5079760"/>
            <a:ext cx="72000" cy="52920"/>
            <a:chOff x="7263920" y="5079760"/>
            <a:chExt cx="72000" cy="5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36046FB-747A-09E5-8207-CA103EFE4F14}"/>
                    </a:ext>
                  </a:extLst>
                </p14:cNvPr>
                <p14:cNvContentPartPr/>
                <p14:nvPr/>
              </p14:nvContentPartPr>
              <p14:xfrm>
                <a:off x="7279400" y="5092360"/>
                <a:ext cx="37800" cy="298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36046FB-747A-09E5-8207-CA103EFE4F14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270400" y="5083720"/>
                  <a:ext cx="55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E2FD826-FE14-A9EA-05CE-3CDEFD630858}"/>
                    </a:ext>
                  </a:extLst>
                </p14:cNvPr>
                <p14:cNvContentPartPr/>
                <p14:nvPr/>
              </p14:nvContentPartPr>
              <p14:xfrm>
                <a:off x="7263920" y="5079760"/>
                <a:ext cx="72000" cy="529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E2FD826-FE14-A9EA-05CE-3CDEFD630858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254920" y="5071120"/>
                  <a:ext cx="8964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826E3C65-D1A2-F798-1615-A56022D64B53}"/>
                  </a:ext>
                </a:extLst>
              </p14:cNvPr>
              <p14:cNvContentPartPr/>
              <p14:nvPr/>
            </p14:nvContentPartPr>
            <p14:xfrm>
              <a:off x="7594400" y="5020720"/>
              <a:ext cx="11880" cy="2160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826E3C65-D1A2-F798-1615-A56022D64B53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7585400" y="5012080"/>
                <a:ext cx="29520" cy="392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itle 32">
            <a:extLst>
              <a:ext uri="{FF2B5EF4-FFF2-40B4-BE49-F238E27FC236}">
                <a16:creationId xmlns:a16="http://schemas.microsoft.com/office/drawing/2014/main" id="{238AF012-8C87-7A3D-AF45-8D391CBA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</p:spTree>
    <p:extLst>
      <p:ext uri="{BB962C8B-B14F-4D97-AF65-F5344CB8AC3E}">
        <p14:creationId xmlns:p14="http://schemas.microsoft.com/office/powerpoint/2010/main" val="25433999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1093</TotalTime>
  <Words>748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Century Gothic</vt:lpstr>
      <vt:lpstr>Wingdings 3</vt:lpstr>
      <vt:lpstr>Wisp</vt:lpstr>
      <vt:lpstr>Introduction to Classification</vt:lpstr>
      <vt:lpstr>Predicting a categorical variable</vt:lpstr>
      <vt:lpstr>What is a classifier?</vt:lpstr>
      <vt:lpstr>Confusion matrix</vt:lpstr>
      <vt:lpstr>Matrices to evaluate the confusion</vt:lpstr>
      <vt:lpstr>F1-Score</vt:lpstr>
      <vt:lpstr>ROC – Receiver Operating Characteristic Curve</vt:lpstr>
      <vt:lpstr>What is logistic regression?</vt:lpstr>
      <vt:lpstr>Cost Function</vt:lpstr>
      <vt:lpstr>Parameter estimation</vt:lpstr>
      <vt:lpstr>How are predictions made?</vt:lpstr>
      <vt:lpstr>Naïve Bayes Classifier</vt:lpstr>
      <vt:lpstr>Bayesian Equation</vt:lpstr>
      <vt:lpstr>Using the Bayes’ Theorm </vt:lpstr>
      <vt:lpstr>Naïve Bayes Classifier  </vt:lpstr>
      <vt:lpstr>Naïve Bayes Classifier Example</vt:lpstr>
      <vt:lpstr>Naïve Bayes Classifier Example</vt:lpstr>
      <vt:lpstr>Naïve Bayes Classifier Example</vt:lpstr>
      <vt:lpstr>PowerPoint Presentation</vt:lpstr>
      <vt:lpstr>Naïve Bayes Classifier Example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Classification</dc:title>
  <dc:creator>Chathura Rajapakse</dc:creator>
  <cp:lastModifiedBy>Centre for Strategic Planning &amp; University Statistics</cp:lastModifiedBy>
  <cp:revision>23</cp:revision>
  <dcterms:created xsi:type="dcterms:W3CDTF">2021-06-28T16:15:08Z</dcterms:created>
  <dcterms:modified xsi:type="dcterms:W3CDTF">2025-03-01T21:20:30Z</dcterms:modified>
</cp:coreProperties>
</file>