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1" r:id="rId2"/>
    <p:sldId id="282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6" r:id="rId15"/>
    <p:sldId id="261" r:id="rId16"/>
    <p:sldId id="2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18F6BA-3A27-4232-B6D1-CD49EE2A9375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2213E4D-BF1F-461D-BF0F-05290B994867}">
      <dgm:prSet/>
      <dgm:spPr/>
      <dgm:t>
        <a:bodyPr/>
        <a:lstStyle/>
        <a:p>
          <a:r>
            <a:rPr lang="en-US" dirty="0"/>
            <a:t>New York City is one of the busiest cities in the world. The city has  around 50,00 cab drivers driving these cabs around the city.</a:t>
          </a:r>
        </a:p>
      </dgm:t>
    </dgm:pt>
    <dgm:pt modelId="{E55E04B7-7C03-4684-BB14-EA374E410A7A}" type="parTrans" cxnId="{25B47D97-1620-410C-B74A-8677340A5704}">
      <dgm:prSet/>
      <dgm:spPr/>
      <dgm:t>
        <a:bodyPr/>
        <a:lstStyle/>
        <a:p>
          <a:endParaRPr lang="en-US"/>
        </a:p>
      </dgm:t>
    </dgm:pt>
    <dgm:pt modelId="{43A90130-DBFB-42BE-9A04-21B632A626AD}" type="sibTrans" cxnId="{25B47D97-1620-410C-B74A-8677340A5704}">
      <dgm:prSet/>
      <dgm:spPr/>
      <dgm:t>
        <a:bodyPr/>
        <a:lstStyle/>
        <a:p>
          <a:endParaRPr lang="en-US"/>
        </a:p>
      </dgm:t>
    </dgm:pt>
    <dgm:pt modelId="{AC8DD3FB-99B8-4859-93C9-B274A4FD43FE}">
      <dgm:prSet/>
      <dgm:spPr/>
      <dgm:t>
        <a:bodyPr/>
        <a:lstStyle/>
        <a:p>
          <a:r>
            <a:rPr lang="en-US" dirty="0"/>
            <a:t>Three major cab services of the city are Uber,Lyft and Yellow cabs.</a:t>
          </a:r>
        </a:p>
      </dgm:t>
    </dgm:pt>
    <dgm:pt modelId="{B623A586-6297-4655-8E5A-4F24D27444F4}" type="parTrans" cxnId="{D6EBDB96-6C04-4B99-BF6A-28E94F023BE0}">
      <dgm:prSet/>
      <dgm:spPr/>
      <dgm:t>
        <a:bodyPr/>
        <a:lstStyle/>
        <a:p>
          <a:endParaRPr lang="en-US"/>
        </a:p>
      </dgm:t>
    </dgm:pt>
    <dgm:pt modelId="{EEAD4B3A-C3CD-47B9-87A1-687B44CDD63F}" type="sibTrans" cxnId="{D6EBDB96-6C04-4B99-BF6A-28E94F023BE0}">
      <dgm:prSet/>
      <dgm:spPr/>
      <dgm:t>
        <a:bodyPr/>
        <a:lstStyle/>
        <a:p>
          <a:endParaRPr lang="en-US"/>
        </a:p>
      </dgm:t>
    </dgm:pt>
    <dgm:pt modelId="{06D4E99B-DC1B-40AD-95AB-7FCC8DA921EE}">
      <dgm:prSet/>
      <dgm:spPr/>
      <dgm:t>
        <a:bodyPr/>
        <a:lstStyle/>
        <a:p>
          <a:r>
            <a:rPr lang="en-US" dirty="0"/>
            <a:t>There are several factors that can cause the increase in fare such as weather, time and days.</a:t>
          </a:r>
        </a:p>
      </dgm:t>
    </dgm:pt>
    <dgm:pt modelId="{856C5302-AA8C-42F6-8180-6A7AF4724844}" type="parTrans" cxnId="{3BBC2C7F-000A-4B43-985A-1576B4480FD5}">
      <dgm:prSet/>
      <dgm:spPr/>
      <dgm:t>
        <a:bodyPr/>
        <a:lstStyle/>
        <a:p>
          <a:endParaRPr lang="en-US"/>
        </a:p>
      </dgm:t>
    </dgm:pt>
    <dgm:pt modelId="{A2C73963-82BF-45A3-8E23-8A2A07C1247D}" type="sibTrans" cxnId="{3BBC2C7F-000A-4B43-985A-1576B4480FD5}">
      <dgm:prSet/>
      <dgm:spPr/>
      <dgm:t>
        <a:bodyPr/>
        <a:lstStyle/>
        <a:p>
          <a:endParaRPr lang="en-US"/>
        </a:p>
      </dgm:t>
    </dgm:pt>
    <dgm:pt modelId="{4921D605-0EAC-4A82-AA3B-8D5B3A186027}">
      <dgm:prSet/>
      <dgm:spPr/>
      <dgm:t>
        <a:bodyPr/>
        <a:lstStyle/>
        <a:p>
          <a:r>
            <a:rPr lang="en-US"/>
            <a:t>It’s important for the passenger to know which cab service is cheaper and reliable to travel so that they choose their desired cab service.</a:t>
          </a:r>
        </a:p>
      </dgm:t>
    </dgm:pt>
    <dgm:pt modelId="{21948EAA-EBFE-4F71-9E71-0954F55B1A34}" type="parTrans" cxnId="{6C3140C1-D4A3-43D6-9316-6BEDE4DA6FE6}">
      <dgm:prSet/>
      <dgm:spPr/>
      <dgm:t>
        <a:bodyPr/>
        <a:lstStyle/>
        <a:p>
          <a:endParaRPr lang="en-US"/>
        </a:p>
      </dgm:t>
    </dgm:pt>
    <dgm:pt modelId="{05B72272-FB80-4855-BC39-5E7E982EA89D}" type="sibTrans" cxnId="{6C3140C1-D4A3-43D6-9316-6BEDE4DA6FE6}">
      <dgm:prSet/>
      <dgm:spPr/>
      <dgm:t>
        <a:bodyPr/>
        <a:lstStyle/>
        <a:p>
          <a:endParaRPr lang="en-US"/>
        </a:p>
      </dgm:t>
    </dgm:pt>
    <dgm:pt modelId="{41245D97-6AEE-41FF-9FF7-A955C2B60914}" type="pres">
      <dgm:prSet presAssocID="{9318F6BA-3A27-4232-B6D1-CD49EE2A9375}" presName="vert0" presStyleCnt="0">
        <dgm:presLayoutVars>
          <dgm:dir/>
          <dgm:animOne val="branch"/>
          <dgm:animLvl val="lvl"/>
        </dgm:presLayoutVars>
      </dgm:prSet>
      <dgm:spPr/>
    </dgm:pt>
    <dgm:pt modelId="{9200F6E9-5A0F-40C3-B7C1-E458AEC70F71}" type="pres">
      <dgm:prSet presAssocID="{B2213E4D-BF1F-461D-BF0F-05290B994867}" presName="thickLine" presStyleLbl="alignNode1" presStyleIdx="0" presStyleCnt="4"/>
      <dgm:spPr/>
    </dgm:pt>
    <dgm:pt modelId="{8E96B86D-7580-479A-B51C-AA5FCE5D98B9}" type="pres">
      <dgm:prSet presAssocID="{B2213E4D-BF1F-461D-BF0F-05290B994867}" presName="horz1" presStyleCnt="0"/>
      <dgm:spPr/>
    </dgm:pt>
    <dgm:pt modelId="{C16BF726-CB41-49A9-9B4B-97365C96C5F6}" type="pres">
      <dgm:prSet presAssocID="{B2213E4D-BF1F-461D-BF0F-05290B994867}" presName="tx1" presStyleLbl="revTx" presStyleIdx="0" presStyleCnt="4"/>
      <dgm:spPr/>
    </dgm:pt>
    <dgm:pt modelId="{1F63ABA2-D55B-41E7-AEBA-61F58C994D61}" type="pres">
      <dgm:prSet presAssocID="{B2213E4D-BF1F-461D-BF0F-05290B994867}" presName="vert1" presStyleCnt="0"/>
      <dgm:spPr/>
    </dgm:pt>
    <dgm:pt modelId="{DD8A168B-21E7-42A7-B15B-BD7AF593262D}" type="pres">
      <dgm:prSet presAssocID="{AC8DD3FB-99B8-4859-93C9-B274A4FD43FE}" presName="thickLine" presStyleLbl="alignNode1" presStyleIdx="1" presStyleCnt="4"/>
      <dgm:spPr/>
    </dgm:pt>
    <dgm:pt modelId="{8B7214D9-C1F4-401D-B0A9-5477F977F183}" type="pres">
      <dgm:prSet presAssocID="{AC8DD3FB-99B8-4859-93C9-B274A4FD43FE}" presName="horz1" presStyleCnt="0"/>
      <dgm:spPr/>
    </dgm:pt>
    <dgm:pt modelId="{F8BA516D-AFB0-4665-91C3-5FCB5BC6C6E5}" type="pres">
      <dgm:prSet presAssocID="{AC8DD3FB-99B8-4859-93C9-B274A4FD43FE}" presName="tx1" presStyleLbl="revTx" presStyleIdx="1" presStyleCnt="4"/>
      <dgm:spPr/>
    </dgm:pt>
    <dgm:pt modelId="{5C903348-9562-4865-A962-0B3CC816D8BD}" type="pres">
      <dgm:prSet presAssocID="{AC8DD3FB-99B8-4859-93C9-B274A4FD43FE}" presName="vert1" presStyleCnt="0"/>
      <dgm:spPr/>
    </dgm:pt>
    <dgm:pt modelId="{5453ACFB-68AC-4AC3-A812-20F2E8A1504F}" type="pres">
      <dgm:prSet presAssocID="{06D4E99B-DC1B-40AD-95AB-7FCC8DA921EE}" presName="thickLine" presStyleLbl="alignNode1" presStyleIdx="2" presStyleCnt="4"/>
      <dgm:spPr/>
    </dgm:pt>
    <dgm:pt modelId="{AB74503F-CBE5-4EBB-A630-D2E6FC926D81}" type="pres">
      <dgm:prSet presAssocID="{06D4E99B-DC1B-40AD-95AB-7FCC8DA921EE}" presName="horz1" presStyleCnt="0"/>
      <dgm:spPr/>
    </dgm:pt>
    <dgm:pt modelId="{DF8CBD61-C737-403E-9A24-65B5880DB8FD}" type="pres">
      <dgm:prSet presAssocID="{06D4E99B-DC1B-40AD-95AB-7FCC8DA921EE}" presName="tx1" presStyleLbl="revTx" presStyleIdx="2" presStyleCnt="4"/>
      <dgm:spPr/>
    </dgm:pt>
    <dgm:pt modelId="{3163305B-0868-4D42-B6A1-BC665B69F85C}" type="pres">
      <dgm:prSet presAssocID="{06D4E99B-DC1B-40AD-95AB-7FCC8DA921EE}" presName="vert1" presStyleCnt="0"/>
      <dgm:spPr/>
    </dgm:pt>
    <dgm:pt modelId="{2961F184-EF74-4AED-A9DA-C9A3F19006C3}" type="pres">
      <dgm:prSet presAssocID="{4921D605-0EAC-4A82-AA3B-8D5B3A186027}" presName="thickLine" presStyleLbl="alignNode1" presStyleIdx="3" presStyleCnt="4"/>
      <dgm:spPr/>
    </dgm:pt>
    <dgm:pt modelId="{4D394ECF-DCB3-4695-8883-6128FF8986C4}" type="pres">
      <dgm:prSet presAssocID="{4921D605-0EAC-4A82-AA3B-8D5B3A186027}" presName="horz1" presStyleCnt="0"/>
      <dgm:spPr/>
    </dgm:pt>
    <dgm:pt modelId="{18EEFD38-C826-4136-ABBC-B81103A5FB7C}" type="pres">
      <dgm:prSet presAssocID="{4921D605-0EAC-4A82-AA3B-8D5B3A186027}" presName="tx1" presStyleLbl="revTx" presStyleIdx="3" presStyleCnt="4"/>
      <dgm:spPr/>
    </dgm:pt>
    <dgm:pt modelId="{6C01BACA-31B7-4AAB-98F8-271C29332A36}" type="pres">
      <dgm:prSet presAssocID="{4921D605-0EAC-4A82-AA3B-8D5B3A186027}" presName="vert1" presStyleCnt="0"/>
      <dgm:spPr/>
    </dgm:pt>
  </dgm:ptLst>
  <dgm:cxnLst>
    <dgm:cxn modelId="{8E21E115-D740-42B3-B5D5-48A0F0210254}" type="presOf" srcId="{4921D605-0EAC-4A82-AA3B-8D5B3A186027}" destId="{18EEFD38-C826-4136-ABBC-B81103A5FB7C}" srcOrd="0" destOrd="0" presId="urn:microsoft.com/office/officeart/2008/layout/LinedList"/>
    <dgm:cxn modelId="{E920E116-560E-4E6A-93C7-D1A8A0822451}" type="presOf" srcId="{06D4E99B-DC1B-40AD-95AB-7FCC8DA921EE}" destId="{DF8CBD61-C737-403E-9A24-65B5880DB8FD}" srcOrd="0" destOrd="0" presId="urn:microsoft.com/office/officeart/2008/layout/LinedList"/>
    <dgm:cxn modelId="{DB70535C-4AC9-4359-A830-0A56A6ED5DEE}" type="presOf" srcId="{B2213E4D-BF1F-461D-BF0F-05290B994867}" destId="{C16BF726-CB41-49A9-9B4B-97365C96C5F6}" srcOrd="0" destOrd="0" presId="urn:microsoft.com/office/officeart/2008/layout/LinedList"/>
    <dgm:cxn modelId="{F8577E66-AD1A-4E56-BB5D-61898A2B28E3}" type="presOf" srcId="{9318F6BA-3A27-4232-B6D1-CD49EE2A9375}" destId="{41245D97-6AEE-41FF-9FF7-A955C2B60914}" srcOrd="0" destOrd="0" presId="urn:microsoft.com/office/officeart/2008/layout/LinedList"/>
    <dgm:cxn modelId="{3BBC2C7F-000A-4B43-985A-1576B4480FD5}" srcId="{9318F6BA-3A27-4232-B6D1-CD49EE2A9375}" destId="{06D4E99B-DC1B-40AD-95AB-7FCC8DA921EE}" srcOrd="2" destOrd="0" parTransId="{856C5302-AA8C-42F6-8180-6A7AF4724844}" sibTransId="{A2C73963-82BF-45A3-8E23-8A2A07C1247D}"/>
    <dgm:cxn modelId="{D6EBDB96-6C04-4B99-BF6A-28E94F023BE0}" srcId="{9318F6BA-3A27-4232-B6D1-CD49EE2A9375}" destId="{AC8DD3FB-99B8-4859-93C9-B274A4FD43FE}" srcOrd="1" destOrd="0" parTransId="{B623A586-6297-4655-8E5A-4F24D27444F4}" sibTransId="{EEAD4B3A-C3CD-47B9-87A1-687B44CDD63F}"/>
    <dgm:cxn modelId="{25B47D97-1620-410C-B74A-8677340A5704}" srcId="{9318F6BA-3A27-4232-B6D1-CD49EE2A9375}" destId="{B2213E4D-BF1F-461D-BF0F-05290B994867}" srcOrd="0" destOrd="0" parTransId="{E55E04B7-7C03-4684-BB14-EA374E410A7A}" sibTransId="{43A90130-DBFB-42BE-9A04-21B632A626AD}"/>
    <dgm:cxn modelId="{6C3140C1-D4A3-43D6-9316-6BEDE4DA6FE6}" srcId="{9318F6BA-3A27-4232-B6D1-CD49EE2A9375}" destId="{4921D605-0EAC-4A82-AA3B-8D5B3A186027}" srcOrd="3" destOrd="0" parTransId="{21948EAA-EBFE-4F71-9E71-0954F55B1A34}" sibTransId="{05B72272-FB80-4855-BC39-5E7E982EA89D}"/>
    <dgm:cxn modelId="{70F843C2-E4EE-4093-A59E-602A5B0AC545}" type="presOf" srcId="{AC8DD3FB-99B8-4859-93C9-B274A4FD43FE}" destId="{F8BA516D-AFB0-4665-91C3-5FCB5BC6C6E5}" srcOrd="0" destOrd="0" presId="urn:microsoft.com/office/officeart/2008/layout/LinedList"/>
    <dgm:cxn modelId="{F8B1B0FA-441B-4367-A33E-DCB81AE59F8D}" type="presParOf" srcId="{41245D97-6AEE-41FF-9FF7-A955C2B60914}" destId="{9200F6E9-5A0F-40C3-B7C1-E458AEC70F71}" srcOrd="0" destOrd="0" presId="urn:microsoft.com/office/officeart/2008/layout/LinedList"/>
    <dgm:cxn modelId="{11603174-A40F-45D9-BFC8-FE36559D1ADA}" type="presParOf" srcId="{41245D97-6AEE-41FF-9FF7-A955C2B60914}" destId="{8E96B86D-7580-479A-B51C-AA5FCE5D98B9}" srcOrd="1" destOrd="0" presId="urn:microsoft.com/office/officeart/2008/layout/LinedList"/>
    <dgm:cxn modelId="{6D422DE5-F59F-42C0-99D9-91C47239A9EA}" type="presParOf" srcId="{8E96B86D-7580-479A-B51C-AA5FCE5D98B9}" destId="{C16BF726-CB41-49A9-9B4B-97365C96C5F6}" srcOrd="0" destOrd="0" presId="urn:microsoft.com/office/officeart/2008/layout/LinedList"/>
    <dgm:cxn modelId="{385CE880-A0FF-4205-9D7E-E33F2861DD8E}" type="presParOf" srcId="{8E96B86D-7580-479A-B51C-AA5FCE5D98B9}" destId="{1F63ABA2-D55B-41E7-AEBA-61F58C994D61}" srcOrd="1" destOrd="0" presId="urn:microsoft.com/office/officeart/2008/layout/LinedList"/>
    <dgm:cxn modelId="{F7365188-FB70-4FB0-A80A-C2F0A7A02AF7}" type="presParOf" srcId="{41245D97-6AEE-41FF-9FF7-A955C2B60914}" destId="{DD8A168B-21E7-42A7-B15B-BD7AF593262D}" srcOrd="2" destOrd="0" presId="urn:microsoft.com/office/officeart/2008/layout/LinedList"/>
    <dgm:cxn modelId="{4A1D0E5D-BB6F-4E9F-A40E-F75671B1D48B}" type="presParOf" srcId="{41245D97-6AEE-41FF-9FF7-A955C2B60914}" destId="{8B7214D9-C1F4-401D-B0A9-5477F977F183}" srcOrd="3" destOrd="0" presId="urn:microsoft.com/office/officeart/2008/layout/LinedList"/>
    <dgm:cxn modelId="{CBE8CBC3-739D-4A94-B3A8-990446B7D731}" type="presParOf" srcId="{8B7214D9-C1F4-401D-B0A9-5477F977F183}" destId="{F8BA516D-AFB0-4665-91C3-5FCB5BC6C6E5}" srcOrd="0" destOrd="0" presId="urn:microsoft.com/office/officeart/2008/layout/LinedList"/>
    <dgm:cxn modelId="{500E90DA-38A9-4E75-8BCD-730165CD8316}" type="presParOf" srcId="{8B7214D9-C1F4-401D-B0A9-5477F977F183}" destId="{5C903348-9562-4865-A962-0B3CC816D8BD}" srcOrd="1" destOrd="0" presId="urn:microsoft.com/office/officeart/2008/layout/LinedList"/>
    <dgm:cxn modelId="{E74CA00E-67E0-4AAF-B37D-AACBEF47EBEB}" type="presParOf" srcId="{41245D97-6AEE-41FF-9FF7-A955C2B60914}" destId="{5453ACFB-68AC-4AC3-A812-20F2E8A1504F}" srcOrd="4" destOrd="0" presId="urn:microsoft.com/office/officeart/2008/layout/LinedList"/>
    <dgm:cxn modelId="{BEC4619D-C98D-4EE2-AF65-9C4E1A76130B}" type="presParOf" srcId="{41245D97-6AEE-41FF-9FF7-A955C2B60914}" destId="{AB74503F-CBE5-4EBB-A630-D2E6FC926D81}" srcOrd="5" destOrd="0" presId="urn:microsoft.com/office/officeart/2008/layout/LinedList"/>
    <dgm:cxn modelId="{E10D0A0A-31ED-467A-8278-CA23A7D63BA1}" type="presParOf" srcId="{AB74503F-CBE5-4EBB-A630-D2E6FC926D81}" destId="{DF8CBD61-C737-403E-9A24-65B5880DB8FD}" srcOrd="0" destOrd="0" presId="urn:microsoft.com/office/officeart/2008/layout/LinedList"/>
    <dgm:cxn modelId="{3FE6CD39-8077-4F7D-8FF2-2BAF5DEFA2C2}" type="presParOf" srcId="{AB74503F-CBE5-4EBB-A630-D2E6FC926D81}" destId="{3163305B-0868-4D42-B6A1-BC665B69F85C}" srcOrd="1" destOrd="0" presId="urn:microsoft.com/office/officeart/2008/layout/LinedList"/>
    <dgm:cxn modelId="{ABDE033A-E38B-40CB-99AE-E6ADAEC9D7B8}" type="presParOf" srcId="{41245D97-6AEE-41FF-9FF7-A955C2B60914}" destId="{2961F184-EF74-4AED-A9DA-C9A3F19006C3}" srcOrd="6" destOrd="0" presId="urn:microsoft.com/office/officeart/2008/layout/LinedList"/>
    <dgm:cxn modelId="{7CA66B0A-74C4-4CEC-9ED5-BD6CEE08021E}" type="presParOf" srcId="{41245D97-6AEE-41FF-9FF7-A955C2B60914}" destId="{4D394ECF-DCB3-4695-8883-6128FF8986C4}" srcOrd="7" destOrd="0" presId="urn:microsoft.com/office/officeart/2008/layout/LinedList"/>
    <dgm:cxn modelId="{17072CB9-C002-41DC-886F-DED81B39671C}" type="presParOf" srcId="{4D394ECF-DCB3-4695-8883-6128FF8986C4}" destId="{18EEFD38-C826-4136-ABBC-B81103A5FB7C}" srcOrd="0" destOrd="0" presId="urn:microsoft.com/office/officeart/2008/layout/LinedList"/>
    <dgm:cxn modelId="{5A7C19A0-5710-4B2A-B8BD-BDDF080CF195}" type="presParOf" srcId="{4D394ECF-DCB3-4695-8883-6128FF8986C4}" destId="{6C01BACA-31B7-4AAB-98F8-271C29332A3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0F6E9-5A0F-40C3-B7C1-E458AEC70F71}">
      <dsp:nvSpPr>
        <dsp:cNvPr id="0" name=""/>
        <dsp:cNvSpPr/>
      </dsp:nvSpPr>
      <dsp:spPr>
        <a:xfrm>
          <a:off x="0" y="0"/>
          <a:ext cx="51541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16BF726-CB41-49A9-9B4B-97365C96C5F6}">
      <dsp:nvSpPr>
        <dsp:cNvPr id="0" name=""/>
        <dsp:cNvSpPr/>
      </dsp:nvSpPr>
      <dsp:spPr>
        <a:xfrm>
          <a:off x="0" y="0"/>
          <a:ext cx="5154168" cy="1030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New York City is one of the busiest cities in the world. The city has  around 50,00 cab drivers driving these cabs around the city.</a:t>
          </a:r>
        </a:p>
      </dsp:txBody>
      <dsp:txXfrm>
        <a:off x="0" y="0"/>
        <a:ext cx="5154168" cy="1030986"/>
      </dsp:txXfrm>
    </dsp:sp>
    <dsp:sp modelId="{DD8A168B-21E7-42A7-B15B-BD7AF593262D}">
      <dsp:nvSpPr>
        <dsp:cNvPr id="0" name=""/>
        <dsp:cNvSpPr/>
      </dsp:nvSpPr>
      <dsp:spPr>
        <a:xfrm>
          <a:off x="0" y="1030985"/>
          <a:ext cx="51541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8BA516D-AFB0-4665-91C3-5FCB5BC6C6E5}">
      <dsp:nvSpPr>
        <dsp:cNvPr id="0" name=""/>
        <dsp:cNvSpPr/>
      </dsp:nvSpPr>
      <dsp:spPr>
        <a:xfrm>
          <a:off x="0" y="1030986"/>
          <a:ext cx="5154168" cy="1030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Three major cab services of the city are Uber,Lyft and Yellow cabs.</a:t>
          </a:r>
        </a:p>
      </dsp:txBody>
      <dsp:txXfrm>
        <a:off x="0" y="1030986"/>
        <a:ext cx="5154168" cy="1030986"/>
      </dsp:txXfrm>
    </dsp:sp>
    <dsp:sp modelId="{5453ACFB-68AC-4AC3-A812-20F2E8A1504F}">
      <dsp:nvSpPr>
        <dsp:cNvPr id="0" name=""/>
        <dsp:cNvSpPr/>
      </dsp:nvSpPr>
      <dsp:spPr>
        <a:xfrm>
          <a:off x="0" y="2061971"/>
          <a:ext cx="51541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F8CBD61-C737-403E-9A24-65B5880DB8FD}">
      <dsp:nvSpPr>
        <dsp:cNvPr id="0" name=""/>
        <dsp:cNvSpPr/>
      </dsp:nvSpPr>
      <dsp:spPr>
        <a:xfrm>
          <a:off x="0" y="2061972"/>
          <a:ext cx="5154168" cy="1030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There are several factors that can cause the increase in fare such as weather, time and days.</a:t>
          </a:r>
        </a:p>
      </dsp:txBody>
      <dsp:txXfrm>
        <a:off x="0" y="2061972"/>
        <a:ext cx="5154168" cy="1030986"/>
      </dsp:txXfrm>
    </dsp:sp>
    <dsp:sp modelId="{2961F184-EF74-4AED-A9DA-C9A3F19006C3}">
      <dsp:nvSpPr>
        <dsp:cNvPr id="0" name=""/>
        <dsp:cNvSpPr/>
      </dsp:nvSpPr>
      <dsp:spPr>
        <a:xfrm>
          <a:off x="0" y="3092958"/>
          <a:ext cx="515416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EEFD38-C826-4136-ABBC-B81103A5FB7C}">
      <dsp:nvSpPr>
        <dsp:cNvPr id="0" name=""/>
        <dsp:cNvSpPr/>
      </dsp:nvSpPr>
      <dsp:spPr>
        <a:xfrm>
          <a:off x="0" y="3092958"/>
          <a:ext cx="5154168" cy="1030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It’s important for the passenger to know which cab service is cheaper and reliable to travel so that they choose their desired cab service.</a:t>
          </a:r>
        </a:p>
      </dsp:txBody>
      <dsp:txXfrm>
        <a:off x="0" y="3092958"/>
        <a:ext cx="5154168" cy="1030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296C-75E5-D7E2-5EEB-DFBA40A0A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9BCF8-53E5-4E9C-E0BF-9A5B9E77A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C976-3EA9-E0AD-B5E0-BCF4FBF9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C42C-D712-4F2A-A5E4-46D4685B45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75D24-AEA5-21A0-0691-3192AAD3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8CCE1-9712-183E-094B-B244B11A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88B0-C2DA-41EE-A648-E4E12E7B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2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9D47-EB4B-7632-DEAA-37B20B42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92C90-E0C0-5C2D-FD3D-D6EA15403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C66C3-578F-B317-F853-5EC01190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C42C-D712-4F2A-A5E4-46D4685B45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2DF4D-F14C-51DD-9A00-A888C6D9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21925-46A7-2806-FA01-5C03B951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88B0-C2DA-41EE-A648-E4E12E7B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5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D6D46-CFCF-FD38-D369-17499615A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83EB3-8D4A-BEE7-2775-28638A10C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C11F-F541-DE27-2035-0D4FD32C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C42C-D712-4F2A-A5E4-46D4685B45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24361-5703-0B10-AFD9-624A496E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33683-5121-807B-53F7-534738CF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88B0-C2DA-41EE-A648-E4E12E7B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9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5F08D-D7D8-2063-A9D4-2D9910C4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D2B3-392F-05A1-AEDD-DF68DF27A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4D554-1E7A-C3B4-3235-92DA2E79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C42C-D712-4F2A-A5E4-46D4685B45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E26B4-2E41-9378-E999-B307DB60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84C4-EDB4-0C94-F9E6-9C18F1E6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88B0-C2DA-41EE-A648-E4E12E7B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2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B5E8-16A4-88A6-69FE-EE32B54DA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4871A-6D01-6DD2-5096-41CB3429B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73835-CB7F-639A-5DEC-F634657B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C42C-D712-4F2A-A5E4-46D4685B45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65560-7A9F-5E01-F7FC-7EF9AE502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AC4CE-F4B7-42DF-7083-BB639A72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88B0-C2DA-41EE-A648-E4E12E7B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7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77F7-5E4B-617A-21E8-ACFC449D1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A143-3A4C-3DA3-DC9E-6391C3A0A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1334B-0D8E-8275-2C1A-5E671663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990F1-2E8F-44DD-E4C6-7B356925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C42C-D712-4F2A-A5E4-46D4685B45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A6E86-332E-43C0-0A30-DFE27219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14322-C5F2-68F3-2063-2E034121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88B0-C2DA-41EE-A648-E4E12E7B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75A6-A1A8-74FE-E3A2-E84DEBD1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F8C76-3781-2065-9CFD-5B27CE35B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0BA0E-B3D2-5639-0800-31E197E72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5F50A-28CA-A4E0-4C75-C5EE96DF0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98308-AC3B-FDCE-A89A-0EB20DF1D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CD58E-18BA-535A-10C5-1BE6145FE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C42C-D712-4F2A-A5E4-46D4685B45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A0B2D-F353-D896-F11D-D9818A6CC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E36F44-5431-6EAB-EB09-5E33BE75C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88B0-C2DA-41EE-A648-E4E12E7B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4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9D38-6E17-C44C-61C1-E00749B4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30808-F2CB-865B-9C0A-4E321F61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C42C-D712-4F2A-A5E4-46D4685B45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968DC-6F4E-D7BB-E06D-CCFCD225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D9871-7326-3994-D92F-EC7304E5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88B0-C2DA-41EE-A648-E4E12E7B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7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917D0-BAA6-C5FB-F755-AD5F1FC0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C42C-D712-4F2A-A5E4-46D4685B45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0B2DE-7E3A-5400-B0AA-07C33D3F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5C515-13B5-A12B-EC63-1CB11D07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88B0-C2DA-41EE-A648-E4E12E7B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E8C17-3FC0-B64A-635F-6D385130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9E5D-7EAC-3FD1-D99A-B8FE2C53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711D8-306A-DA90-3400-7033674F8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F475B-F0D1-A6A0-99A6-14C612D1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C42C-D712-4F2A-A5E4-46D4685B45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8D1EF-795E-A99F-6A83-AA52C648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3CBBA-23FC-34AA-8FBE-E2AADA68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88B0-C2DA-41EE-A648-E4E12E7B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6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4153-6FE5-48D2-F23A-20051A78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89569-8794-05D2-6316-B64B8210C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55AD8-86EB-AECB-0426-5E96F0B88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7D93B-F028-2ADE-4386-16ACB8E0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DC42C-D712-4F2A-A5E4-46D4685B45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0C902-4C9C-0BDF-0322-4892410E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590E6-DF23-0447-BDA9-0C3A6E73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A88B0-C2DA-41EE-A648-E4E12E7B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5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086256-93C0-DB72-3263-499FD163B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7546A-F7F7-F36D-341A-A47B43133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B2D16-5E4E-4A37-9B0D-E814BDBD3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DC42C-D712-4F2A-A5E4-46D4685B453B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2C31F-EF1E-184C-DEE7-60C5F63A4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30491-4DE0-666D-0042-7F1B97062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A88B0-C2DA-41EE-A648-E4E12E7BF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4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xi cab sign">
            <a:extLst>
              <a:ext uri="{FF2B5EF4-FFF2-40B4-BE49-F238E27FC236}">
                <a16:creationId xmlns:a16="http://schemas.microsoft.com/office/drawing/2014/main" id="{AA043A6D-F3E8-7275-5BDC-D497AAC477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032A0C-FD51-E39B-CF2B-689E66D9E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Data Analysis of Cab Services in NYC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88FFF-8F8D-53CB-B797-3D50B4AEB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Submitted by: Kushan Pathak</a:t>
            </a:r>
          </a:p>
          <a:p>
            <a:pPr algn="l"/>
            <a:r>
              <a:rPr lang="en-US" sz="2000" dirty="0" err="1"/>
              <a:t>Ruid</a:t>
            </a:r>
            <a:r>
              <a:rPr lang="en-US" sz="2000" dirty="0"/>
              <a:t>: 205002805</a:t>
            </a:r>
          </a:p>
        </p:txBody>
      </p:sp>
    </p:spTree>
    <p:extLst>
      <p:ext uri="{BB962C8B-B14F-4D97-AF65-F5344CB8AC3E}">
        <p14:creationId xmlns:p14="http://schemas.microsoft.com/office/powerpoint/2010/main" val="21312748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918A-5B44-7D49-2E3C-15637F2A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Average Fare With Rainfall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9DAAAA-B66E-20F6-5323-EFEAB5B5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 average  price for all the cab services increases when the rainfall is between 15-20mm.</a:t>
            </a:r>
          </a:p>
          <a:p>
            <a:r>
              <a:rPr lang="en-US" sz="2200" dirty="0"/>
              <a:t>Uber and Lyft have higher fares with respect to rainfall.</a:t>
            </a:r>
          </a:p>
          <a:p>
            <a:r>
              <a:rPr lang="en-US" sz="2200" dirty="0"/>
              <a:t>Yellow cab’s fare doesn’t see much hike in average fare due to rainfall.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54A16-0927-C3E4-157C-FE860A4E7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" r="3119"/>
          <a:stretch/>
        </p:blipFill>
        <p:spPr>
          <a:xfrm>
            <a:off x="4654296" y="1404169"/>
            <a:ext cx="6903720" cy="40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39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918A-5B44-7D49-2E3C-15637F2A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Average Tips  per  Fare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9DAAAA-B66E-20F6-5323-EFEAB5B5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 tips collection is somewhat  proportional to  fare charged by the cabs. </a:t>
            </a:r>
          </a:p>
          <a:p>
            <a:r>
              <a:rPr lang="en-US" sz="2200" dirty="0"/>
              <a:t>The customer tips about 20% on an average for the total amount charged for their ride.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54A16-0927-C3E4-157C-FE860A4E7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" r="3119"/>
          <a:stretch/>
        </p:blipFill>
        <p:spPr>
          <a:xfrm>
            <a:off x="4654296" y="1404169"/>
            <a:ext cx="6903720" cy="40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42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918A-5B44-7D49-2E3C-15637F2A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4200" dirty="0"/>
              <a:t>Daily Distance Covered by the cabs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9DAAAA-B66E-20F6-5323-EFEAB5B5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 average distance covered by every cab service on a Sunday is highest compared to all the other days. </a:t>
            </a:r>
          </a:p>
          <a:p>
            <a:r>
              <a:rPr lang="en-US" sz="2200" dirty="0"/>
              <a:t>Uber and Lyft are covering more distance than the yellow cabs.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54A16-0927-C3E4-157C-FE860A4E7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" r="3119"/>
          <a:stretch/>
        </p:blipFill>
        <p:spPr>
          <a:xfrm>
            <a:off x="4654296" y="1404169"/>
            <a:ext cx="6903720" cy="40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0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918A-5B44-7D49-2E3C-15637F2A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Hourly Congestion  Charges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9DAAAA-B66E-20F6-5323-EFEAB5B5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 average congestion charges charged by the yellow cabs are the highest. </a:t>
            </a:r>
          </a:p>
          <a:p>
            <a:r>
              <a:rPr lang="en-US" sz="2200" dirty="0"/>
              <a:t>The average congestion charges vary for both the Uber and Lyft and are high from 8 am to 1 pm and from 6pm to 8pm in the evening.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F854A16-0927-C3E4-157C-FE860A4E7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" r="3119"/>
          <a:stretch/>
        </p:blipFill>
        <p:spPr>
          <a:xfrm>
            <a:off x="4654296" y="1404169"/>
            <a:ext cx="6903720" cy="40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10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918A-5B44-7D49-2E3C-15637F2A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Taxi zones with most pickups and Dropoffs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9DAAAA-B66E-20F6-5323-EFEAB5B5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Most of the pickups and drop-offs take place in the airport zones that is JFK airport and </a:t>
            </a:r>
            <a:r>
              <a:rPr lang="en-US" sz="2200" dirty="0" err="1"/>
              <a:t>laguardia</a:t>
            </a:r>
            <a:r>
              <a:rPr lang="en-US" sz="2200" dirty="0"/>
              <a:t> airport. </a:t>
            </a:r>
          </a:p>
          <a:p>
            <a:r>
              <a:rPr lang="en-US" sz="2200" dirty="0"/>
              <a:t>Manhattan borough has the highest pickups and drop offs apart from the airport zones in New York.</a:t>
            </a:r>
          </a:p>
          <a:p>
            <a:r>
              <a:rPr lang="en-US" sz="2200" dirty="0"/>
              <a:t>Staten Island borough has the least pickups and drop-off among all the other boroughs of New York. 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061318A-BCCC-3FA7-1B24-E9920EC04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1426982"/>
            <a:ext cx="4014216" cy="12343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B4921A-A79A-943C-17E6-71D793F14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587919"/>
            <a:ext cx="3995928" cy="115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80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8662-0A3D-55A1-E559-B7F5473C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700" y="713232"/>
            <a:ext cx="5154168" cy="119786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C8B23-70B8-6B65-5BB5-9C739A89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00" y="2048256"/>
            <a:ext cx="5154168" cy="4123944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200" dirty="0"/>
              <a:t>From the above research we can conclude the Uber fare is the highest among all other cab services for these three months of 2022.</a:t>
            </a:r>
          </a:p>
          <a:p>
            <a:r>
              <a:rPr lang="en-US" sz="2200" dirty="0"/>
              <a:t>The ridership is highest in Uber followed by Lyft and yellow cabs.</a:t>
            </a:r>
          </a:p>
          <a:p>
            <a:r>
              <a:rPr lang="en-US" sz="2200" dirty="0"/>
              <a:t>The distance covered is also higher in Uber and Lyft than yellow cabs.</a:t>
            </a:r>
          </a:p>
          <a:p>
            <a:r>
              <a:rPr lang="en-US" sz="2200" dirty="0"/>
              <a:t>Weather does play a  role in fare increase for Uber and Lyft whereas the yellow cab doesn't see much fare difference during the weather change.</a:t>
            </a:r>
          </a:p>
          <a:p>
            <a:r>
              <a:rPr lang="en-US" sz="2200" dirty="0"/>
              <a:t>A passenger on an average tips 20% of the total amount charged.</a:t>
            </a:r>
          </a:p>
        </p:txBody>
      </p:sp>
      <p:pic>
        <p:nvPicPr>
          <p:cNvPr id="5" name="Picture 4" descr="A taxi cab sign">
            <a:extLst>
              <a:ext uri="{FF2B5EF4-FFF2-40B4-BE49-F238E27FC236}">
                <a16:creationId xmlns:a16="http://schemas.microsoft.com/office/drawing/2014/main" id="{2A852AAA-D21C-31E9-F12D-087613E54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32" r="35483" b="-1"/>
          <a:stretch/>
        </p:blipFill>
        <p:spPr>
          <a:xfrm>
            <a:off x="20" y="10"/>
            <a:ext cx="54950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61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376E-E703-1E74-4D48-6BFEB1B3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308BC-FAD3-0B11-B9F0-F991CBFEB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612" y="4750893"/>
            <a:ext cx="4087305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DE27D0F5-E031-4095-28C4-460AAA57A1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5" r="802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02630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8CBA1-984A-63FA-B70A-DB045B961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1700" y="713232"/>
            <a:ext cx="5154168" cy="119786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13" name="Picture 12" descr="Busy zebra crossing in city">
            <a:extLst>
              <a:ext uri="{FF2B5EF4-FFF2-40B4-BE49-F238E27FC236}">
                <a16:creationId xmlns:a16="http://schemas.microsoft.com/office/drawing/2014/main" id="{83E3F699-4869-E507-A92C-0E996C7294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1" r="34284"/>
          <a:stretch/>
        </p:blipFill>
        <p:spPr>
          <a:xfrm>
            <a:off x="20" y="10"/>
            <a:ext cx="5495089" cy="6857990"/>
          </a:xfrm>
          <a:prstGeom prst="rect">
            <a:avLst/>
          </a:prstGeom>
        </p:spPr>
      </p:pic>
      <p:sp>
        <p:nvSpPr>
          <p:cNvPr id="30" name="!!Line">
            <a:extLst>
              <a:ext uri="{FF2B5EF4-FFF2-40B4-BE49-F238E27FC236}">
                <a16:creationId xmlns:a16="http://schemas.microsoft.com/office/drawing/2014/main" id="{29A9EE12-EF77-4DB4-84E4-043DE723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3328" y="822960"/>
            <a:ext cx="9144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CBAB99F-82BE-FCAA-F134-9F96A23CD4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720889"/>
              </p:ext>
            </p:extLst>
          </p:nvPr>
        </p:nvGraphicFramePr>
        <p:xfrm>
          <a:off x="6421700" y="2048256"/>
          <a:ext cx="5154168" cy="4123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0681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918A-5B44-7D49-2E3C-15637F2A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Daily Ridership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9DAAAA-B66E-20F6-5323-EFEAB5B5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Uber has the highest ridership among other cab services.</a:t>
            </a:r>
          </a:p>
          <a:p>
            <a:r>
              <a:rPr lang="en-US" sz="2200" dirty="0"/>
              <a:t>Saturday has the highest ridership among all the other days for Uber and Lyft.</a:t>
            </a:r>
          </a:p>
          <a:p>
            <a:r>
              <a:rPr lang="en-US" sz="2200" dirty="0"/>
              <a:t>Yellow cabs have their peak ridership on Thursday.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54A16-0927-C3E4-157C-FE860A4E7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" r="2319"/>
          <a:stretch/>
        </p:blipFill>
        <p:spPr>
          <a:xfrm>
            <a:off x="4654296" y="1403007"/>
            <a:ext cx="6903720" cy="405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6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918A-5B44-7D49-2E3C-15637F2A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Monthly Ridership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9DAAAA-B66E-20F6-5323-EFEAB5B5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000" dirty="0"/>
              <a:t>Uber has the highest ridership among other cab services for the first three months.</a:t>
            </a:r>
          </a:p>
          <a:p>
            <a:r>
              <a:rPr lang="en-US" sz="2000" dirty="0"/>
              <a:t>Uber ridership is almost double the ridership of Lyft and approximately three times the ridership of yellow cabs.</a:t>
            </a:r>
          </a:p>
          <a:p>
            <a:r>
              <a:rPr lang="en-US" sz="2000" dirty="0"/>
              <a:t>The ridership is increasing gradually for every month.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54A16-0927-C3E4-157C-FE860A4E7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" r="3119"/>
          <a:stretch/>
        </p:blipFill>
        <p:spPr>
          <a:xfrm>
            <a:off x="4654296" y="1403025"/>
            <a:ext cx="6903720" cy="405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3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918A-5B44-7D49-2E3C-15637F2A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4600" dirty="0"/>
              <a:t>Average Hourly Ridership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9DAAAA-B66E-20F6-5323-EFEAB5B5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Cabs booking is higher than it’s average between 4pm and 7pm and 6am and 9 am</a:t>
            </a:r>
          </a:p>
          <a:p>
            <a:r>
              <a:rPr lang="en-US" sz="2200" dirty="0"/>
              <a:t>After 7pm in the evening and from midnight  to 5am the cab booking sees some dip.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54A16-0927-C3E4-157C-FE860A4E7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" r="3119"/>
          <a:stretch/>
        </p:blipFill>
        <p:spPr>
          <a:xfrm>
            <a:off x="4654296" y="1404169"/>
            <a:ext cx="6903720" cy="40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6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918A-5B44-7D49-2E3C-15637F2A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Hourly Fare Collection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9DAAAA-B66E-20F6-5323-EFEAB5B5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/>
          </a:bodyPr>
          <a:lstStyle/>
          <a:p>
            <a:r>
              <a:rPr lang="en-US" sz="2200" dirty="0"/>
              <a:t>The fare increases in the early morning between 3 am to 5am and between 3pm and 7pm and is at it’s peak at 5am in the morning.</a:t>
            </a:r>
          </a:p>
          <a:p>
            <a:r>
              <a:rPr lang="en-US" sz="2200" dirty="0"/>
              <a:t>We can see the dip in fare after 6am for all the cab services.</a:t>
            </a:r>
          </a:p>
          <a:p>
            <a:r>
              <a:rPr lang="en-US" sz="2200" dirty="0"/>
              <a:t>Fare increase is also seen between 10pm and 11 pm.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54A16-0927-C3E4-157C-FE860A4E7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" r="3119"/>
          <a:stretch/>
        </p:blipFill>
        <p:spPr>
          <a:xfrm>
            <a:off x="4654296" y="1404169"/>
            <a:ext cx="6903720" cy="40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73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918A-5B44-7D49-2E3C-15637F2A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Weekly Fare Distribution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9DAAAA-B66E-20F6-5323-EFEAB5B5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The average  fare charged is generally stable  on all days except some increase is seen on the Thursdays and slight increase during weekends.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54A16-0927-C3E4-157C-FE860A4E7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" r="3119"/>
          <a:stretch/>
        </p:blipFill>
        <p:spPr>
          <a:xfrm>
            <a:off x="4654296" y="1404169"/>
            <a:ext cx="6903720" cy="40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3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918A-5B44-7D49-2E3C-15637F2A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Average Fare per Distance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9DAAAA-B66E-20F6-5323-EFEAB5B5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/>
          </a:bodyPr>
          <a:lstStyle/>
          <a:p>
            <a:r>
              <a:rPr lang="en-US" sz="2200" dirty="0"/>
              <a:t>Uber and Lyft have higher fares for every mile covered than the yellow cabs.</a:t>
            </a:r>
          </a:p>
          <a:p>
            <a:r>
              <a:rPr lang="en-US" sz="2200" dirty="0"/>
              <a:t>We can see that short distance rides up to 5 miles have almost similar fare across all the cab services.</a:t>
            </a:r>
          </a:p>
          <a:p>
            <a:r>
              <a:rPr lang="en-US" sz="2200" dirty="0"/>
              <a:t>Lyft fare is higher when the distance covered is between 15 and 20 miles.</a:t>
            </a:r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54A16-0927-C3E4-157C-FE860A4E7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" r="3119"/>
          <a:stretch/>
        </p:blipFill>
        <p:spPr>
          <a:xfrm>
            <a:off x="4654296" y="1404169"/>
            <a:ext cx="6903720" cy="40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8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1918A-5B44-7D49-2E3C-15637F2A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Average Fare With Temperature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9DAAAA-B66E-20F6-5323-EFEAB5B5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000" dirty="0"/>
              <a:t>The average  price increases substantially with a decrease in  temperature. </a:t>
            </a:r>
          </a:p>
          <a:p>
            <a:r>
              <a:rPr lang="en-US" sz="2000" dirty="0"/>
              <a:t>Uber and Lyft have higher fluctuation with respect to temperature then the yellow cabs</a:t>
            </a:r>
          </a:p>
          <a:p>
            <a:r>
              <a:rPr lang="en-US" sz="2000" dirty="0"/>
              <a:t>Yellow cabs are not much affected by the temperature drop.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854A16-0927-C3E4-157C-FE860A4E7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" r="3119"/>
          <a:stretch/>
        </p:blipFill>
        <p:spPr>
          <a:xfrm>
            <a:off x="4654296" y="1404169"/>
            <a:ext cx="6903720" cy="40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26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720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Data Analysis of Cab Services in NYC</vt:lpstr>
      <vt:lpstr>Introduction</vt:lpstr>
      <vt:lpstr>Daily Ridership</vt:lpstr>
      <vt:lpstr>Monthly Ridership</vt:lpstr>
      <vt:lpstr>Average Hourly Ridership</vt:lpstr>
      <vt:lpstr>Hourly Fare Collection</vt:lpstr>
      <vt:lpstr>Weekly Fare Distribution</vt:lpstr>
      <vt:lpstr>Average Fare per Distance</vt:lpstr>
      <vt:lpstr>Average Fare With Temperature</vt:lpstr>
      <vt:lpstr>Average Fare With Rainfall</vt:lpstr>
      <vt:lpstr>Average Tips  per  Fare</vt:lpstr>
      <vt:lpstr>Daily Distance Covered by the cabs</vt:lpstr>
      <vt:lpstr>Hourly Congestion  Charges</vt:lpstr>
      <vt:lpstr>Taxi zones with most pickups and Dropoffs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of Cab Services across NYC</dc:title>
  <dc:creator>Kushan Pathak</dc:creator>
  <cp:lastModifiedBy>Kushan Pathak</cp:lastModifiedBy>
  <cp:revision>30</cp:revision>
  <dcterms:created xsi:type="dcterms:W3CDTF">2022-12-14T20:50:43Z</dcterms:created>
  <dcterms:modified xsi:type="dcterms:W3CDTF">2022-12-20T22:24:38Z</dcterms:modified>
</cp:coreProperties>
</file>