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670550" cx="10080625"/>
  <p:notesSz cx="7559675" cy="106918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69">
          <p15:clr>
            <a:srgbClr val="747775"/>
          </p15:clr>
        </p15:guide>
        <p15:guide id="2" pos="1020">
          <p15:clr>
            <a:srgbClr val="747775"/>
          </p15:clr>
        </p15:guide>
        <p15:guide id="3" orient="horz" pos="148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3C08C9-D362-43F3-8235-9043A4CACEE1}">
  <a:tblStyle styleId="{D13C08C9-D362-43F3-8235-9043A4CACE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D939D7-C8EC-4D10-BF67-CB6346F4F02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9" orient="horz"/>
        <p:guide pos="1020"/>
        <p:guide pos="14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XceptionNet performs better than traditional CNNs: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b="1"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Depthwise Separable Convolutions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XceptionNet uses this approach to</a:t>
            </a:r>
            <a:r>
              <a:rPr b="1"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reduce redundancy in feature learning by separating spatial and cross-channel correlations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leading to more efficient use of parameters.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Efficiency: With fewer parameters, XceptionNet achieves better computational efficiency while maintaining expressive power in feature representation.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Overfitting: The reduced parameter count helps mitigate overfitting, especially useful for small datasets, resulting in improved generalization to unseen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Transfer Learning: Pre-trained on large datasets like ImageNet, XceptionNet leverages learned features, enhancing its ability to adapt to specific tasks through fine-tuning.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b="1"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Adaptive Receptive Field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Utilizing inception modules, XceptionNet captures features at various scales effectively, enabling it to learn </a:t>
            </a:r>
            <a:r>
              <a:rPr b="1"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hierarchical representations of complex patterns 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9618ed16d_3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c9618ed16d_3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9618ed16d_76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Future test and comparison with Unet, Densenet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900">
                <a:solidFill>
                  <a:schemeClr val="dk1"/>
                </a:solidFill>
              </a:rPr>
              <a:t>- We were able to identify XXX type of tumour with 96 cases out 100 correctly with the XXX model. </a:t>
            </a:r>
            <a:endParaRPr sz="9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900">
                <a:solidFill>
                  <a:schemeClr val="dk1"/>
                </a:solidFill>
              </a:rPr>
              <a:t>- The XXX model outperofrms other models by XX% with utilising data augmented</a:t>
            </a:r>
            <a:endParaRPr sz="9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t/>
            </a:r>
            <a:endParaRPr sz="2000">
              <a:solidFill>
                <a:srgbClr val="050505"/>
              </a:solidFill>
            </a:endParaRPr>
          </a:p>
        </p:txBody>
      </p:sp>
      <p:sp>
        <p:nvSpPr>
          <p:cNvPr id="250" name="Google Shape;250;g2c9618ed16d_76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9618ed16d_3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9618ed16d_3_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confirmation with </a:t>
            </a:r>
            <a:r>
              <a:rPr lang="en-US"/>
              <a:t>other techniques histopathologogy looking for specific biomarkers. difficult to get biopsy sample as invasive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 scan detecting hyperdense regions, radioactive tracing through PET scan for cancer grade and aggressiveness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9618ed16d_3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9618ed16d_3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618ed16d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618ed16d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9618ed16d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c9618ed16d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9618ed16d_1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9618ed16d_1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9618ed16d_2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9618ed16d_2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9618ed16d_42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c9618ed16d_42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2"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3"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4"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3"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4"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5"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6"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2"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2"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3"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3"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3"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1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1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for brain tumor classification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8302800" y="4258225"/>
            <a:ext cx="141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Kunal Sharma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Times New Roman"/>
                <a:ea typeface="Times New Roman"/>
                <a:cs typeface="Times New Roman"/>
                <a:sym typeface="Times New Roman"/>
              </a:rPr>
              <a:t>Roel D’Haese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Times New Roman"/>
                <a:ea typeface="Times New Roman"/>
                <a:cs typeface="Times New Roman"/>
                <a:sym typeface="Times New Roman"/>
              </a:rPr>
              <a:t>Stephan Krushev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188" y="1368000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DNN model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50" y="3354875"/>
            <a:ext cx="4473699" cy="22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575" y="1187000"/>
            <a:ext cx="4300674" cy="19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026" y="1649775"/>
            <a:ext cx="3670150" cy="35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XCEPTION + DNN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620000" y="2580050"/>
            <a:ext cx="81000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1620000" y="3744400"/>
            <a:ext cx="81000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Lack of fine tuning on pretrained weights led to worst performance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Training all layers led to further 4.5 % improvement</a:t>
            </a:r>
            <a:endParaRPr sz="2000">
              <a:solidFill>
                <a:srgbClr val="050505"/>
              </a:solidFill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600" y="1152000"/>
            <a:ext cx="3758400" cy="1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001" y="1152000"/>
            <a:ext cx="3758400" cy="155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- Without augmentation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620000" y="1368000"/>
            <a:ext cx="3651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0505"/>
                </a:solidFill>
              </a:rPr>
              <a:t>ResNet50</a:t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552750" y="1368000"/>
            <a:ext cx="3651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0505"/>
                </a:solidFill>
              </a:rPr>
              <a:t>VGG16</a:t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0" y="2357700"/>
            <a:ext cx="3749999" cy="15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000" y="2357700"/>
            <a:ext cx="3721417" cy="1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- With augmentation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620000" y="1368000"/>
            <a:ext cx="3651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0505"/>
                </a:solidFill>
              </a:rPr>
              <a:t>ResNet50</a:t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552750" y="1368000"/>
            <a:ext cx="3651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0505"/>
                </a:solidFill>
              </a:rPr>
              <a:t>VGG16</a:t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0" y="2357700"/>
            <a:ext cx="3764425" cy="15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750" y="2357700"/>
            <a:ext cx="3742788" cy="1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1620000" y="1368000"/>
            <a:ext cx="8163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Recall is a good metric for clinician to not miss out on positive cases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Improved performance by going deeper, layers, data augmentation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Xception + DNN outperforms CNN-3layer by 4.5%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Detect 98/100 cases </a:t>
            </a:r>
            <a:r>
              <a:rPr lang="en-US" sz="2000">
                <a:solidFill>
                  <a:srgbClr val="050505"/>
                </a:solidFill>
              </a:rPr>
              <a:t>for</a:t>
            </a:r>
            <a:r>
              <a:rPr lang="en-US" sz="2000">
                <a:solidFill>
                  <a:srgbClr val="050505"/>
                </a:solidFill>
              </a:rPr>
              <a:t> meningioma and glioma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Xception + DNN is </a:t>
            </a:r>
            <a:r>
              <a:rPr lang="en-US" sz="2000">
                <a:solidFill>
                  <a:srgbClr val="050505"/>
                </a:solidFill>
              </a:rPr>
              <a:t>good </a:t>
            </a:r>
            <a:r>
              <a:rPr lang="en-US" sz="2000">
                <a:solidFill>
                  <a:srgbClr val="050505"/>
                </a:solidFill>
              </a:rPr>
              <a:t>enough</a:t>
            </a:r>
            <a:r>
              <a:rPr lang="en-US" sz="2000">
                <a:solidFill>
                  <a:srgbClr val="050505"/>
                </a:solidFill>
              </a:rPr>
              <a:t> to be used in production</a:t>
            </a:r>
            <a:endParaRPr sz="2000">
              <a:solidFill>
                <a:srgbClr val="05050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Questions?</a:t>
            </a:r>
            <a:endParaRPr sz="3300"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620000" y="1368000"/>
            <a:ext cx="81000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33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620000" y="1368000"/>
            <a:ext cx="8100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Times New Roman"/>
              <a:buChar char="●"/>
            </a:pPr>
            <a:r>
              <a:rPr lang="en-US" sz="20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topic</a:t>
            </a:r>
            <a:endParaRPr sz="20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Times New Roman"/>
              <a:buChar char="●"/>
            </a:pPr>
            <a:r>
              <a:rPr lang="en-US" sz="20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CNN model</a:t>
            </a:r>
            <a:endParaRPr sz="20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Times New Roman"/>
              <a:buChar char="●"/>
            </a:pPr>
            <a:r>
              <a:rPr lang="en-US" sz="20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DNN model</a:t>
            </a:r>
            <a:endParaRPr sz="20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Times New Roman"/>
              <a:buChar char="●"/>
            </a:pPr>
            <a:r>
              <a:rPr lang="en-US" sz="20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XCEPTION + DNN: best of two worlds</a:t>
            </a:r>
            <a:endParaRPr sz="20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Times New Roman"/>
              <a:buChar char="●"/>
            </a:pPr>
            <a:r>
              <a:rPr lang="en-US" sz="20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endParaRPr sz="20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Times New Roman"/>
              <a:buChar char="●"/>
            </a:pPr>
            <a:r>
              <a:rPr lang="en-US" sz="20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0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1620000" y="1625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brain tumour through visual segmentation of </a:t>
            </a: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deformities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620000" y="1439325"/>
            <a:ext cx="8755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50505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has symmetry on left-right</a:t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50505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 tissue growth leads to increase  in pressure </a:t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leading to deformation</a:t>
            </a:r>
            <a:b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types of brain tumors make up 80% of the brain</a:t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tumors: meningioma, glioma, pituitary</a:t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5050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50505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00" y="1833475"/>
            <a:ext cx="2400825" cy="2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Overview</a:t>
            </a:r>
            <a:endParaRPr sz="33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620000" y="1368000"/>
            <a:ext cx="81000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17"/>
          <p:cNvGraphicFramePr/>
          <p:nvPr/>
        </p:nvGraphicFramePr>
        <p:xfrm>
          <a:off x="1619988" y="136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{D13C08C9-D362-43F3-8235-9043A4CACEE1}</a:tableStyleId>
              </a:tblPr>
              <a:tblGrid>
                <a:gridCol w="953625"/>
                <a:gridCol w="2285200"/>
                <a:gridCol w="2836175"/>
                <a:gridCol w="2025000"/>
              </a:tblGrid>
              <a:tr h="5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Meningioma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Glioma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Pituitary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700">
                        <a:solidFill>
                          <a:srgbClr val="05050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rotective membrane (outside the brain)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lial cells (inside the brain)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Pituitary g</a:t>
                      </a: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land (base of the brain, one location)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B/M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Somewhat benign or malignant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Mostly benign, rarely malignant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49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Meningiomas are difficult to distinguish from other cancer types due to colocation, lowest priority 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Includes GBM a aggressive, high-grade malignant (aka brain cancer), highest priority for precision and recall (sensitivity).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to detect due to known location, low priority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How the images are made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620000" y="1368000"/>
            <a:ext cx="81000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Magnetic resonance imaging (MRI)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Radio waves and magnetic field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Interact with hydrogen atoms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Creates cross-sectional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0" y="29132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300" y="2210350"/>
            <a:ext cx="3147702" cy="253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CNN model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620000" y="1368000"/>
            <a:ext cx="3952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-31242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50505"/>
                </a:solidFill>
              </a:rPr>
              <a:t>4 different angles of scan</a:t>
            </a:r>
            <a:endParaRPr sz="2400">
              <a:solidFill>
                <a:srgbClr val="050505"/>
              </a:solidFill>
            </a:endParaRPr>
          </a:p>
          <a:p>
            <a:pPr indent="-31242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50505"/>
                </a:solidFill>
              </a:rPr>
              <a:t>4 different classes:</a:t>
            </a:r>
            <a:endParaRPr sz="2400">
              <a:solidFill>
                <a:srgbClr val="050505"/>
              </a:solidFill>
            </a:endParaRPr>
          </a:p>
          <a:p>
            <a:pPr indent="-312419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○"/>
            </a:pPr>
            <a:r>
              <a:rPr lang="en-US" sz="2400">
                <a:solidFill>
                  <a:srgbClr val="050505"/>
                </a:solidFill>
              </a:rPr>
              <a:t>glioma, meningioma,</a:t>
            </a:r>
            <a:endParaRPr sz="2400">
              <a:solidFill>
                <a:srgbClr val="050505"/>
              </a:solidFill>
            </a:endParaRPr>
          </a:p>
          <a:p>
            <a:pPr indent="-312419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○"/>
            </a:pPr>
            <a:r>
              <a:rPr lang="en-US" sz="2400">
                <a:solidFill>
                  <a:srgbClr val="050505"/>
                </a:solidFill>
              </a:rPr>
              <a:t>notumor, pituitary</a:t>
            </a:r>
            <a:endParaRPr sz="2400">
              <a:solidFill>
                <a:srgbClr val="050505"/>
              </a:solidFill>
            </a:endParaRPr>
          </a:p>
          <a:p>
            <a:pPr indent="-31242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●"/>
            </a:pPr>
            <a:r>
              <a:rPr lang="en-US" sz="2400">
                <a:solidFill>
                  <a:srgbClr val="050505"/>
                </a:solidFill>
              </a:rPr>
              <a:t>Simple CNN model with max</a:t>
            </a:r>
            <a:endParaRPr sz="2400">
              <a:solidFill>
                <a:srgbClr val="05050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0505"/>
                </a:solidFill>
              </a:rPr>
              <a:t>pooling.</a:t>
            </a:r>
            <a:endParaRPr sz="2400">
              <a:solidFill>
                <a:srgbClr val="050505"/>
              </a:solidFill>
            </a:endParaRPr>
          </a:p>
          <a:p>
            <a:pPr indent="-31242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ct val="100000"/>
              <a:buChar char="●"/>
            </a:pPr>
            <a:r>
              <a:rPr lang="en-US" sz="2400">
                <a:solidFill>
                  <a:srgbClr val="050505"/>
                </a:solidFill>
              </a:rPr>
              <a:t>approx. 5000 training images, 1300 test.</a:t>
            </a:r>
            <a:endParaRPr sz="2400">
              <a:solidFill>
                <a:srgbClr val="05050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5050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0505"/>
                </a:solidFill>
              </a:rPr>
              <a:t> 	</a:t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770440" y="1368000"/>
            <a:ext cx="3952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620000" y="3085560"/>
            <a:ext cx="3952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770440" y="3085560"/>
            <a:ext cx="3952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50" y="3405454"/>
            <a:ext cx="3468449" cy="17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426" y="1102600"/>
            <a:ext cx="4422526" cy="41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998" y="3324936"/>
            <a:ext cx="4355521" cy="21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550" y="1617375"/>
            <a:ext cx="3649474" cy="33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1715075" y="174325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results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375" y="1189075"/>
            <a:ext cx="4290150" cy="199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1620000" y="2514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depth of CNN layers improved performance metrics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620000" y="4157050"/>
            <a:ext cx="8100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●"/>
            </a:pPr>
            <a:r>
              <a:rPr lang="en-US" sz="2000">
                <a:solidFill>
                  <a:srgbClr val="050505"/>
                </a:solidFill>
              </a:rPr>
              <a:t> Increasing CNN layers (1 to 3) and deeper (32 to 64) increased recall by 5% and precision by 4%</a:t>
            </a:r>
            <a:endParaRPr sz="2400">
              <a:solidFill>
                <a:srgbClr val="050505"/>
              </a:solidFill>
            </a:endParaRPr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2119588" y="19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{14D939D7-C8EC-4D10-BF67-CB6346F4F022}</a:tableStyleId>
              </a:tblPr>
              <a:tblGrid>
                <a:gridCol w="1362075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CNN_1Layer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CCCC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CNN_2Layer</a:t>
                      </a:r>
                      <a:endParaRPr sz="1100">
                        <a:solidFill>
                          <a:srgbClr val="CCCC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CCCC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0.8431</a:t>
                      </a:r>
                      <a:endParaRPr sz="1100">
                        <a:solidFill>
                          <a:srgbClr val="CCCC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CNN_3Layer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0.8889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CNN_4Layer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0.915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CNN_3Layer_Deeper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0.9052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CNN_4Layer_Deeper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0.9150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sp>
        <p:nvSpPr>
          <p:cNvPr id="201" name="Google Shape;201;p21"/>
          <p:cNvSpPr txBox="1"/>
          <p:nvPr/>
        </p:nvSpPr>
        <p:spPr>
          <a:xfrm>
            <a:off x="2119625" y="1504525"/>
            <a:ext cx="1971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50505"/>
                </a:solidFill>
              </a:rPr>
              <a:t>Recall</a:t>
            </a:r>
            <a:endParaRPr sz="2400">
              <a:solidFill>
                <a:srgbClr val="050505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112588" y="1504525"/>
            <a:ext cx="2682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50505"/>
                </a:solidFill>
              </a:rPr>
              <a:t>Weighted F1 score</a:t>
            </a:r>
            <a:endParaRPr sz="2400">
              <a:solidFill>
                <a:srgbClr val="050505"/>
              </a:solidFill>
            </a:endParaRPr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5515825" y="19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{14D939D7-C8EC-4D10-BF67-CB6346F4F022}</a:tableStyleId>
              </a:tblPr>
              <a:tblGrid>
                <a:gridCol w="1285875"/>
                <a:gridCol w="590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CNN_1Layer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CNN_2Layer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0.9198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CNN_3Layer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CNN_4Layer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0.9503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CNN_3LayerDeeper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0.9608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CNN_4LayerDeeper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0.9462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1620000" y="192375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Flipping left and right</a:t>
            </a:r>
            <a:r>
              <a:rPr lang="en-US" sz="33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improved performance</a:t>
            </a:r>
            <a:endParaRPr b="0" sz="330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620000" y="4157050"/>
            <a:ext cx="81000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0039" lvl="0" marL="431999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50505"/>
                </a:solidFill>
              </a:rPr>
              <a:t>Flipping up and down reduced performance, structural asymmetry in top and bottom of brain</a:t>
            </a:r>
            <a:endParaRPr sz="2000">
              <a:solidFill>
                <a:srgbClr val="050505"/>
              </a:solidFill>
            </a:endParaRPr>
          </a:p>
          <a:p>
            <a:pPr indent="-355600" lvl="0" marL="457200" rtl="0" algn="l">
              <a:spcBef>
                <a:spcPts val="1060"/>
              </a:spcBef>
              <a:spcAft>
                <a:spcPts val="0"/>
              </a:spcAft>
              <a:buClr>
                <a:srgbClr val="050505"/>
              </a:buClr>
              <a:buSzPts val="2000"/>
              <a:buChar char="●"/>
            </a:pPr>
            <a:r>
              <a:rPr lang="en-US" sz="2000">
                <a:solidFill>
                  <a:srgbClr val="050505"/>
                </a:solidFill>
              </a:rPr>
              <a:t>Flipping left and right improved f1 by 0.5 % and recall by 3.5%</a:t>
            </a:r>
            <a:endParaRPr sz="2000">
              <a:solidFill>
                <a:srgbClr val="050505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2119625" y="1504525"/>
            <a:ext cx="1971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50505"/>
                </a:solidFill>
              </a:rPr>
              <a:t>Recall</a:t>
            </a:r>
            <a:endParaRPr sz="2400">
              <a:solidFill>
                <a:srgbClr val="050505"/>
              </a:solidFill>
            </a:endParaRPr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2119575" y="19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{14D939D7-C8EC-4D10-BF67-CB6346F4F022}</a:tableStyleId>
              </a:tblPr>
              <a:tblGrid>
                <a:gridCol w="1362075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CNN_3Layer_Deeper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FLIP LEFT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FLIP UP DOWN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0.8529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ROTATION 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0.9216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BRIGHTNESS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0.8954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CROP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B7B7B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0.768</a:t>
                      </a:r>
                      <a:endParaRPr sz="1100">
                        <a:solidFill>
                          <a:srgbClr val="B7B7B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