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75" r:id="rId9"/>
    <p:sldId id="276" r:id="rId10"/>
    <p:sldId id="263" r:id="rId11"/>
    <p:sldId id="264" r:id="rId12"/>
    <p:sldId id="265" r:id="rId13"/>
    <p:sldId id="266" r:id="rId14"/>
    <p:sldId id="274" r:id="rId15"/>
    <p:sldId id="273" r:id="rId16"/>
    <p:sldId id="268" r:id="rId17"/>
    <p:sldId id="269" r:id="rId18"/>
    <p:sldId id="270" r:id="rId19"/>
    <p:sldId id="271" r:id="rId20"/>
    <p:sldId id="272"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6/6/2021</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3271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6/6/2021</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4882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6/6/2021</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5903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6/6/2021</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1301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6/6/2021</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4695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6/6/2021</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658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6/6/2021</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8468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6/6/2021</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1453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6/6/2021</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3301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6/6/2021</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167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6/6/2021</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2943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6/6/2021</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145497060"/>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65" r:id="rId6"/>
    <p:sldLayoutId id="2147483761" r:id="rId7"/>
    <p:sldLayoutId id="2147483762" r:id="rId8"/>
    <p:sldLayoutId id="2147483763" r:id="rId9"/>
    <p:sldLayoutId id="2147483764" r:id="rId10"/>
    <p:sldLayoutId id="2147483766"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A5A5-1150-47CD-BC51-0244B2CB424E}"/>
              </a:ext>
            </a:extLst>
          </p:cNvPr>
          <p:cNvSpPr>
            <a:spLocks noGrp="1"/>
          </p:cNvSpPr>
          <p:nvPr>
            <p:ph type="ctrTitle"/>
          </p:nvPr>
        </p:nvSpPr>
        <p:spPr>
          <a:xfrm>
            <a:off x="540000" y="540000"/>
            <a:ext cx="11090273" cy="1735840"/>
          </a:xfrm>
        </p:spPr>
        <p:txBody>
          <a:bodyPr anchor="t">
            <a:normAutofit fontScale="90000"/>
          </a:bodyPr>
          <a:lstStyle/>
          <a:p>
            <a:pPr algn="ctr"/>
            <a:r>
              <a:rPr lang="en-US" sz="4000" b="1">
                <a:latin typeface="Times New Roman" panose="02020603050405020304" pitchFamily="18" charset="0"/>
                <a:cs typeface="Times New Roman" panose="02020603050405020304" pitchFamily="18" charset="0"/>
              </a:rPr>
              <a:t>Predicting IMDB </a:t>
            </a:r>
            <a:r>
              <a:rPr lang="en-US" sz="4000" b="1" dirty="0">
                <a:latin typeface="Times New Roman" panose="02020603050405020304" pitchFamily="18" charset="0"/>
                <a:cs typeface="Times New Roman" panose="02020603050405020304" pitchFamily="18" charset="0"/>
              </a:rPr>
              <a:t>Rating and Spoilers Detection of Movies using Machine Learning and Deep Learning</a:t>
            </a:r>
            <a:br>
              <a:rPr lang="en-US"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4D45B690-D3BB-4E5E-A239-43C224624B57}"/>
              </a:ext>
            </a:extLst>
          </p:cNvPr>
          <p:cNvSpPr>
            <a:spLocks noGrp="1"/>
          </p:cNvSpPr>
          <p:nvPr>
            <p:ph type="subTitle" idx="1"/>
          </p:nvPr>
        </p:nvSpPr>
        <p:spPr>
          <a:xfrm>
            <a:off x="5433134" y="2627791"/>
            <a:ext cx="6560598" cy="2965142"/>
          </a:xfrm>
        </p:spPr>
        <p:txBody>
          <a:bodyPr>
            <a:normAutofit lnSpcReduction="10000"/>
          </a:bodyPr>
          <a:lstStyle/>
          <a:p>
            <a:pPr algn="r"/>
            <a:r>
              <a:rPr lang="en-US" sz="1400" dirty="0">
                <a:latin typeface="Times New Roman" panose="02020603050405020304" pitchFamily="18" charset="0"/>
                <a:cs typeface="Times New Roman" panose="02020603050405020304" pitchFamily="18" charset="0"/>
              </a:rPr>
              <a:t>  Name and Reg No.: Kush desai(20mcb1002)</a:t>
            </a:r>
          </a:p>
          <a:p>
            <a:pPr algn="r"/>
            <a:r>
              <a:rPr lang="en-US" sz="1400" dirty="0">
                <a:latin typeface="Times New Roman" panose="02020603050405020304" pitchFamily="18" charset="0"/>
                <a:cs typeface="Times New Roman" panose="02020603050405020304" pitchFamily="18" charset="0"/>
              </a:rPr>
              <a:t>			Titar raginee(20mcb1004)</a:t>
            </a:r>
          </a:p>
          <a:p>
            <a:pPr algn="r"/>
            <a:r>
              <a:rPr lang="en-US" sz="1400" dirty="0">
                <a:latin typeface="Times New Roman" panose="02020603050405020304" pitchFamily="18" charset="0"/>
                <a:cs typeface="Times New Roman" panose="02020603050405020304" pitchFamily="18" charset="0"/>
              </a:rPr>
              <a:t>			Raviraj patil(20mcb1016)</a:t>
            </a:r>
          </a:p>
          <a:p>
            <a:pPr algn="r"/>
            <a:endParaRPr lang="en-US" sz="1400" dirty="0">
              <a:latin typeface="Times New Roman" panose="02020603050405020304" pitchFamily="18" charset="0"/>
              <a:cs typeface="Times New Roman" panose="02020603050405020304" pitchFamily="18" charset="0"/>
            </a:endParaRPr>
          </a:p>
          <a:p>
            <a:pPr algn="r"/>
            <a:r>
              <a:rPr lang="en-US" sz="1400" dirty="0">
                <a:latin typeface="Times New Roman" panose="02020603050405020304" pitchFamily="18" charset="0"/>
                <a:cs typeface="Times New Roman" panose="02020603050405020304" pitchFamily="18" charset="0"/>
              </a:rPr>
              <a:t>Subject: </a:t>
            </a:r>
            <a:r>
              <a:rPr lang="en-IN" sz="1400" dirty="0">
                <a:latin typeface="Times New Roman" panose="02020603050405020304" pitchFamily="18" charset="0"/>
                <a:cs typeface="Times New Roman" panose="02020603050405020304" pitchFamily="18" charset="0"/>
              </a:rPr>
              <a:t>NoSQL Databases(CSE6006)</a:t>
            </a:r>
          </a:p>
          <a:p>
            <a:pPr algn="r"/>
            <a:endParaRPr lang="en-IN" sz="1400" dirty="0">
              <a:latin typeface="Times New Roman" panose="02020603050405020304" pitchFamily="18" charset="0"/>
              <a:cs typeface="Times New Roman" panose="02020603050405020304" pitchFamily="18" charset="0"/>
            </a:endParaRPr>
          </a:p>
          <a:p>
            <a:pPr algn="r"/>
            <a:r>
              <a:rPr lang="en-IN" sz="1400" dirty="0">
                <a:latin typeface="Times New Roman" panose="02020603050405020304" pitchFamily="18" charset="0"/>
                <a:cs typeface="Times New Roman" panose="02020603050405020304" pitchFamily="18" charset="0"/>
              </a:rPr>
              <a:t>Guide:  Dr. A. Bhuvaneswari, </a:t>
            </a:r>
          </a:p>
          <a:p>
            <a:pPr algn="r"/>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9903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8F2F-FCBC-48D0-B2A6-EBB00ABEBD05}"/>
              </a:ext>
            </a:extLst>
          </p:cNvPr>
          <p:cNvSpPr>
            <a:spLocks noGrp="1"/>
          </p:cNvSpPr>
          <p:nvPr>
            <p:ph type="title"/>
          </p:nvPr>
        </p:nvSpPr>
        <p:spPr>
          <a:xfrm>
            <a:off x="539999" y="266329"/>
            <a:ext cx="11101135" cy="798991"/>
          </a:xfrm>
        </p:spPr>
        <p:txBody>
          <a:bodyPr>
            <a:noAutofit/>
          </a:bodyPr>
          <a:lstStyle/>
          <a:p>
            <a:r>
              <a:rPr lang="en-US" sz="4000" b="1" u="sng" dirty="0">
                <a:latin typeface="Times New Roman" panose="02020603050405020304" pitchFamily="18" charset="0"/>
                <a:cs typeface="Times New Roman" panose="02020603050405020304" pitchFamily="18" charset="0"/>
              </a:rPr>
              <a:t>Dataset:</a:t>
            </a:r>
            <a:endParaRPr lang="en-IN" sz="4000"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A67BE4A-B77A-4E26-8EC9-90E4F9AEF554}"/>
              </a:ext>
            </a:extLst>
          </p:cNvPr>
          <p:cNvPicPr>
            <a:picLocks noGrp="1" noChangeAspect="1"/>
          </p:cNvPicPr>
          <p:nvPr>
            <p:ph idx="1"/>
          </p:nvPr>
        </p:nvPicPr>
        <p:blipFill>
          <a:blip r:embed="rId2"/>
          <a:stretch>
            <a:fillRect/>
          </a:stretch>
        </p:blipFill>
        <p:spPr>
          <a:xfrm>
            <a:off x="539750" y="1376039"/>
            <a:ext cx="11101388" cy="4518734"/>
          </a:xfrm>
          <a:prstGeom prst="rect">
            <a:avLst/>
          </a:prstGeom>
        </p:spPr>
      </p:pic>
    </p:spTree>
    <p:extLst>
      <p:ext uri="{BB962C8B-B14F-4D97-AF65-F5344CB8AC3E}">
        <p14:creationId xmlns:p14="http://schemas.microsoft.com/office/powerpoint/2010/main" val="211889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0F0B-0F0A-4FD0-AF8C-6045C674867D}"/>
              </a:ext>
            </a:extLst>
          </p:cNvPr>
          <p:cNvSpPr>
            <a:spLocks noGrp="1"/>
          </p:cNvSpPr>
          <p:nvPr>
            <p:ph type="title"/>
          </p:nvPr>
        </p:nvSpPr>
        <p:spPr>
          <a:xfrm>
            <a:off x="540000" y="319596"/>
            <a:ext cx="11101135" cy="692458"/>
          </a:xfrm>
        </p:spPr>
        <p:txBody>
          <a:bodyPr>
            <a:normAutofit/>
          </a:bodyPr>
          <a:lstStyle/>
          <a:p>
            <a:r>
              <a:rPr lang="en-IN" sz="4000" b="1" u="sng" dirty="0"/>
              <a:t>Imported Datasets into MongoDB</a:t>
            </a:r>
          </a:p>
        </p:txBody>
      </p:sp>
      <p:pic>
        <p:nvPicPr>
          <p:cNvPr id="6" name="Content Placeholder 5">
            <a:extLst>
              <a:ext uri="{FF2B5EF4-FFF2-40B4-BE49-F238E27FC236}">
                <a16:creationId xmlns:a16="http://schemas.microsoft.com/office/drawing/2014/main" id="{70B92F80-5766-441C-8FEB-6168C6644514}"/>
              </a:ext>
            </a:extLst>
          </p:cNvPr>
          <p:cNvPicPr>
            <a:picLocks noGrp="1" noChangeAspect="1"/>
          </p:cNvPicPr>
          <p:nvPr>
            <p:ph idx="1"/>
          </p:nvPr>
        </p:nvPicPr>
        <p:blipFill>
          <a:blip r:embed="rId2"/>
          <a:stretch>
            <a:fillRect/>
          </a:stretch>
        </p:blipFill>
        <p:spPr>
          <a:xfrm>
            <a:off x="309181" y="1544715"/>
            <a:ext cx="11112000" cy="5242210"/>
          </a:xfrm>
          <a:prstGeom prst="rect">
            <a:avLst/>
          </a:prstGeom>
        </p:spPr>
      </p:pic>
    </p:spTree>
    <p:extLst>
      <p:ext uri="{BB962C8B-B14F-4D97-AF65-F5344CB8AC3E}">
        <p14:creationId xmlns:p14="http://schemas.microsoft.com/office/powerpoint/2010/main" val="325011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B2D9-76CD-4F34-9ABB-1233768AB621}"/>
              </a:ext>
            </a:extLst>
          </p:cNvPr>
          <p:cNvSpPr>
            <a:spLocks noGrp="1"/>
          </p:cNvSpPr>
          <p:nvPr>
            <p:ph type="title"/>
          </p:nvPr>
        </p:nvSpPr>
        <p:spPr>
          <a:xfrm>
            <a:off x="545432" y="230820"/>
            <a:ext cx="11101135" cy="674704"/>
          </a:xfrm>
        </p:spPr>
        <p:txBody>
          <a:bodyPr>
            <a:normAutofit/>
          </a:bodyPr>
          <a:lstStyle/>
          <a:p>
            <a:r>
              <a:rPr lang="en-US" sz="4000" b="1" u="sng" dirty="0">
                <a:latin typeface="Times New Roman" panose="02020603050405020304" pitchFamily="18" charset="0"/>
                <a:cs typeface="Times New Roman" panose="02020603050405020304" pitchFamily="18" charset="0"/>
              </a:rPr>
              <a:t>Visualization:</a:t>
            </a:r>
            <a:endParaRPr lang="en-IN" sz="4000" b="1" u="sng"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1F2987C-C319-44DE-B80E-482B89EE010C}"/>
              </a:ext>
            </a:extLst>
          </p:cNvPr>
          <p:cNvSpPr>
            <a:spLocks noGrp="1"/>
          </p:cNvSpPr>
          <p:nvPr>
            <p:ph idx="1"/>
          </p:nvPr>
        </p:nvSpPr>
        <p:spPr>
          <a:xfrm>
            <a:off x="540000" y="905523"/>
            <a:ext cx="11101136" cy="5403202"/>
          </a:xfrm>
        </p:spPr>
        <p:txBody>
          <a:bodyPr>
            <a:normAutofit/>
          </a:bodyPr>
          <a:lstStyle/>
          <a:p>
            <a:pPr marL="0" indent="0" algn="ctr">
              <a:buNone/>
            </a:pPr>
            <a:r>
              <a:rPr lang="en-US" sz="2000" b="1" dirty="0">
                <a:latin typeface="Times New Roman" panose="02020603050405020304" pitchFamily="18" charset="0"/>
                <a:cs typeface="Times New Roman" panose="02020603050405020304" pitchFamily="18" charset="0"/>
              </a:rPr>
              <a:t>Distribution of ratings in dataset:</a:t>
            </a:r>
          </a:p>
          <a:p>
            <a:pPr marL="0" indent="0" algn="ctr">
              <a:buNone/>
            </a:pPr>
            <a:endParaRPr lang="en-IN" sz="2000" b="1" dirty="0">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D4FE29F7-CD5C-437D-BEE4-4CFE3904C29F}"/>
              </a:ext>
            </a:extLst>
          </p:cNvPr>
          <p:cNvPicPr>
            <a:picLocks noChangeAspect="1"/>
          </p:cNvPicPr>
          <p:nvPr/>
        </p:nvPicPr>
        <p:blipFill>
          <a:blip r:embed="rId2"/>
          <a:stretch>
            <a:fillRect/>
          </a:stretch>
        </p:blipFill>
        <p:spPr>
          <a:xfrm>
            <a:off x="552200" y="1673441"/>
            <a:ext cx="11099800" cy="4279036"/>
          </a:xfrm>
          <a:prstGeom prst="rect">
            <a:avLst/>
          </a:prstGeom>
        </p:spPr>
      </p:pic>
    </p:spTree>
    <p:extLst>
      <p:ext uri="{BB962C8B-B14F-4D97-AF65-F5344CB8AC3E}">
        <p14:creationId xmlns:p14="http://schemas.microsoft.com/office/powerpoint/2010/main" val="265664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B0C6-819D-4D33-B12A-E87F4BF39BB4}"/>
              </a:ext>
            </a:extLst>
          </p:cNvPr>
          <p:cNvSpPr>
            <a:spLocks noGrp="1"/>
          </p:cNvSpPr>
          <p:nvPr>
            <p:ph type="title"/>
          </p:nvPr>
        </p:nvSpPr>
        <p:spPr>
          <a:xfrm>
            <a:off x="540000" y="408374"/>
            <a:ext cx="11101135" cy="639192"/>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966FA835-9E40-44FC-9378-78DCEDFEA5FE}"/>
              </a:ext>
            </a:extLst>
          </p:cNvPr>
          <p:cNvPicPr>
            <a:picLocks noGrp="1" noChangeAspect="1"/>
          </p:cNvPicPr>
          <p:nvPr>
            <p:ph idx="1"/>
          </p:nvPr>
        </p:nvPicPr>
        <p:blipFill>
          <a:blip r:embed="rId2"/>
          <a:stretch>
            <a:fillRect/>
          </a:stretch>
        </p:blipFill>
        <p:spPr>
          <a:xfrm>
            <a:off x="540000" y="407988"/>
            <a:ext cx="11112000" cy="5900737"/>
          </a:xfrm>
          <a:prstGeom prst="rect">
            <a:avLst/>
          </a:prstGeom>
        </p:spPr>
      </p:pic>
    </p:spTree>
    <p:extLst>
      <p:ext uri="{BB962C8B-B14F-4D97-AF65-F5344CB8AC3E}">
        <p14:creationId xmlns:p14="http://schemas.microsoft.com/office/powerpoint/2010/main" val="3296968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17FBEB-09A9-4939-A06D-DDF5285672E5}"/>
              </a:ext>
            </a:extLst>
          </p:cNvPr>
          <p:cNvPicPr>
            <a:picLocks noChangeAspect="1"/>
          </p:cNvPicPr>
          <p:nvPr/>
        </p:nvPicPr>
        <p:blipFill>
          <a:blip r:embed="rId2"/>
          <a:stretch>
            <a:fillRect/>
          </a:stretch>
        </p:blipFill>
        <p:spPr>
          <a:xfrm>
            <a:off x="227751" y="932155"/>
            <a:ext cx="11878539" cy="5557421"/>
          </a:xfrm>
          <a:prstGeom prst="rect">
            <a:avLst/>
          </a:prstGeom>
        </p:spPr>
      </p:pic>
      <p:sp>
        <p:nvSpPr>
          <p:cNvPr id="4" name="TextBox 3">
            <a:extLst>
              <a:ext uri="{FF2B5EF4-FFF2-40B4-BE49-F238E27FC236}">
                <a16:creationId xmlns:a16="http://schemas.microsoft.com/office/drawing/2014/main" id="{22D6E0E2-2A75-43DD-B704-1EF4B3B76A16}"/>
              </a:ext>
            </a:extLst>
          </p:cNvPr>
          <p:cNvSpPr txBox="1"/>
          <p:nvPr/>
        </p:nvSpPr>
        <p:spPr>
          <a:xfrm>
            <a:off x="227752" y="106532"/>
            <a:ext cx="11561794"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Trend Of Spoiler reviews over time: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17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45EFC3-9A41-41E5-A9F6-3019804496BC}"/>
              </a:ext>
            </a:extLst>
          </p:cNvPr>
          <p:cNvPicPr>
            <a:picLocks noChangeAspect="1"/>
          </p:cNvPicPr>
          <p:nvPr/>
        </p:nvPicPr>
        <p:blipFill>
          <a:blip r:embed="rId2"/>
          <a:stretch>
            <a:fillRect/>
          </a:stretch>
        </p:blipFill>
        <p:spPr>
          <a:xfrm>
            <a:off x="590590" y="958788"/>
            <a:ext cx="11010820" cy="5774962"/>
          </a:xfrm>
          <a:prstGeom prst="rect">
            <a:avLst/>
          </a:prstGeom>
        </p:spPr>
      </p:pic>
      <p:sp>
        <p:nvSpPr>
          <p:cNvPr id="2" name="TextBox 1">
            <a:extLst>
              <a:ext uri="{FF2B5EF4-FFF2-40B4-BE49-F238E27FC236}">
                <a16:creationId xmlns:a16="http://schemas.microsoft.com/office/drawing/2014/main" id="{EF4A38DA-0ABA-45D6-9139-656E29300B97}"/>
              </a:ext>
            </a:extLst>
          </p:cNvPr>
          <p:cNvSpPr txBox="1"/>
          <p:nvPr/>
        </p:nvSpPr>
        <p:spPr>
          <a:xfrm>
            <a:off x="547906" y="337351"/>
            <a:ext cx="1101082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Heatmap of movies which contains highest to lowest number of ratings</a:t>
            </a: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548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7EC18839-0C55-420C-99BE-B8E8458BA7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92D235D8-68B9-46A8-B0FD-1C9161879928}"/>
              </a:ext>
            </a:extLst>
          </p:cNvPr>
          <p:cNvPicPr>
            <a:picLocks noChangeAspect="1"/>
          </p:cNvPicPr>
          <p:nvPr/>
        </p:nvPicPr>
        <p:blipFill>
          <a:blip r:embed="rId2"/>
          <a:stretch>
            <a:fillRect/>
          </a:stretch>
        </p:blipFill>
        <p:spPr>
          <a:xfrm>
            <a:off x="862613" y="706167"/>
            <a:ext cx="10466774" cy="1590675"/>
          </a:xfrm>
          <a:prstGeom prst="rect">
            <a:avLst/>
          </a:prstGeom>
        </p:spPr>
      </p:pic>
      <p:pic>
        <p:nvPicPr>
          <p:cNvPr id="4" name="Picture 3">
            <a:extLst>
              <a:ext uri="{FF2B5EF4-FFF2-40B4-BE49-F238E27FC236}">
                <a16:creationId xmlns:a16="http://schemas.microsoft.com/office/drawing/2014/main" id="{7EB1FBE1-04E1-42B0-843D-994D3C140B46}"/>
              </a:ext>
            </a:extLst>
          </p:cNvPr>
          <p:cNvPicPr>
            <a:picLocks noChangeAspect="1"/>
          </p:cNvPicPr>
          <p:nvPr/>
        </p:nvPicPr>
        <p:blipFill>
          <a:blip r:embed="rId3"/>
          <a:stretch>
            <a:fillRect/>
          </a:stretch>
        </p:blipFill>
        <p:spPr>
          <a:xfrm>
            <a:off x="862612" y="2814637"/>
            <a:ext cx="10466775" cy="1533525"/>
          </a:xfrm>
          <a:prstGeom prst="rect">
            <a:avLst/>
          </a:prstGeom>
        </p:spPr>
      </p:pic>
      <p:pic>
        <p:nvPicPr>
          <p:cNvPr id="5" name="Picture 4">
            <a:extLst>
              <a:ext uri="{FF2B5EF4-FFF2-40B4-BE49-F238E27FC236}">
                <a16:creationId xmlns:a16="http://schemas.microsoft.com/office/drawing/2014/main" id="{A190430C-A0DE-4534-A9E4-32825812DD64}"/>
              </a:ext>
            </a:extLst>
          </p:cNvPr>
          <p:cNvPicPr>
            <a:picLocks noChangeAspect="1"/>
          </p:cNvPicPr>
          <p:nvPr/>
        </p:nvPicPr>
        <p:blipFill>
          <a:blip r:embed="rId4"/>
          <a:stretch>
            <a:fillRect/>
          </a:stretch>
        </p:blipFill>
        <p:spPr>
          <a:xfrm>
            <a:off x="862612" y="4926551"/>
            <a:ext cx="10466775" cy="1771650"/>
          </a:xfrm>
          <a:prstGeom prst="rect">
            <a:avLst/>
          </a:prstGeom>
        </p:spPr>
      </p:pic>
      <p:sp>
        <p:nvSpPr>
          <p:cNvPr id="7" name="TextBox 6">
            <a:extLst>
              <a:ext uri="{FF2B5EF4-FFF2-40B4-BE49-F238E27FC236}">
                <a16:creationId xmlns:a16="http://schemas.microsoft.com/office/drawing/2014/main" id="{0DF74094-8957-438A-9638-BC50556A883C}"/>
              </a:ext>
            </a:extLst>
          </p:cNvPr>
          <p:cNvSpPr txBox="1"/>
          <p:nvPr/>
        </p:nvSpPr>
        <p:spPr>
          <a:xfrm>
            <a:off x="862612" y="113412"/>
            <a:ext cx="10376518" cy="38373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Visualization in mongo dB with movies genre and Its duration: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18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C57055-6DEC-4C97-A2C6-230E436CAF8B}"/>
              </a:ext>
            </a:extLst>
          </p:cNvPr>
          <p:cNvPicPr>
            <a:picLocks noChangeAspect="1"/>
          </p:cNvPicPr>
          <p:nvPr/>
        </p:nvPicPr>
        <p:blipFill>
          <a:blip r:embed="rId2"/>
          <a:stretch>
            <a:fillRect/>
          </a:stretch>
        </p:blipFill>
        <p:spPr>
          <a:xfrm>
            <a:off x="449802" y="443883"/>
            <a:ext cx="11292396" cy="5877018"/>
          </a:xfrm>
          <a:prstGeom prst="rect">
            <a:avLst/>
          </a:prstGeom>
        </p:spPr>
      </p:pic>
    </p:spTree>
    <p:extLst>
      <p:ext uri="{BB962C8B-B14F-4D97-AF65-F5344CB8AC3E}">
        <p14:creationId xmlns:p14="http://schemas.microsoft.com/office/powerpoint/2010/main" val="2461941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03609-7E37-4991-BC3E-BA0440A1810D}"/>
              </a:ext>
            </a:extLst>
          </p:cNvPr>
          <p:cNvPicPr>
            <a:picLocks noChangeAspect="1"/>
          </p:cNvPicPr>
          <p:nvPr/>
        </p:nvPicPr>
        <p:blipFill>
          <a:blip r:embed="rId2"/>
          <a:stretch>
            <a:fillRect/>
          </a:stretch>
        </p:blipFill>
        <p:spPr>
          <a:xfrm>
            <a:off x="559293" y="257453"/>
            <a:ext cx="10946167" cy="1233995"/>
          </a:xfrm>
          <a:prstGeom prst="rect">
            <a:avLst/>
          </a:prstGeom>
        </p:spPr>
      </p:pic>
      <p:pic>
        <p:nvPicPr>
          <p:cNvPr id="3" name="Picture 2">
            <a:extLst>
              <a:ext uri="{FF2B5EF4-FFF2-40B4-BE49-F238E27FC236}">
                <a16:creationId xmlns:a16="http://schemas.microsoft.com/office/drawing/2014/main" id="{C799B2A9-37C5-48BA-AAEB-B672A1F1479C}"/>
              </a:ext>
            </a:extLst>
          </p:cNvPr>
          <p:cNvPicPr>
            <a:picLocks noChangeAspect="1"/>
          </p:cNvPicPr>
          <p:nvPr/>
        </p:nvPicPr>
        <p:blipFill>
          <a:blip r:embed="rId3"/>
          <a:stretch>
            <a:fillRect/>
          </a:stretch>
        </p:blipFill>
        <p:spPr>
          <a:xfrm>
            <a:off x="3695700" y="1793242"/>
            <a:ext cx="4800600" cy="4638675"/>
          </a:xfrm>
          <a:prstGeom prst="rect">
            <a:avLst/>
          </a:prstGeom>
        </p:spPr>
      </p:pic>
    </p:spTree>
    <p:extLst>
      <p:ext uri="{BB962C8B-B14F-4D97-AF65-F5344CB8AC3E}">
        <p14:creationId xmlns:p14="http://schemas.microsoft.com/office/powerpoint/2010/main" val="1061528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DFB-21EF-4FC8-9557-F08E09183D62}"/>
              </a:ext>
            </a:extLst>
          </p:cNvPr>
          <p:cNvSpPr>
            <a:spLocks noGrp="1"/>
          </p:cNvSpPr>
          <p:nvPr>
            <p:ph type="title"/>
          </p:nvPr>
        </p:nvSpPr>
        <p:spPr>
          <a:xfrm>
            <a:off x="540000" y="301842"/>
            <a:ext cx="11101135" cy="594803"/>
          </a:xfrm>
        </p:spPr>
        <p:txBody>
          <a:bodyPr>
            <a:noAutofit/>
          </a:bodyPr>
          <a:lstStyle/>
          <a:p>
            <a:r>
              <a:rPr lang="en-IN" sz="4000" b="1" u="sng" dirty="0">
                <a:latin typeface="Times New Roman" panose="02020603050405020304" pitchFamily="18" charset="0"/>
                <a:cs typeface="Times New Roman" panose="02020603050405020304" pitchFamily="18" charset="0"/>
              </a:rPr>
              <a:t>Results &amp; Discussion</a:t>
            </a:r>
          </a:p>
        </p:txBody>
      </p:sp>
      <p:graphicFrame>
        <p:nvGraphicFramePr>
          <p:cNvPr id="4" name="Table 4">
            <a:extLst>
              <a:ext uri="{FF2B5EF4-FFF2-40B4-BE49-F238E27FC236}">
                <a16:creationId xmlns:a16="http://schemas.microsoft.com/office/drawing/2014/main" id="{DC4AE67D-2ABF-4C5F-B3CB-C4DDF21E02F7}"/>
              </a:ext>
            </a:extLst>
          </p:cNvPr>
          <p:cNvGraphicFramePr>
            <a:graphicFrameLocks noGrp="1"/>
          </p:cNvGraphicFramePr>
          <p:nvPr>
            <p:ph idx="1"/>
            <p:extLst>
              <p:ext uri="{D42A27DB-BD31-4B8C-83A1-F6EECF244321}">
                <p14:modId xmlns:p14="http://schemas.microsoft.com/office/powerpoint/2010/main" val="4282928900"/>
              </p:ext>
            </p:extLst>
          </p:nvPr>
        </p:nvGraphicFramePr>
        <p:xfrm>
          <a:off x="539750" y="2528887"/>
          <a:ext cx="10832545" cy="3135065"/>
        </p:xfrm>
        <a:graphic>
          <a:graphicData uri="http://schemas.openxmlformats.org/drawingml/2006/table">
            <a:tbl>
              <a:tblPr firstRow="1" bandRow="1">
                <a:tableStyleId>{93296810-A885-4BE3-A3E7-6D5BEEA58F35}</a:tableStyleId>
              </a:tblPr>
              <a:tblGrid>
                <a:gridCol w="2166509">
                  <a:extLst>
                    <a:ext uri="{9D8B030D-6E8A-4147-A177-3AD203B41FA5}">
                      <a16:colId xmlns:a16="http://schemas.microsoft.com/office/drawing/2014/main" val="3380407426"/>
                    </a:ext>
                  </a:extLst>
                </a:gridCol>
                <a:gridCol w="2166509">
                  <a:extLst>
                    <a:ext uri="{9D8B030D-6E8A-4147-A177-3AD203B41FA5}">
                      <a16:colId xmlns:a16="http://schemas.microsoft.com/office/drawing/2014/main" val="1138661605"/>
                    </a:ext>
                  </a:extLst>
                </a:gridCol>
                <a:gridCol w="2166509">
                  <a:extLst>
                    <a:ext uri="{9D8B030D-6E8A-4147-A177-3AD203B41FA5}">
                      <a16:colId xmlns:a16="http://schemas.microsoft.com/office/drawing/2014/main" val="1211764567"/>
                    </a:ext>
                  </a:extLst>
                </a:gridCol>
                <a:gridCol w="2166509">
                  <a:extLst>
                    <a:ext uri="{9D8B030D-6E8A-4147-A177-3AD203B41FA5}">
                      <a16:colId xmlns:a16="http://schemas.microsoft.com/office/drawing/2014/main" val="1823723614"/>
                    </a:ext>
                  </a:extLst>
                </a:gridCol>
                <a:gridCol w="2166509">
                  <a:extLst>
                    <a:ext uri="{9D8B030D-6E8A-4147-A177-3AD203B41FA5}">
                      <a16:colId xmlns:a16="http://schemas.microsoft.com/office/drawing/2014/main" val="301004073"/>
                    </a:ext>
                  </a:extLst>
                </a:gridCol>
              </a:tblGrid>
              <a:tr h="790656">
                <a:tc>
                  <a:txBody>
                    <a:bodyPr/>
                    <a:lstStyle/>
                    <a:p>
                      <a:r>
                        <a:rPr lang="en-IN" dirty="0"/>
                        <a:t>Model</a:t>
                      </a:r>
                    </a:p>
                  </a:txBody>
                  <a:tcPr/>
                </a:tc>
                <a:tc>
                  <a:txBody>
                    <a:bodyPr/>
                    <a:lstStyle/>
                    <a:p>
                      <a:r>
                        <a:rPr lang="en-IN" dirty="0"/>
                        <a:t>Accuracy %</a:t>
                      </a:r>
                    </a:p>
                  </a:txBody>
                  <a:tcPr/>
                </a:tc>
                <a:tc>
                  <a:txBody>
                    <a:bodyPr/>
                    <a:lstStyle/>
                    <a:p>
                      <a:r>
                        <a:rPr lang="en-IN" sz="1800" b="1" kern="1200" dirty="0">
                          <a:solidFill>
                            <a:schemeClr val="lt1"/>
                          </a:solidFill>
                          <a:latin typeface="+mn-lt"/>
                          <a:ea typeface="+mn-ea"/>
                          <a:cs typeface="+mn-cs"/>
                        </a:rPr>
                        <a:t>Precision Score</a:t>
                      </a:r>
                    </a:p>
                  </a:txBody>
                  <a:tcPr/>
                </a:tc>
                <a:tc>
                  <a:txBody>
                    <a:bodyPr/>
                    <a:lstStyle/>
                    <a:p>
                      <a:r>
                        <a:rPr lang="en-IN" sz="1800" b="1" kern="1200" dirty="0">
                          <a:solidFill>
                            <a:schemeClr val="lt1"/>
                          </a:solidFill>
                          <a:latin typeface="+mn-lt"/>
                          <a:ea typeface="+mn-ea"/>
                          <a:cs typeface="+mn-cs"/>
                        </a:rPr>
                        <a:t>Recall Score</a:t>
                      </a:r>
                    </a:p>
                  </a:txBody>
                  <a:tcPr/>
                </a:tc>
                <a:tc>
                  <a:txBody>
                    <a:bodyPr/>
                    <a:lstStyle/>
                    <a:p>
                      <a:r>
                        <a:rPr lang="en-IN" sz="1800" b="1" kern="1200" dirty="0">
                          <a:solidFill>
                            <a:schemeClr val="lt1"/>
                          </a:solidFill>
                          <a:latin typeface="+mn-lt"/>
                          <a:ea typeface="+mn-ea"/>
                          <a:cs typeface="+mn-cs"/>
                        </a:rPr>
                        <a:t>F1 Score</a:t>
                      </a:r>
                    </a:p>
                  </a:txBody>
                  <a:tcPr/>
                </a:tc>
                <a:extLst>
                  <a:ext uri="{0D108BD9-81ED-4DB2-BD59-A6C34878D82A}">
                    <a16:rowId xmlns:a16="http://schemas.microsoft.com/office/drawing/2014/main" val="1476372490"/>
                  </a:ext>
                </a:extLst>
              </a:tr>
              <a:tr h="1113439">
                <a:tc>
                  <a:txBody>
                    <a:bodyPr/>
                    <a:lstStyle/>
                    <a:p>
                      <a:pPr latinLnBrk="0"/>
                      <a:r>
                        <a:rPr lang="en-IN" dirty="0">
                          <a:effectLst/>
                        </a:rPr>
                        <a:t>K Nearest Neighbour Classifier</a:t>
                      </a:r>
                    </a:p>
                  </a:txBody>
                  <a:tcPr anchor="ctr"/>
                </a:tc>
                <a:tc>
                  <a:txBody>
                    <a:bodyPr/>
                    <a:lstStyle/>
                    <a:p>
                      <a:pPr latinLnBrk="0"/>
                      <a:r>
                        <a:rPr lang="en-IN" dirty="0">
                          <a:effectLst/>
                        </a:rPr>
                        <a:t>55</a:t>
                      </a:r>
                    </a:p>
                  </a:txBody>
                  <a:tcPr anchor="ctr"/>
                </a:tc>
                <a:tc>
                  <a:txBody>
                    <a:bodyPr/>
                    <a:lstStyle/>
                    <a:p>
                      <a:pPr latinLnBrk="0"/>
                      <a:r>
                        <a:rPr lang="en-IN" dirty="0">
                          <a:effectLst/>
                        </a:rPr>
                        <a:t> 0.43</a:t>
                      </a:r>
                    </a:p>
                  </a:txBody>
                  <a:tcPr anchor="ctr"/>
                </a:tc>
                <a:tc>
                  <a:txBody>
                    <a:bodyPr/>
                    <a:lstStyle/>
                    <a:p>
                      <a:pPr latinLnBrk="0"/>
                      <a:r>
                        <a:rPr lang="en-IN" dirty="0">
                          <a:effectLst/>
                        </a:rPr>
                        <a:t> 0.48</a:t>
                      </a:r>
                    </a:p>
                  </a:txBody>
                  <a:tcPr anchor="ctr"/>
                </a:tc>
                <a:tc>
                  <a:txBody>
                    <a:bodyPr/>
                    <a:lstStyle/>
                    <a:p>
                      <a:pPr latinLnBrk="0"/>
                      <a:r>
                        <a:rPr lang="en-IN" dirty="0">
                          <a:effectLst/>
                        </a:rPr>
                        <a:t>0.42 </a:t>
                      </a:r>
                    </a:p>
                  </a:txBody>
                  <a:tcPr anchor="ctr"/>
                </a:tc>
                <a:extLst>
                  <a:ext uri="{0D108BD9-81ED-4DB2-BD59-A6C34878D82A}">
                    <a16:rowId xmlns:a16="http://schemas.microsoft.com/office/drawing/2014/main" val="963490323"/>
                  </a:ext>
                </a:extLst>
              </a:tr>
              <a:tr h="451562">
                <a:tc>
                  <a:txBody>
                    <a:bodyPr/>
                    <a:lstStyle/>
                    <a:p>
                      <a:pPr latinLnBrk="0"/>
                      <a:r>
                        <a:rPr lang="en-IN" dirty="0">
                          <a:effectLst/>
                        </a:rPr>
                        <a:t>XGB Classifier</a:t>
                      </a:r>
                    </a:p>
                  </a:txBody>
                  <a:tcPr anchor="ctr"/>
                </a:tc>
                <a:tc>
                  <a:txBody>
                    <a:bodyPr/>
                    <a:lstStyle/>
                    <a:p>
                      <a:pPr latinLnBrk="0"/>
                      <a:r>
                        <a:rPr lang="en-IN" dirty="0">
                          <a:effectLst/>
                        </a:rPr>
                        <a:t>66</a:t>
                      </a:r>
                    </a:p>
                  </a:txBody>
                  <a:tcPr anchor="ctr"/>
                </a:tc>
                <a:tc>
                  <a:txBody>
                    <a:bodyPr/>
                    <a:lstStyle/>
                    <a:p>
                      <a:pPr latinLnBrk="0"/>
                      <a:r>
                        <a:rPr lang="en-IN" dirty="0">
                          <a:effectLst/>
                        </a:rPr>
                        <a:t>0.48</a:t>
                      </a:r>
                    </a:p>
                  </a:txBody>
                  <a:tcPr anchor="ctr"/>
                </a:tc>
                <a:tc>
                  <a:txBody>
                    <a:bodyPr/>
                    <a:lstStyle/>
                    <a:p>
                      <a:pPr latinLnBrk="0"/>
                      <a:r>
                        <a:rPr lang="en-IN" dirty="0">
                          <a:effectLst/>
                        </a:rPr>
                        <a:t>0.51</a:t>
                      </a:r>
                    </a:p>
                  </a:txBody>
                  <a:tcPr anchor="ctr"/>
                </a:tc>
                <a:tc>
                  <a:txBody>
                    <a:bodyPr/>
                    <a:lstStyle/>
                    <a:p>
                      <a:pPr latinLnBrk="0"/>
                      <a:r>
                        <a:rPr lang="en-IN" dirty="0">
                          <a:effectLst/>
                        </a:rPr>
                        <a:t>0.48</a:t>
                      </a:r>
                    </a:p>
                  </a:txBody>
                  <a:tcPr anchor="ctr"/>
                </a:tc>
                <a:extLst>
                  <a:ext uri="{0D108BD9-81ED-4DB2-BD59-A6C34878D82A}">
                    <a16:rowId xmlns:a16="http://schemas.microsoft.com/office/drawing/2014/main" val="422783411"/>
                  </a:ext>
                </a:extLst>
              </a:tr>
              <a:tr h="779408">
                <a:tc>
                  <a:txBody>
                    <a:bodyPr/>
                    <a:lstStyle/>
                    <a:p>
                      <a:pPr latinLnBrk="0"/>
                      <a:r>
                        <a:rPr lang="en-IN" dirty="0">
                          <a:effectLst/>
                        </a:rPr>
                        <a:t>Random Forest Classifier</a:t>
                      </a:r>
                    </a:p>
                  </a:txBody>
                  <a:tcPr anchor="ctr"/>
                </a:tc>
                <a:tc>
                  <a:txBody>
                    <a:bodyPr/>
                    <a:lstStyle/>
                    <a:p>
                      <a:pPr latinLnBrk="0"/>
                      <a:r>
                        <a:rPr lang="en-IN" dirty="0">
                          <a:effectLst/>
                        </a:rPr>
                        <a:t>73</a:t>
                      </a:r>
                    </a:p>
                  </a:txBody>
                  <a:tcPr anchor="ctr"/>
                </a:tc>
                <a:tc>
                  <a:txBody>
                    <a:bodyPr/>
                    <a:lstStyle/>
                    <a:p>
                      <a:pPr latinLnBrk="0"/>
                      <a:r>
                        <a:rPr lang="en-IN" dirty="0">
                          <a:effectLst/>
                        </a:rPr>
                        <a:t>0.41</a:t>
                      </a:r>
                    </a:p>
                  </a:txBody>
                  <a:tcPr anchor="ctr"/>
                </a:tc>
                <a:tc>
                  <a:txBody>
                    <a:bodyPr/>
                    <a:lstStyle/>
                    <a:p>
                      <a:pPr latinLnBrk="0"/>
                      <a:r>
                        <a:rPr lang="en-IN" dirty="0">
                          <a:effectLst/>
                        </a:rPr>
                        <a:t>0.40</a:t>
                      </a:r>
                    </a:p>
                  </a:txBody>
                  <a:tcPr anchor="ctr"/>
                </a:tc>
                <a:tc>
                  <a:txBody>
                    <a:bodyPr/>
                    <a:lstStyle/>
                    <a:p>
                      <a:pPr latinLnBrk="0"/>
                      <a:r>
                        <a:rPr lang="en-IN" dirty="0">
                          <a:effectLst/>
                        </a:rPr>
                        <a:t>0.40</a:t>
                      </a:r>
                    </a:p>
                  </a:txBody>
                  <a:tcPr anchor="ctr"/>
                </a:tc>
                <a:extLst>
                  <a:ext uri="{0D108BD9-81ED-4DB2-BD59-A6C34878D82A}">
                    <a16:rowId xmlns:a16="http://schemas.microsoft.com/office/drawing/2014/main" val="2566252638"/>
                  </a:ext>
                </a:extLst>
              </a:tr>
            </a:tbl>
          </a:graphicData>
        </a:graphic>
      </p:graphicFrame>
    </p:spTree>
    <p:extLst>
      <p:ext uri="{BB962C8B-B14F-4D97-AF65-F5344CB8AC3E}">
        <p14:creationId xmlns:p14="http://schemas.microsoft.com/office/powerpoint/2010/main" val="187005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8CAE-188B-41FF-9CD3-9BEA52471D27}"/>
              </a:ext>
            </a:extLst>
          </p:cNvPr>
          <p:cNvSpPr>
            <a:spLocks noGrp="1"/>
          </p:cNvSpPr>
          <p:nvPr>
            <p:ph type="title"/>
          </p:nvPr>
        </p:nvSpPr>
        <p:spPr>
          <a:xfrm>
            <a:off x="540000" y="540000"/>
            <a:ext cx="11101135" cy="871550"/>
          </a:xfrm>
        </p:spPr>
        <p:txBody>
          <a:bodyPr>
            <a:normAutofit/>
          </a:bodyPr>
          <a:lstStyle/>
          <a:p>
            <a:r>
              <a:rPr lang="en-IN" sz="40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8CE3162-F6EB-4068-957F-E99F0BFCFA26}"/>
              </a:ext>
            </a:extLst>
          </p:cNvPr>
          <p:cNvSpPr>
            <a:spLocks noGrp="1"/>
          </p:cNvSpPr>
          <p:nvPr>
            <p:ph idx="1"/>
          </p:nvPr>
        </p:nvSpPr>
        <p:spPr>
          <a:xfrm>
            <a:off x="540000" y="1491449"/>
            <a:ext cx="11101136" cy="4817275"/>
          </a:xfrm>
        </p:spPr>
        <p:txBody>
          <a:bodyPr>
            <a:normAutofit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Objective and goal : Study the different machine learning and Deep Learning models for predicting Movies’ Imdb ratings.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Problem Statement: Predicting IMDb Rating of Movies by Machine Learning and Deep Learning Methods.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Motivation:</a:t>
            </a:r>
          </a:p>
          <a:p>
            <a:pPr marL="0" indent="0">
              <a:buNone/>
            </a:pPr>
            <a:r>
              <a:rPr lang="en-US" dirty="0">
                <a:latin typeface="Times New Roman" panose="02020603050405020304" pitchFamily="18" charset="0"/>
                <a:cs typeface="Times New Roman" panose="02020603050405020304" pitchFamily="18" charset="0"/>
              </a:rPr>
              <a:t>	(a)Can you utilize the metadata to identify the imdb rating? </a:t>
            </a:r>
          </a:p>
          <a:p>
            <a:pPr marL="0" indent="0">
              <a:buNone/>
            </a:pPr>
            <a:r>
              <a:rPr lang="en-US" dirty="0">
                <a:latin typeface="Times New Roman" panose="02020603050405020304" pitchFamily="18" charset="0"/>
                <a:cs typeface="Times New Roman" panose="02020603050405020304" pitchFamily="18" charset="0"/>
              </a:rPr>
              <a:t>	(b) Apart from deriving imdb scores, the metadata available can be used for other tasks as well like   	spoiler detection etc.</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Challenges:</a:t>
            </a:r>
          </a:p>
          <a:p>
            <a:pPr marL="0" indent="0">
              <a:buNone/>
            </a:pPr>
            <a:r>
              <a:rPr lang="en-US" dirty="0">
                <a:latin typeface="Times New Roman" panose="02020603050405020304" pitchFamily="18" charset="0"/>
                <a:cs typeface="Times New Roman" panose="02020603050405020304" pitchFamily="18" charset="0"/>
              </a:rPr>
              <a:t>	(a) Handle large dataset. </a:t>
            </a:r>
          </a:p>
          <a:p>
            <a:pPr marL="0" indent="0">
              <a:buNone/>
            </a:pPr>
            <a:r>
              <a:rPr lang="en-US" dirty="0">
                <a:latin typeface="Times New Roman" panose="02020603050405020304" pitchFamily="18" charset="0"/>
                <a:cs typeface="Times New Roman" panose="02020603050405020304" pitchFamily="18" charset="0"/>
              </a:rPr>
              <a:t>	(b) predict that which movie is in which genre. </a:t>
            </a:r>
          </a:p>
          <a:p>
            <a:pPr marL="0" indent="0">
              <a:buNone/>
            </a:pPr>
            <a:r>
              <a:rPr lang="en-US" dirty="0">
                <a:latin typeface="Times New Roman" panose="02020603050405020304" pitchFamily="18" charset="0"/>
                <a:cs typeface="Times New Roman" panose="02020603050405020304" pitchFamily="18" charset="0"/>
              </a:rPr>
              <a:t>	(c) Deal with the spoilers.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67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4238-C431-4CAB-9F67-B094DA9F1C4D}"/>
              </a:ext>
            </a:extLst>
          </p:cNvPr>
          <p:cNvSpPr>
            <a:spLocks noGrp="1"/>
          </p:cNvSpPr>
          <p:nvPr>
            <p:ph type="title"/>
          </p:nvPr>
        </p:nvSpPr>
        <p:spPr>
          <a:xfrm>
            <a:off x="433467" y="301842"/>
            <a:ext cx="11101135" cy="594803"/>
          </a:xfrm>
        </p:spPr>
        <p:txBody>
          <a:bodyPr>
            <a:noAutofit/>
          </a:bodyPr>
          <a:lstStyle/>
          <a:p>
            <a:r>
              <a:rPr lang="en-US" sz="4000" b="1" u="sng" dirty="0">
                <a:latin typeface="Times New Roman" panose="02020603050405020304" pitchFamily="18" charset="0"/>
                <a:cs typeface="Times New Roman" panose="02020603050405020304" pitchFamily="18" charset="0"/>
              </a:rPr>
              <a:t>Conclusion: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4B833-D59C-4B3A-BEE9-603B585395E7}"/>
              </a:ext>
            </a:extLst>
          </p:cNvPr>
          <p:cNvSpPr>
            <a:spLocks noGrp="1"/>
          </p:cNvSpPr>
          <p:nvPr>
            <p:ph idx="1"/>
          </p:nvPr>
        </p:nvSpPr>
        <p:spPr>
          <a:xfrm>
            <a:off x="545432" y="1047565"/>
            <a:ext cx="11101136" cy="5092485"/>
          </a:xfrm>
        </p:spPr>
        <p:txBody>
          <a:bodyPr>
            <a:normAutofit/>
          </a:bodyPr>
          <a:lstStyle/>
          <a:p>
            <a:r>
              <a:rPr lang="en-IN" sz="3200" b="1" u="sng" dirty="0">
                <a:latin typeface="Times New Roman" panose="02020603050405020304" pitchFamily="18" charset="0"/>
                <a:ea typeface="+mj-ea"/>
                <a:cs typeface="Times New Roman" panose="02020603050405020304" pitchFamily="18" charset="0"/>
              </a:rPr>
              <a:t>Random Forest Classifier gave good accuracy(73%) compared to KNN and </a:t>
            </a:r>
            <a:r>
              <a:rPr lang="en-IN" sz="3200" b="1" u="sng" dirty="0" err="1">
                <a:latin typeface="Times New Roman" panose="02020603050405020304" pitchFamily="18" charset="0"/>
                <a:ea typeface="+mj-ea"/>
                <a:cs typeface="Times New Roman" panose="02020603050405020304" pitchFamily="18" charset="0"/>
              </a:rPr>
              <a:t>XGBoost</a:t>
            </a:r>
            <a:r>
              <a:rPr lang="en-IN" sz="3200" b="1" u="sng" dirty="0">
                <a:latin typeface="Times New Roman" panose="02020603050405020304" pitchFamily="18" charset="0"/>
                <a:ea typeface="+mj-ea"/>
                <a:cs typeface="Times New Roman" panose="02020603050405020304" pitchFamily="18" charset="0"/>
              </a:rPr>
              <a:t>.</a:t>
            </a:r>
          </a:p>
          <a:p>
            <a:r>
              <a:rPr lang="en-IN" sz="3200" b="1" u="sng" dirty="0">
                <a:latin typeface="Times New Roman" panose="02020603050405020304" pitchFamily="18" charset="0"/>
                <a:ea typeface="+mj-ea"/>
                <a:cs typeface="Times New Roman" panose="02020603050405020304" pitchFamily="18" charset="0"/>
              </a:rPr>
              <a:t>RNN model for spoiler detection gave 76% accuracy.</a:t>
            </a:r>
          </a:p>
          <a:p>
            <a:r>
              <a:rPr lang="en-IN" sz="3200" b="1" u="sng" dirty="0">
                <a:latin typeface="Times New Roman" panose="02020603050405020304" pitchFamily="18" charset="0"/>
                <a:ea typeface="+mj-ea"/>
                <a:cs typeface="Times New Roman" panose="02020603050405020304" pitchFamily="18" charset="0"/>
              </a:rPr>
              <a:t>XGB classifier achieved best Precision, Recall and F1 Score</a:t>
            </a:r>
          </a:p>
        </p:txBody>
      </p:sp>
    </p:spTree>
    <p:extLst>
      <p:ext uri="{BB962C8B-B14F-4D97-AF65-F5344CB8AC3E}">
        <p14:creationId xmlns:p14="http://schemas.microsoft.com/office/powerpoint/2010/main" val="2618344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4238-C431-4CAB-9F67-B094DA9F1C4D}"/>
              </a:ext>
            </a:extLst>
          </p:cNvPr>
          <p:cNvSpPr>
            <a:spLocks noGrp="1"/>
          </p:cNvSpPr>
          <p:nvPr>
            <p:ph type="title"/>
          </p:nvPr>
        </p:nvSpPr>
        <p:spPr>
          <a:xfrm>
            <a:off x="433467" y="301842"/>
            <a:ext cx="11101135" cy="594803"/>
          </a:xfrm>
        </p:spPr>
        <p:txBody>
          <a:bodyPr>
            <a:noAutofit/>
          </a:bodyPr>
          <a:lstStyle/>
          <a:p>
            <a:r>
              <a:rPr lang="en-US" sz="4000" b="1" u="sng" dirty="0">
                <a:latin typeface="Times New Roman" panose="02020603050405020304" pitchFamily="18" charset="0"/>
                <a:cs typeface="Times New Roman" panose="02020603050405020304" pitchFamily="18" charset="0"/>
              </a:rPr>
              <a:t>Team Member Contribution: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4B833-D59C-4B3A-BEE9-603B585395E7}"/>
              </a:ext>
            </a:extLst>
          </p:cNvPr>
          <p:cNvSpPr>
            <a:spLocks noGrp="1"/>
          </p:cNvSpPr>
          <p:nvPr>
            <p:ph idx="1"/>
          </p:nvPr>
        </p:nvSpPr>
        <p:spPr>
          <a:xfrm>
            <a:off x="545432" y="1047565"/>
            <a:ext cx="11101136" cy="5092485"/>
          </a:xfrm>
        </p:spPr>
        <p:txBody>
          <a:bodyPr>
            <a:normAutofit/>
          </a:bodyPr>
          <a:lstStyle/>
          <a:p>
            <a:r>
              <a:rPr lang="en-US" sz="2400" b="1" u="sng" dirty="0">
                <a:latin typeface="Times New Roman" panose="02020603050405020304" pitchFamily="18" charset="0"/>
                <a:ea typeface="+mj-ea"/>
                <a:cs typeface="Times New Roman" panose="02020603050405020304" pitchFamily="18" charset="0"/>
              </a:rPr>
              <a:t>Raginee(20MCB1004)</a:t>
            </a:r>
          </a:p>
          <a:p>
            <a:r>
              <a:rPr lang="en-US" sz="1600" b="1" dirty="0">
                <a:latin typeface="Times New Roman" panose="02020603050405020304" pitchFamily="18" charset="0"/>
                <a:ea typeface="+mj-ea"/>
                <a:cs typeface="Times New Roman" panose="02020603050405020304" pitchFamily="18" charset="0"/>
              </a:rPr>
              <a:t>Carried out preprocessing on dataset, Design model to predict the IMDB rating</a:t>
            </a:r>
          </a:p>
          <a:p>
            <a:r>
              <a:rPr lang="en-US" sz="1600" b="1" dirty="0">
                <a:latin typeface="Times New Roman" panose="02020603050405020304" pitchFamily="18" charset="0"/>
                <a:ea typeface="+mj-ea"/>
                <a:cs typeface="Times New Roman" panose="02020603050405020304" pitchFamily="18" charset="0"/>
              </a:rPr>
              <a:t>Trained model for predicting IMDB movie ratings and noted the optimal parameters and observations.</a:t>
            </a:r>
          </a:p>
          <a:p>
            <a:r>
              <a:rPr lang="en-US" sz="2400" b="1" u="sng" dirty="0">
                <a:latin typeface="Times New Roman" panose="02020603050405020304" pitchFamily="18" charset="0"/>
                <a:ea typeface="+mj-ea"/>
                <a:cs typeface="Times New Roman" panose="02020603050405020304" pitchFamily="18" charset="0"/>
              </a:rPr>
              <a:t>Kush(20MCB1002)</a:t>
            </a:r>
            <a:endParaRPr lang="en-IN" sz="2400" b="1" u="sng" dirty="0">
              <a:latin typeface="Times New Roman" panose="02020603050405020304" pitchFamily="18" charset="0"/>
              <a:ea typeface="+mj-ea"/>
              <a:cs typeface="Times New Roman" panose="02020603050405020304" pitchFamily="18" charset="0"/>
            </a:endParaRPr>
          </a:p>
          <a:p>
            <a:r>
              <a:rPr lang="en-US" sz="1600" b="1" dirty="0">
                <a:latin typeface="Times New Roman" panose="02020603050405020304" pitchFamily="18" charset="0"/>
                <a:ea typeface="+mj-ea"/>
                <a:cs typeface="Times New Roman" panose="02020603050405020304" pitchFamily="18" charset="0"/>
              </a:rPr>
              <a:t>Done literature survey. Performed different visualization for IMDB rating prediction and spoiler detection on various platforms(MongoDB and </a:t>
            </a:r>
            <a:r>
              <a:rPr lang="en-US" sz="1600" b="1" dirty="0" err="1">
                <a:latin typeface="Times New Roman" panose="02020603050405020304" pitchFamily="18" charset="0"/>
                <a:ea typeface="+mj-ea"/>
                <a:cs typeface="Times New Roman" panose="02020603050405020304" pitchFamily="18" charset="0"/>
              </a:rPr>
              <a:t>Jupyter</a:t>
            </a:r>
            <a:r>
              <a:rPr lang="en-US" sz="1600" b="1" dirty="0">
                <a:latin typeface="Times New Roman" panose="02020603050405020304" pitchFamily="18" charset="0"/>
                <a:ea typeface="+mj-ea"/>
                <a:cs typeface="Times New Roman" panose="02020603050405020304" pitchFamily="18" charset="0"/>
              </a:rPr>
              <a:t> Notebook).</a:t>
            </a:r>
          </a:p>
          <a:p>
            <a:r>
              <a:rPr lang="en-US" sz="1600" b="1" dirty="0">
                <a:latin typeface="Times New Roman" panose="02020603050405020304" pitchFamily="18" charset="0"/>
                <a:ea typeface="+mj-ea"/>
                <a:cs typeface="Times New Roman" panose="02020603050405020304" pitchFamily="18" charset="0"/>
              </a:rPr>
              <a:t>Designed report and presentation.</a:t>
            </a:r>
            <a:endParaRPr lang="en-US" sz="1600" b="1" u="sng" dirty="0">
              <a:latin typeface="Times New Roman" panose="02020603050405020304" pitchFamily="18" charset="0"/>
              <a:ea typeface="+mj-ea"/>
              <a:cs typeface="Times New Roman" panose="02020603050405020304" pitchFamily="18" charset="0"/>
            </a:endParaRPr>
          </a:p>
          <a:p>
            <a:r>
              <a:rPr lang="en-US" sz="2400" b="1" u="sng" dirty="0">
                <a:latin typeface="Times New Roman" panose="02020603050405020304" pitchFamily="18" charset="0"/>
                <a:ea typeface="+mj-ea"/>
                <a:cs typeface="Times New Roman" panose="02020603050405020304" pitchFamily="18" charset="0"/>
              </a:rPr>
              <a:t>Raviraj(20MCB1016)</a:t>
            </a:r>
            <a:endParaRPr lang="en-IN" sz="2400" b="1" u="sng" dirty="0">
              <a:latin typeface="Times New Roman" panose="02020603050405020304" pitchFamily="18" charset="0"/>
              <a:ea typeface="+mj-ea"/>
              <a:cs typeface="Times New Roman" panose="02020603050405020304" pitchFamily="18" charset="0"/>
            </a:endParaRPr>
          </a:p>
          <a:p>
            <a:r>
              <a:rPr lang="en-IN" sz="1600" b="1" dirty="0">
                <a:latin typeface="Times New Roman" panose="02020603050405020304" pitchFamily="18" charset="0"/>
                <a:ea typeface="+mj-ea"/>
                <a:cs typeface="Times New Roman" panose="02020603050405020304" pitchFamily="18" charset="0"/>
              </a:rPr>
              <a:t>Research on the specific dataset , Designed optimal deep learning model for spoiled detection.</a:t>
            </a:r>
          </a:p>
          <a:p>
            <a:r>
              <a:rPr lang="en-IN" sz="1600" b="1" dirty="0">
                <a:latin typeface="Times New Roman" panose="02020603050405020304" pitchFamily="18" charset="0"/>
                <a:ea typeface="+mj-ea"/>
                <a:cs typeface="Times New Roman" panose="02020603050405020304" pitchFamily="18" charset="0"/>
              </a:rPr>
              <a:t>Carried out intense research on LSTM for spoiler detection and also helped in designing the report.</a:t>
            </a:r>
          </a:p>
        </p:txBody>
      </p:sp>
    </p:spTree>
    <p:extLst>
      <p:ext uri="{BB962C8B-B14F-4D97-AF65-F5344CB8AC3E}">
        <p14:creationId xmlns:p14="http://schemas.microsoft.com/office/powerpoint/2010/main" val="2794893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4238-C431-4CAB-9F67-B094DA9F1C4D}"/>
              </a:ext>
            </a:extLst>
          </p:cNvPr>
          <p:cNvSpPr>
            <a:spLocks noGrp="1"/>
          </p:cNvSpPr>
          <p:nvPr>
            <p:ph type="title"/>
          </p:nvPr>
        </p:nvSpPr>
        <p:spPr>
          <a:xfrm>
            <a:off x="371323" y="2734324"/>
            <a:ext cx="11101135" cy="1580224"/>
          </a:xfrm>
        </p:spPr>
        <p:txBody>
          <a:bodyPr>
            <a:noAutofit/>
          </a:bodyPr>
          <a:lstStyle/>
          <a:p>
            <a:pPr algn="ctr"/>
            <a:r>
              <a:rPr lang="en-US" sz="9600" b="1" u="sng" dirty="0">
                <a:latin typeface="Times New Roman" panose="02020603050405020304" pitchFamily="18" charset="0"/>
                <a:cs typeface="Times New Roman" panose="02020603050405020304" pitchFamily="18" charset="0"/>
              </a:rPr>
              <a:t>Thank You</a:t>
            </a:r>
            <a:endParaRPr lang="en-IN" sz="9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6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EF17-F26F-4050-89BD-3B01DFD1759F}"/>
              </a:ext>
            </a:extLst>
          </p:cNvPr>
          <p:cNvSpPr>
            <a:spLocks noGrp="1"/>
          </p:cNvSpPr>
          <p:nvPr>
            <p:ph type="title"/>
          </p:nvPr>
        </p:nvSpPr>
        <p:spPr>
          <a:xfrm>
            <a:off x="540000" y="408373"/>
            <a:ext cx="11101135" cy="878889"/>
          </a:xfrm>
        </p:spPr>
        <p:txBody>
          <a:bodyPr>
            <a:normAutofit/>
          </a:bodyPr>
          <a:lstStyle/>
          <a:p>
            <a:r>
              <a:rPr lang="en-IN" sz="4000" b="1" u="sng"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C3963E1D-1232-4596-8EEA-9C213F3DD74F}"/>
              </a:ext>
            </a:extLst>
          </p:cNvPr>
          <p:cNvGraphicFramePr>
            <a:graphicFrameLocks noGrp="1"/>
          </p:cNvGraphicFramePr>
          <p:nvPr>
            <p:ph idx="1"/>
            <p:extLst>
              <p:ext uri="{D42A27DB-BD31-4B8C-83A1-F6EECF244321}">
                <p14:modId xmlns:p14="http://schemas.microsoft.com/office/powerpoint/2010/main" val="1930409019"/>
              </p:ext>
            </p:extLst>
          </p:nvPr>
        </p:nvGraphicFramePr>
        <p:xfrm>
          <a:off x="539749" y="1207363"/>
          <a:ext cx="11101386" cy="5436241"/>
        </p:xfrm>
        <a:graphic>
          <a:graphicData uri="http://schemas.openxmlformats.org/drawingml/2006/table">
            <a:tbl>
              <a:tblPr firstRow="1" bandRow="1">
                <a:tableStyleId>{93296810-A885-4BE3-A3E7-6D5BEEA58F35}</a:tableStyleId>
              </a:tblPr>
              <a:tblGrid>
                <a:gridCol w="1439971">
                  <a:extLst>
                    <a:ext uri="{9D8B030D-6E8A-4147-A177-3AD203B41FA5}">
                      <a16:colId xmlns:a16="http://schemas.microsoft.com/office/drawing/2014/main" val="3965197056"/>
                    </a:ext>
                  </a:extLst>
                </a:gridCol>
                <a:gridCol w="5974672">
                  <a:extLst>
                    <a:ext uri="{9D8B030D-6E8A-4147-A177-3AD203B41FA5}">
                      <a16:colId xmlns:a16="http://schemas.microsoft.com/office/drawing/2014/main" val="1367268004"/>
                    </a:ext>
                  </a:extLst>
                </a:gridCol>
                <a:gridCol w="3686743">
                  <a:extLst>
                    <a:ext uri="{9D8B030D-6E8A-4147-A177-3AD203B41FA5}">
                      <a16:colId xmlns:a16="http://schemas.microsoft.com/office/drawing/2014/main" val="2782504466"/>
                    </a:ext>
                  </a:extLst>
                </a:gridCol>
              </a:tblGrid>
              <a:tr h="340126">
                <a:tc>
                  <a:txBody>
                    <a:bodyPr/>
                    <a:lstStyle/>
                    <a:p>
                      <a:pPr algn="just"/>
                      <a:r>
                        <a:rPr lang="en-IN" sz="1600" dirty="0">
                          <a:latin typeface="Times New Roman" panose="02020603050405020304" pitchFamily="18" charset="0"/>
                          <a:cs typeface="Times New Roman" panose="02020603050405020304" pitchFamily="18" charset="0"/>
                        </a:rPr>
                        <a:t>Paper No</a:t>
                      </a:r>
                    </a:p>
                  </a:txBody>
                  <a:tcPr/>
                </a:tc>
                <a:tc>
                  <a:txBody>
                    <a:bodyPr/>
                    <a:lstStyle/>
                    <a:p>
                      <a:pPr algn="just"/>
                      <a:r>
                        <a:rPr lang="en-IN" sz="1600" dirty="0">
                          <a:latin typeface="Times New Roman" panose="02020603050405020304" pitchFamily="18" charset="0"/>
                          <a:cs typeface="Times New Roman" panose="02020603050405020304" pitchFamily="18" charset="0"/>
                        </a:rPr>
                        <a:t>Methodology </a:t>
                      </a:r>
                    </a:p>
                  </a:txBody>
                  <a:tcPr/>
                </a:tc>
                <a:tc>
                  <a:txBody>
                    <a:bodyPr/>
                    <a:lstStyle/>
                    <a:p>
                      <a:pPr algn="just"/>
                      <a:r>
                        <a:rPr lang="en-IN" sz="1600" dirty="0">
                          <a:latin typeface="Times New Roman" panose="02020603050405020304" pitchFamily="18" charset="0"/>
                          <a:cs typeface="Times New Roman" panose="02020603050405020304" pitchFamily="18" charset="0"/>
                        </a:rPr>
                        <a:t>Results </a:t>
                      </a:r>
                    </a:p>
                  </a:txBody>
                  <a:tcPr/>
                </a:tc>
                <a:extLst>
                  <a:ext uri="{0D108BD9-81ED-4DB2-BD59-A6C34878D82A}">
                    <a16:rowId xmlns:a16="http://schemas.microsoft.com/office/drawing/2014/main" val="3830734320"/>
                  </a:ext>
                </a:extLst>
              </a:tr>
              <a:tr h="1266732">
                <a:tc>
                  <a:txBody>
                    <a:bodyPr/>
                    <a:lstStyle/>
                    <a:p>
                      <a:pPr algn="just"/>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Word2vec + Linear SVM, Bag of Words + Random Forest, Word2vec+Random Forest, (Word2vec+Bag of Words) + Random Forest approaches used for feature vectors and introduced three unique classification strategies.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(Word2vec+Bag of Words) + Random Forest model has given the maximum accuracy of 84.14 percent.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4697995"/>
                  </a:ext>
                </a:extLst>
              </a:tr>
              <a:tr h="914400">
                <a:tc>
                  <a:txBody>
                    <a:bodyPr/>
                    <a:lstStyle/>
                    <a:p>
                      <a:pPr algn="just"/>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Author has used Bi-LSTM network and RNN-s. In this study, they perform movie genre classification from plot summaries using BiLSTM network.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Instead of using whole plot summary as input, divide it into its sentences and train the network using those sentences.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7529578"/>
                  </a:ext>
                </a:extLst>
              </a:tr>
              <a:tr h="1322773">
                <a:tc>
                  <a:txBody>
                    <a:bodyPr/>
                    <a:lstStyle/>
                    <a:p>
                      <a:pPr algn="just"/>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text blob tool in python is used to correct misspelled words in user text. Author used RNN, Naïve Bayes and LSTM for classification.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TF IDF Representation Of a review performed better than Bag of words. NAVIE BAYES performed well in machine learning algorithms and LSTM in deep learning algorithms in the context of the text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5940603"/>
                  </a:ext>
                </a:extLst>
              </a:tr>
              <a:tr h="1360503">
                <a:tc>
                  <a:txBody>
                    <a:bodyPr/>
                    <a:lstStyle/>
                    <a:p>
                      <a:pPr algn="just"/>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Data collected from two platforms, Wikipedia and IMDb. Author used various classification algorithms like Random forest , Naïve Bayes etc. to predict movie ratings. To make the data set a balanced one, SMOTE is applied afterwards. Thus, the accuracies increase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Random forest, J48 and bagging gives same classification accuracy.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4971423"/>
                  </a:ext>
                </a:extLst>
              </a:tr>
            </a:tbl>
          </a:graphicData>
        </a:graphic>
      </p:graphicFrame>
    </p:spTree>
    <p:extLst>
      <p:ext uri="{BB962C8B-B14F-4D97-AF65-F5344CB8AC3E}">
        <p14:creationId xmlns:p14="http://schemas.microsoft.com/office/powerpoint/2010/main" val="417671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5E3D-E53B-436C-A469-8B6EA7EA1FB7}"/>
              </a:ext>
            </a:extLst>
          </p:cNvPr>
          <p:cNvSpPr>
            <a:spLocks noGrp="1"/>
          </p:cNvSpPr>
          <p:nvPr>
            <p:ph type="title"/>
          </p:nvPr>
        </p:nvSpPr>
        <p:spPr>
          <a:xfrm>
            <a:off x="540000" y="150920"/>
            <a:ext cx="11101135" cy="541538"/>
          </a:xfrm>
        </p:spPr>
        <p:txBody>
          <a:bodyPr>
            <a:normAutofit fontScale="90000"/>
          </a:bodyPr>
          <a:lstStyle/>
          <a:p>
            <a:endParaRPr lang="en-IN" dirty="0"/>
          </a:p>
        </p:txBody>
      </p:sp>
      <p:graphicFrame>
        <p:nvGraphicFramePr>
          <p:cNvPr id="4" name="Table 4">
            <a:extLst>
              <a:ext uri="{FF2B5EF4-FFF2-40B4-BE49-F238E27FC236}">
                <a16:creationId xmlns:a16="http://schemas.microsoft.com/office/drawing/2014/main" id="{0F019BE6-8864-4995-A97E-E355464E193D}"/>
              </a:ext>
            </a:extLst>
          </p:cNvPr>
          <p:cNvGraphicFramePr>
            <a:graphicFrameLocks noGrp="1"/>
          </p:cNvGraphicFramePr>
          <p:nvPr>
            <p:ph idx="1"/>
            <p:extLst>
              <p:ext uri="{D42A27DB-BD31-4B8C-83A1-F6EECF244321}">
                <p14:modId xmlns:p14="http://schemas.microsoft.com/office/powerpoint/2010/main" val="3776116668"/>
              </p:ext>
            </p:extLst>
          </p:nvPr>
        </p:nvGraphicFramePr>
        <p:xfrm>
          <a:off x="539750" y="150921"/>
          <a:ext cx="11101386" cy="6309360"/>
        </p:xfrm>
        <a:graphic>
          <a:graphicData uri="http://schemas.openxmlformats.org/drawingml/2006/table">
            <a:tbl>
              <a:tblPr firstRow="1" bandRow="1">
                <a:tableStyleId>{93296810-A885-4BE3-A3E7-6D5BEEA58F35}</a:tableStyleId>
              </a:tblPr>
              <a:tblGrid>
                <a:gridCol w="1324561">
                  <a:extLst>
                    <a:ext uri="{9D8B030D-6E8A-4147-A177-3AD203B41FA5}">
                      <a16:colId xmlns:a16="http://schemas.microsoft.com/office/drawing/2014/main" val="4204165873"/>
                    </a:ext>
                  </a:extLst>
                </a:gridCol>
                <a:gridCol w="6072326">
                  <a:extLst>
                    <a:ext uri="{9D8B030D-6E8A-4147-A177-3AD203B41FA5}">
                      <a16:colId xmlns:a16="http://schemas.microsoft.com/office/drawing/2014/main" val="40188930"/>
                    </a:ext>
                  </a:extLst>
                </a:gridCol>
                <a:gridCol w="3704499">
                  <a:extLst>
                    <a:ext uri="{9D8B030D-6E8A-4147-A177-3AD203B41FA5}">
                      <a16:colId xmlns:a16="http://schemas.microsoft.com/office/drawing/2014/main" val="2764772458"/>
                    </a:ext>
                  </a:extLst>
                </a:gridCol>
              </a:tblGrid>
              <a:tr h="39860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Paper No</a:t>
                      </a:r>
                    </a:p>
                    <a:p>
                      <a:pPr algn="just"/>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Methodology </a:t>
                      </a: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Results </a:t>
                      </a:r>
                    </a:p>
                    <a:p>
                      <a:pPr algn="just"/>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0688728"/>
                  </a:ext>
                </a:extLst>
              </a:tr>
              <a:tr h="108465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Author proposed a classification scheme of pre-release movie popularity based on inherent attributes using C4.S and PART classifier algorithm and defined the relation between attributes of post release movies using correlation coefficient.</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movie popularity classified with 77% accuracy. The classification accuracy of both the decision tree and rules showed the dominance of director rank together with budget.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40761491"/>
                  </a:ext>
                </a:extLst>
              </a:tr>
              <a:tr h="1189412">
                <a:tc>
                  <a:txBody>
                    <a:bodyPr/>
                    <a:lstStyle/>
                    <a:p>
                      <a:pPr algn="just"/>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Author performed analysis of movie reviews using a combination of deep learning techniques, LSTM and CNN. CNN is a commonly used deep learning method used for feature learning. LSTM is a unique sort of RNN, which is equipped for adapting long term conditions. Proposed model allowed remembering of information over a much longer period</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LSTM–CNN provided better accuracy with an overall accuracy of 79% with compare to CNN-LSTM.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2076901"/>
                  </a:ext>
                </a:extLst>
              </a:tr>
              <a:tr h="1189412">
                <a:tc>
                  <a:txBody>
                    <a:bodyPr/>
                    <a:lstStyle/>
                    <a:p>
                      <a:pPr algn="just"/>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Author used Linear Regression, Factorization Machines techniques in order to predict movie success by predicting IMDb ratings for newly released movies using social media data and compare it to current studies. Developed a framework in order to gather the movie data from different sources including social media.</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Factorization Machines approach is used to predict movie success by predicting IMDb ratings for newly released movies by combining movie metadata with social media data.</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6254618"/>
                  </a:ext>
                </a:extLst>
              </a:tr>
              <a:tr h="1189412">
                <a:tc>
                  <a:txBody>
                    <a:bodyPr/>
                    <a:lstStyle/>
                    <a:p>
                      <a:pPr algn="just"/>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Author proposed method to unveil the important factors influencing the score of IMDb Movie Data. Author used SVM, Adaboost, Random forest classified to predict the movie score.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Random Forest represented the movie features more accurately. The success percentage for all models are better in comparison to the previous studies. The results obtained are better than that of some standard libraries and similar studies.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5868977"/>
                  </a:ext>
                </a:extLst>
              </a:tr>
            </a:tbl>
          </a:graphicData>
        </a:graphic>
      </p:graphicFrame>
    </p:spTree>
    <p:extLst>
      <p:ext uri="{BB962C8B-B14F-4D97-AF65-F5344CB8AC3E}">
        <p14:creationId xmlns:p14="http://schemas.microsoft.com/office/powerpoint/2010/main" val="423126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30D9-500A-4813-8D6C-C1058897EC1F}"/>
              </a:ext>
            </a:extLst>
          </p:cNvPr>
          <p:cNvSpPr>
            <a:spLocks noGrp="1"/>
          </p:cNvSpPr>
          <p:nvPr>
            <p:ph type="title"/>
          </p:nvPr>
        </p:nvSpPr>
        <p:spPr>
          <a:xfrm>
            <a:off x="540000" y="372862"/>
            <a:ext cx="11101135" cy="514905"/>
          </a:xfrm>
        </p:spPr>
        <p:txBody>
          <a:bodyPr>
            <a:normAutofit fontScale="90000"/>
          </a:bodyPr>
          <a:lstStyle/>
          <a:p>
            <a:endParaRPr lang="en-IN" dirty="0"/>
          </a:p>
        </p:txBody>
      </p:sp>
      <p:graphicFrame>
        <p:nvGraphicFramePr>
          <p:cNvPr id="4" name="Table 4">
            <a:extLst>
              <a:ext uri="{FF2B5EF4-FFF2-40B4-BE49-F238E27FC236}">
                <a16:creationId xmlns:a16="http://schemas.microsoft.com/office/drawing/2014/main" id="{556EA16E-D89F-4CE5-B8A6-9B05CEB93A37}"/>
              </a:ext>
            </a:extLst>
          </p:cNvPr>
          <p:cNvGraphicFramePr>
            <a:graphicFrameLocks noGrp="1"/>
          </p:cNvGraphicFramePr>
          <p:nvPr>
            <p:ph idx="1"/>
            <p:extLst>
              <p:ext uri="{D42A27DB-BD31-4B8C-83A1-F6EECF244321}">
                <p14:modId xmlns:p14="http://schemas.microsoft.com/office/powerpoint/2010/main" val="1654619560"/>
              </p:ext>
            </p:extLst>
          </p:nvPr>
        </p:nvGraphicFramePr>
        <p:xfrm>
          <a:off x="540000" y="372862"/>
          <a:ext cx="11101137" cy="4175760"/>
        </p:xfrm>
        <a:graphic>
          <a:graphicData uri="http://schemas.openxmlformats.org/drawingml/2006/table">
            <a:tbl>
              <a:tblPr firstRow="1" bandRow="1">
                <a:tableStyleId>{93296810-A885-4BE3-A3E7-6D5BEEA58F35}</a:tableStyleId>
              </a:tblPr>
              <a:tblGrid>
                <a:gridCol w="1066858">
                  <a:extLst>
                    <a:ext uri="{9D8B030D-6E8A-4147-A177-3AD203B41FA5}">
                      <a16:colId xmlns:a16="http://schemas.microsoft.com/office/drawing/2014/main" val="3049219887"/>
                    </a:ext>
                  </a:extLst>
                </a:gridCol>
                <a:gridCol w="6127049">
                  <a:extLst>
                    <a:ext uri="{9D8B030D-6E8A-4147-A177-3AD203B41FA5}">
                      <a16:colId xmlns:a16="http://schemas.microsoft.com/office/drawing/2014/main" val="2372514986"/>
                    </a:ext>
                  </a:extLst>
                </a:gridCol>
                <a:gridCol w="3907230">
                  <a:extLst>
                    <a:ext uri="{9D8B030D-6E8A-4147-A177-3AD203B41FA5}">
                      <a16:colId xmlns:a16="http://schemas.microsoft.com/office/drawing/2014/main" val="3540316066"/>
                    </a:ext>
                  </a:extLst>
                </a:gridCol>
              </a:tblGrid>
              <a:tr h="47051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Paper No</a:t>
                      </a: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Methodology </a:t>
                      </a: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Results </a:t>
                      </a:r>
                    </a:p>
                    <a:p>
                      <a:pPr algn="just"/>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3101629"/>
                  </a:ext>
                </a:extLst>
              </a:tr>
              <a:tr h="1089515">
                <a:tc>
                  <a:txBody>
                    <a:bodyPr/>
                    <a:lstStyle/>
                    <a:p>
                      <a:pPr algn="just"/>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Author designed and implemented a tool to extract the IMDb dataset files and import them into a database. This tool uses document oriented data structures, and allows others to augment the code to change structures based on their needs. Finally, a web interface to perform queries against the import data to validate the import process was also developed.</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delivered a website which performs various queries on some of the data collections, which validates the imported data.</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3531279"/>
                  </a:ext>
                </a:extLst>
              </a:tr>
              <a:tr h="1089515">
                <a:tc>
                  <a:txBody>
                    <a:bodyPr/>
                    <a:lstStyle/>
                    <a:p>
                      <a:pPr algn="just"/>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Author did a case study for the visualization and analysis of large and complex temporal multivariate networks derived from the Internet Movie Database (IMDB).Author integrated network analysis methods with visualization in order to address scalability and complexity issues. He applied island analysis for a specific time slice in order to identify important and meaningful subgraphs. Further, a temporal Kevin Bacon graph and a temporal two mode network are extracted in order to provide insight and knowledge on the evolution.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Shown some patterns in the evolution. Visualization with galaxy of movies is shown in the network of specific time slice.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9891516"/>
                  </a:ext>
                </a:extLst>
              </a:tr>
            </a:tbl>
          </a:graphicData>
        </a:graphic>
      </p:graphicFrame>
    </p:spTree>
    <p:extLst>
      <p:ext uri="{BB962C8B-B14F-4D97-AF65-F5344CB8AC3E}">
        <p14:creationId xmlns:p14="http://schemas.microsoft.com/office/powerpoint/2010/main" val="22322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8F88-7019-41E7-BC71-0E67A2EDE64C}"/>
              </a:ext>
            </a:extLst>
          </p:cNvPr>
          <p:cNvSpPr>
            <a:spLocks noGrp="1"/>
          </p:cNvSpPr>
          <p:nvPr>
            <p:ph type="title"/>
          </p:nvPr>
        </p:nvSpPr>
        <p:spPr>
          <a:xfrm>
            <a:off x="540000" y="248575"/>
            <a:ext cx="11101135" cy="727969"/>
          </a:xfrm>
        </p:spPr>
        <p:txBody>
          <a:bodyPr>
            <a:normAutofit/>
          </a:bodyPr>
          <a:lstStyle/>
          <a:p>
            <a:r>
              <a:rPr lang="en-IN" sz="4000" b="1" u="sng" dirty="0">
                <a:latin typeface="Times New Roman" panose="02020603050405020304" pitchFamily="18" charset="0"/>
                <a:cs typeface="Times New Roman" panose="02020603050405020304" pitchFamily="18" charset="0"/>
              </a:rPr>
              <a:t>Flow Diagram:</a:t>
            </a:r>
          </a:p>
        </p:txBody>
      </p:sp>
      <p:pic>
        <p:nvPicPr>
          <p:cNvPr id="6" name="Picture 5">
            <a:extLst>
              <a:ext uri="{FF2B5EF4-FFF2-40B4-BE49-F238E27FC236}">
                <a16:creationId xmlns:a16="http://schemas.microsoft.com/office/drawing/2014/main" id="{BAB72191-169C-49DC-9E54-944642A08201}"/>
              </a:ext>
            </a:extLst>
          </p:cNvPr>
          <p:cNvPicPr>
            <a:picLocks noChangeAspect="1"/>
          </p:cNvPicPr>
          <p:nvPr/>
        </p:nvPicPr>
        <p:blipFill>
          <a:blip r:embed="rId2"/>
          <a:stretch>
            <a:fillRect/>
          </a:stretch>
        </p:blipFill>
        <p:spPr>
          <a:xfrm>
            <a:off x="1299099" y="1925974"/>
            <a:ext cx="2393929" cy="46834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79722604-921A-46C4-8952-E5AEC9799B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24964" y="1788370"/>
            <a:ext cx="2490888" cy="4843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3811304C-6841-4185-9446-6BC84DED098F}"/>
              </a:ext>
            </a:extLst>
          </p:cNvPr>
          <p:cNvSpPr txBox="1"/>
          <p:nvPr/>
        </p:nvSpPr>
        <p:spPr>
          <a:xfrm>
            <a:off x="798990" y="1180730"/>
            <a:ext cx="342678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IMDB Rating Prediction</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4CA0A79-ED35-4070-9683-14B9E5418529}"/>
              </a:ext>
            </a:extLst>
          </p:cNvPr>
          <p:cNvSpPr txBox="1"/>
          <p:nvPr/>
        </p:nvSpPr>
        <p:spPr>
          <a:xfrm>
            <a:off x="7357017" y="1151624"/>
            <a:ext cx="342678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Spoiler Detection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59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9A39-47C5-4130-BAA2-44A13E956922}"/>
              </a:ext>
            </a:extLst>
          </p:cNvPr>
          <p:cNvSpPr>
            <a:spLocks noGrp="1"/>
          </p:cNvSpPr>
          <p:nvPr>
            <p:ph type="title"/>
          </p:nvPr>
        </p:nvSpPr>
        <p:spPr>
          <a:xfrm>
            <a:off x="540000" y="408374"/>
            <a:ext cx="11101135" cy="736846"/>
          </a:xfrm>
        </p:spPr>
        <p:txBody>
          <a:bodyPr>
            <a:noAutofit/>
          </a:bodyPr>
          <a:lstStyle/>
          <a:p>
            <a:r>
              <a:rPr lang="en-IN" sz="4000" b="1" u="sng" dirty="0">
                <a:latin typeface="Times New Roman" panose="02020603050405020304" pitchFamily="18" charset="0"/>
                <a:cs typeface="Times New Roman" panose="02020603050405020304" pitchFamily="18" charset="0"/>
              </a:rPr>
              <a:t>Proposed Work:</a:t>
            </a:r>
          </a:p>
        </p:txBody>
      </p:sp>
      <p:pic>
        <p:nvPicPr>
          <p:cNvPr id="5" name="Content Placeholder 4">
            <a:extLst>
              <a:ext uri="{FF2B5EF4-FFF2-40B4-BE49-F238E27FC236}">
                <a16:creationId xmlns:a16="http://schemas.microsoft.com/office/drawing/2014/main" id="{24C059AA-8535-4E7D-87FC-C73E0A4F3E2C}"/>
              </a:ext>
            </a:extLst>
          </p:cNvPr>
          <p:cNvPicPr>
            <a:picLocks noGrp="1" noChangeAspect="1"/>
          </p:cNvPicPr>
          <p:nvPr>
            <p:ph idx="1"/>
          </p:nvPr>
        </p:nvPicPr>
        <p:blipFill>
          <a:blip r:embed="rId2"/>
          <a:stretch>
            <a:fillRect/>
          </a:stretch>
        </p:blipFill>
        <p:spPr>
          <a:xfrm>
            <a:off x="682043" y="1544805"/>
            <a:ext cx="6491115" cy="2039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9ECC437F-00D0-43EE-81E7-A6142CF41CA6}"/>
              </a:ext>
            </a:extLst>
          </p:cNvPr>
          <p:cNvSpPr txBox="1"/>
          <p:nvPr/>
        </p:nvSpPr>
        <p:spPr>
          <a:xfrm>
            <a:off x="540000" y="1145220"/>
            <a:ext cx="27891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IMDB Rating Prediction</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2DB6F0-5954-473D-A39B-B143402A6565}"/>
              </a:ext>
            </a:extLst>
          </p:cNvPr>
          <p:cNvSpPr txBox="1"/>
          <p:nvPr/>
        </p:nvSpPr>
        <p:spPr>
          <a:xfrm>
            <a:off x="682043" y="3614066"/>
            <a:ext cx="27891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Spoiler Detection</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37A1571-0010-4248-AE6B-C08FAD11AB1C}"/>
              </a:ext>
            </a:extLst>
          </p:cNvPr>
          <p:cNvPicPr>
            <a:picLocks noChangeAspect="1"/>
          </p:cNvPicPr>
          <p:nvPr/>
        </p:nvPicPr>
        <p:blipFill>
          <a:blip r:embed="rId3"/>
          <a:stretch>
            <a:fillRect/>
          </a:stretch>
        </p:blipFill>
        <p:spPr>
          <a:xfrm>
            <a:off x="682043" y="4120160"/>
            <a:ext cx="6599354" cy="18278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6721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9A39-47C5-4130-BAA2-44A13E956922}"/>
              </a:ext>
            </a:extLst>
          </p:cNvPr>
          <p:cNvSpPr>
            <a:spLocks noGrp="1"/>
          </p:cNvSpPr>
          <p:nvPr>
            <p:ph type="title"/>
          </p:nvPr>
        </p:nvSpPr>
        <p:spPr>
          <a:xfrm>
            <a:off x="540000" y="408374"/>
            <a:ext cx="11101135" cy="736846"/>
          </a:xfrm>
        </p:spPr>
        <p:txBody>
          <a:bodyPr>
            <a:noAutofit/>
          </a:bodyPr>
          <a:lstStyle/>
          <a:p>
            <a:r>
              <a:rPr lang="en-IN" sz="4000" b="1" u="sng" dirty="0">
                <a:latin typeface="Times New Roman" panose="02020603050405020304" pitchFamily="18" charset="0"/>
                <a:cs typeface="Times New Roman" panose="02020603050405020304" pitchFamily="18" charset="0"/>
              </a:rPr>
              <a:t>Spoiler Detection : RNN Model</a:t>
            </a:r>
          </a:p>
        </p:txBody>
      </p:sp>
      <p:pic>
        <p:nvPicPr>
          <p:cNvPr id="9" name="Picture 8">
            <a:extLst>
              <a:ext uri="{FF2B5EF4-FFF2-40B4-BE49-F238E27FC236}">
                <a16:creationId xmlns:a16="http://schemas.microsoft.com/office/drawing/2014/main" id="{E0677E3C-00FD-499A-BAC4-BF49364989EB}"/>
              </a:ext>
            </a:extLst>
          </p:cNvPr>
          <p:cNvPicPr>
            <a:picLocks noChangeAspect="1"/>
          </p:cNvPicPr>
          <p:nvPr/>
        </p:nvPicPr>
        <p:blipFill>
          <a:blip r:embed="rId2"/>
          <a:stretch>
            <a:fillRect/>
          </a:stretch>
        </p:blipFill>
        <p:spPr>
          <a:xfrm>
            <a:off x="703755" y="1494137"/>
            <a:ext cx="6469941" cy="4526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229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9A39-47C5-4130-BAA2-44A13E956922}"/>
              </a:ext>
            </a:extLst>
          </p:cNvPr>
          <p:cNvSpPr>
            <a:spLocks noGrp="1"/>
          </p:cNvSpPr>
          <p:nvPr>
            <p:ph type="title"/>
          </p:nvPr>
        </p:nvSpPr>
        <p:spPr>
          <a:xfrm>
            <a:off x="540000" y="408374"/>
            <a:ext cx="11101135" cy="736846"/>
          </a:xfrm>
        </p:spPr>
        <p:txBody>
          <a:bodyPr>
            <a:noAutofit/>
          </a:bodyPr>
          <a:lstStyle/>
          <a:p>
            <a:r>
              <a:rPr lang="en-IN" sz="4000" b="1" u="sng" dirty="0">
                <a:latin typeface="Times New Roman" panose="02020603050405020304" pitchFamily="18" charset="0"/>
                <a:cs typeface="Times New Roman" panose="02020603050405020304" pitchFamily="18" charset="0"/>
              </a:rPr>
              <a:t>Count of Spoilers in the dataset</a:t>
            </a:r>
          </a:p>
        </p:txBody>
      </p:sp>
      <p:pic>
        <p:nvPicPr>
          <p:cNvPr id="9" name="Picture 8">
            <a:extLst>
              <a:ext uri="{FF2B5EF4-FFF2-40B4-BE49-F238E27FC236}">
                <a16:creationId xmlns:a16="http://schemas.microsoft.com/office/drawing/2014/main" id="{579D465C-2948-4214-9684-78C0C542FBA8}"/>
              </a:ext>
            </a:extLst>
          </p:cNvPr>
          <p:cNvPicPr>
            <a:picLocks noChangeAspect="1"/>
          </p:cNvPicPr>
          <p:nvPr/>
        </p:nvPicPr>
        <p:blipFill>
          <a:blip r:embed="rId2"/>
          <a:stretch>
            <a:fillRect/>
          </a:stretch>
        </p:blipFill>
        <p:spPr>
          <a:xfrm>
            <a:off x="540000" y="1541119"/>
            <a:ext cx="7524311" cy="4676568"/>
          </a:xfrm>
          <a:prstGeom prst="rect">
            <a:avLst/>
          </a:prstGeom>
        </p:spPr>
      </p:pic>
    </p:spTree>
    <p:extLst>
      <p:ext uri="{BB962C8B-B14F-4D97-AF65-F5344CB8AC3E}">
        <p14:creationId xmlns:p14="http://schemas.microsoft.com/office/powerpoint/2010/main" val="108850307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306</TotalTime>
  <Words>1149</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Avenir Next LT Pro</vt:lpstr>
      <vt:lpstr>Bell MT</vt:lpstr>
      <vt:lpstr>Times New Roman</vt:lpstr>
      <vt:lpstr>Wingdings</vt:lpstr>
      <vt:lpstr>GlowVTI</vt:lpstr>
      <vt:lpstr>Predicting IMDB Rating and Spoilers Detection of Movies using Machine Learning and Deep Learning </vt:lpstr>
      <vt:lpstr>Introduction:</vt:lpstr>
      <vt:lpstr>Literature Survey:</vt:lpstr>
      <vt:lpstr>PowerPoint Presentation</vt:lpstr>
      <vt:lpstr>PowerPoint Presentation</vt:lpstr>
      <vt:lpstr>Flow Diagram:</vt:lpstr>
      <vt:lpstr>Proposed Work:</vt:lpstr>
      <vt:lpstr>Spoiler Detection : RNN Model</vt:lpstr>
      <vt:lpstr>Count of Spoilers in the dataset</vt:lpstr>
      <vt:lpstr>Dataset:</vt:lpstr>
      <vt:lpstr>Imported Datasets into MongoDB</vt:lpstr>
      <vt:lpstr>Visualization:</vt:lpstr>
      <vt:lpstr>PowerPoint Presentation</vt:lpstr>
      <vt:lpstr>PowerPoint Presentation</vt:lpstr>
      <vt:lpstr>PowerPoint Presentation</vt:lpstr>
      <vt:lpstr>PowerPoint Presentation</vt:lpstr>
      <vt:lpstr>PowerPoint Presentation</vt:lpstr>
      <vt:lpstr>PowerPoint Presentation</vt:lpstr>
      <vt:lpstr>Results &amp; Discussion</vt:lpstr>
      <vt:lpstr>Conclusion:</vt:lpstr>
      <vt:lpstr>Team Member 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 Desai</dc:creator>
  <cp:lastModifiedBy>Raginee Titar</cp:lastModifiedBy>
  <cp:revision>72</cp:revision>
  <dcterms:created xsi:type="dcterms:W3CDTF">2021-04-29T14:38:46Z</dcterms:created>
  <dcterms:modified xsi:type="dcterms:W3CDTF">2021-06-06T08:10:12Z</dcterms:modified>
</cp:coreProperties>
</file>