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70" r:id="rId7"/>
    <p:sldId id="271" r:id="rId8"/>
    <p:sldId id="261" r:id="rId9"/>
    <p:sldId id="262" r:id="rId10"/>
    <p:sldId id="263" r:id="rId11"/>
    <p:sldId id="264" r:id="rId12"/>
    <p:sldId id="265" r:id="rId13"/>
    <p:sldId id="266" r:id="rId14"/>
    <p:sldId id="267" r:id="rId15"/>
    <p:sldId id="272"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6" y="3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Accuracies of classification algorithms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5 class</c:v>
                </c:pt>
              </c:strCache>
            </c:strRef>
          </c:tx>
          <c:spPr>
            <a:solidFill>
              <a:schemeClr val="accent1"/>
            </a:solidFill>
            <a:ln>
              <a:noFill/>
            </a:ln>
            <a:effectLst/>
          </c:spPr>
          <c:invertIfNegative val="0"/>
          <c:cat>
            <c:strRef>
              <c:f>Sheet1!$B$1:$D$1</c:f>
              <c:strCache>
                <c:ptCount val="3"/>
                <c:pt idx="0">
                  <c:v>Naïve Bayes</c:v>
                </c:pt>
                <c:pt idx="1">
                  <c:v>SVM</c:v>
                </c:pt>
                <c:pt idx="2">
                  <c:v>Maximum Entopy</c:v>
                </c:pt>
              </c:strCache>
            </c:strRef>
          </c:cat>
          <c:val>
            <c:numRef>
              <c:f>Sheet1!$B$2:$D$2</c:f>
              <c:numCache>
                <c:formatCode>General</c:formatCode>
                <c:ptCount val="3"/>
                <c:pt idx="0">
                  <c:v>59</c:v>
                </c:pt>
                <c:pt idx="1">
                  <c:v>59</c:v>
                </c:pt>
                <c:pt idx="2">
                  <c:v>41</c:v>
                </c:pt>
              </c:numCache>
            </c:numRef>
          </c:val>
          <c:extLst>
            <c:ext xmlns:c16="http://schemas.microsoft.com/office/drawing/2014/chart" uri="{C3380CC4-5D6E-409C-BE32-E72D297353CC}">
              <c16:uniqueId val="{00000000-5DA0-4758-96F3-A6E3B3853A1B}"/>
            </c:ext>
          </c:extLst>
        </c:ser>
        <c:ser>
          <c:idx val="1"/>
          <c:order val="1"/>
          <c:tx>
            <c:strRef>
              <c:f>Sheet1!$A$3</c:f>
              <c:strCache>
                <c:ptCount val="1"/>
                <c:pt idx="0">
                  <c:v>3 class</c:v>
                </c:pt>
              </c:strCache>
            </c:strRef>
          </c:tx>
          <c:spPr>
            <a:solidFill>
              <a:schemeClr val="accent2"/>
            </a:solidFill>
            <a:ln>
              <a:noFill/>
            </a:ln>
            <a:effectLst/>
          </c:spPr>
          <c:invertIfNegative val="0"/>
          <c:cat>
            <c:strRef>
              <c:f>Sheet1!$B$1:$D$1</c:f>
              <c:strCache>
                <c:ptCount val="3"/>
                <c:pt idx="0">
                  <c:v>Naïve Bayes</c:v>
                </c:pt>
                <c:pt idx="1">
                  <c:v>SVM</c:v>
                </c:pt>
                <c:pt idx="2">
                  <c:v>Maximum Entopy</c:v>
                </c:pt>
              </c:strCache>
            </c:strRef>
          </c:cat>
          <c:val>
            <c:numRef>
              <c:f>Sheet1!$B$3:$D$3</c:f>
              <c:numCache>
                <c:formatCode>General</c:formatCode>
                <c:ptCount val="3"/>
                <c:pt idx="0">
                  <c:v>82</c:v>
                </c:pt>
                <c:pt idx="1">
                  <c:v>85</c:v>
                </c:pt>
                <c:pt idx="2">
                  <c:v>64</c:v>
                </c:pt>
              </c:numCache>
            </c:numRef>
          </c:val>
          <c:extLst>
            <c:ext xmlns:c16="http://schemas.microsoft.com/office/drawing/2014/chart" uri="{C3380CC4-5D6E-409C-BE32-E72D297353CC}">
              <c16:uniqueId val="{00000001-5DA0-4758-96F3-A6E3B3853A1B}"/>
            </c:ext>
          </c:extLst>
        </c:ser>
        <c:ser>
          <c:idx val="2"/>
          <c:order val="2"/>
          <c:tx>
            <c:strRef>
              <c:f>Sheet1!$A$4</c:f>
              <c:strCache>
                <c:ptCount val="1"/>
                <c:pt idx="0">
                  <c:v>Bigrams</c:v>
                </c:pt>
              </c:strCache>
            </c:strRef>
          </c:tx>
          <c:spPr>
            <a:solidFill>
              <a:schemeClr val="accent3"/>
            </a:solidFill>
            <a:ln>
              <a:noFill/>
            </a:ln>
            <a:effectLst/>
          </c:spPr>
          <c:invertIfNegative val="0"/>
          <c:cat>
            <c:strRef>
              <c:f>Sheet1!$B$1:$D$1</c:f>
              <c:strCache>
                <c:ptCount val="3"/>
                <c:pt idx="0">
                  <c:v>Naïve Bayes</c:v>
                </c:pt>
                <c:pt idx="1">
                  <c:v>SVM</c:v>
                </c:pt>
                <c:pt idx="2">
                  <c:v>Maximum Entopy</c:v>
                </c:pt>
              </c:strCache>
            </c:strRef>
          </c:cat>
          <c:val>
            <c:numRef>
              <c:f>Sheet1!$B$4:$D$4</c:f>
              <c:numCache>
                <c:formatCode>General</c:formatCode>
                <c:ptCount val="3"/>
                <c:pt idx="0">
                  <c:v>79</c:v>
                </c:pt>
                <c:pt idx="1">
                  <c:v>81</c:v>
                </c:pt>
                <c:pt idx="2">
                  <c:v>60</c:v>
                </c:pt>
              </c:numCache>
            </c:numRef>
          </c:val>
          <c:extLst>
            <c:ext xmlns:c16="http://schemas.microsoft.com/office/drawing/2014/chart" uri="{C3380CC4-5D6E-409C-BE32-E72D297353CC}">
              <c16:uniqueId val="{00000002-5DA0-4758-96F3-A6E3B3853A1B}"/>
            </c:ext>
          </c:extLst>
        </c:ser>
        <c:dLbls>
          <c:showLegendKey val="0"/>
          <c:showVal val="0"/>
          <c:showCatName val="0"/>
          <c:showSerName val="0"/>
          <c:showPercent val="0"/>
          <c:showBubbleSize val="0"/>
        </c:dLbls>
        <c:gapWidth val="219"/>
        <c:overlap val="-27"/>
        <c:axId val="337587416"/>
        <c:axId val="337582496"/>
      </c:barChart>
      <c:catAx>
        <c:axId val="337587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7582496"/>
        <c:crosses val="autoZero"/>
        <c:auto val="1"/>
        <c:lblAlgn val="ctr"/>
        <c:lblOffset val="100"/>
        <c:noMultiLvlLbl val="0"/>
      </c:catAx>
      <c:valAx>
        <c:axId val="337582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7587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163F0C-CCBF-4049-9153-D2ABC601DA5C}" type="doc">
      <dgm:prSet loTypeId="urn:microsoft.com/office/officeart/2016/7/layout/BasicProcessNew" loCatId="process" qsTypeId="urn:microsoft.com/office/officeart/2005/8/quickstyle/simple1" qsCatId="simple" csTypeId="urn:microsoft.com/office/officeart/2005/8/colors/ColorSchemeForSuggestions" csCatId="other" phldr="1"/>
      <dgm:spPr/>
      <dgm:t>
        <a:bodyPr/>
        <a:lstStyle/>
        <a:p>
          <a:endParaRPr lang="en-US"/>
        </a:p>
      </dgm:t>
    </dgm:pt>
    <dgm:pt modelId="{6A038542-525A-42F6-B190-CBB16BC14EF5}">
      <dgm:prSet/>
      <dgm:spPr/>
      <dgm:t>
        <a:bodyPr/>
        <a:lstStyle/>
        <a:p>
          <a:r>
            <a:rPr lang="en-US"/>
            <a:t>Presentation by:</a:t>
          </a:r>
        </a:p>
      </dgm:t>
    </dgm:pt>
    <dgm:pt modelId="{1277B1D5-7B36-4398-A0AF-08153EC43C23}" type="parTrans" cxnId="{1CEFE45D-3279-4EA1-B1C8-F08EFBAEB0A6}">
      <dgm:prSet/>
      <dgm:spPr/>
      <dgm:t>
        <a:bodyPr/>
        <a:lstStyle/>
        <a:p>
          <a:endParaRPr lang="en-US"/>
        </a:p>
      </dgm:t>
    </dgm:pt>
    <dgm:pt modelId="{2014CE82-A45B-400F-B3C7-910AD28EF121}" type="sibTrans" cxnId="{1CEFE45D-3279-4EA1-B1C8-F08EFBAEB0A6}">
      <dgm:prSet/>
      <dgm:spPr/>
      <dgm:t>
        <a:bodyPr/>
        <a:lstStyle/>
        <a:p>
          <a:endParaRPr lang="en-US"/>
        </a:p>
      </dgm:t>
    </dgm:pt>
    <dgm:pt modelId="{7AF56D61-BF17-48CE-86FC-4A90D387476D}">
      <dgm:prSet/>
      <dgm:spPr/>
      <dgm:t>
        <a:bodyPr/>
        <a:lstStyle/>
        <a:p>
          <a:r>
            <a:rPr lang="en-US" dirty="0"/>
            <a:t>  Hiteshi Shah</a:t>
          </a:r>
        </a:p>
      </dgm:t>
    </dgm:pt>
    <dgm:pt modelId="{0DECDC30-601B-484F-B74E-E0414E8C8DAC}" type="parTrans" cxnId="{A5D98661-5699-4F53-BFB5-321F508898D6}">
      <dgm:prSet/>
      <dgm:spPr/>
      <dgm:t>
        <a:bodyPr/>
        <a:lstStyle/>
        <a:p>
          <a:endParaRPr lang="en-US"/>
        </a:p>
      </dgm:t>
    </dgm:pt>
    <dgm:pt modelId="{0A00EF37-0E7E-493B-9AE9-C9505961E9B5}" type="sibTrans" cxnId="{A5D98661-5699-4F53-BFB5-321F508898D6}">
      <dgm:prSet/>
      <dgm:spPr/>
      <dgm:t>
        <a:bodyPr/>
        <a:lstStyle/>
        <a:p>
          <a:endParaRPr lang="en-US"/>
        </a:p>
      </dgm:t>
    </dgm:pt>
    <dgm:pt modelId="{808A8A3C-478D-462C-94E4-E577B62E4B70}">
      <dgm:prSet/>
      <dgm:spPr/>
      <dgm:t>
        <a:bodyPr/>
        <a:lstStyle/>
        <a:p>
          <a:r>
            <a:rPr lang="en-US" dirty="0"/>
            <a:t>  Kushal </a:t>
          </a:r>
          <a:r>
            <a:rPr lang="en-US" b="0" i="0" dirty="0" err="1"/>
            <a:t>Gevaria</a:t>
          </a:r>
          <a:endParaRPr lang="en-US" b="0" dirty="0"/>
        </a:p>
      </dgm:t>
    </dgm:pt>
    <dgm:pt modelId="{F915D4CE-EF36-4910-9C03-18E7AD062960}" type="parTrans" cxnId="{71A680B9-DA9D-4C0B-8715-6566E1532341}">
      <dgm:prSet/>
      <dgm:spPr/>
      <dgm:t>
        <a:bodyPr/>
        <a:lstStyle/>
        <a:p>
          <a:endParaRPr lang="en-US"/>
        </a:p>
      </dgm:t>
    </dgm:pt>
    <dgm:pt modelId="{E654FDD9-8538-4DEE-9011-FB440B9FFB0D}" type="sibTrans" cxnId="{71A680B9-DA9D-4C0B-8715-6566E1532341}">
      <dgm:prSet/>
      <dgm:spPr/>
      <dgm:t>
        <a:bodyPr/>
        <a:lstStyle/>
        <a:p>
          <a:endParaRPr lang="en-US"/>
        </a:p>
      </dgm:t>
    </dgm:pt>
    <dgm:pt modelId="{B0913D6E-BBF6-45D7-9336-5CD7BE7EB6D2}" type="pres">
      <dgm:prSet presAssocID="{7E163F0C-CCBF-4049-9153-D2ABC601DA5C}" presName="Name0" presStyleCnt="0">
        <dgm:presLayoutVars>
          <dgm:dir/>
          <dgm:resizeHandles val="exact"/>
        </dgm:presLayoutVars>
      </dgm:prSet>
      <dgm:spPr/>
    </dgm:pt>
    <dgm:pt modelId="{4CFD406D-90E2-4437-BD1A-2847837D7F63}" type="pres">
      <dgm:prSet presAssocID="{6A038542-525A-42F6-B190-CBB16BC14EF5}" presName="node" presStyleLbl="node1" presStyleIdx="0" presStyleCnt="1">
        <dgm:presLayoutVars>
          <dgm:bulletEnabled val="1"/>
        </dgm:presLayoutVars>
      </dgm:prSet>
      <dgm:spPr/>
    </dgm:pt>
  </dgm:ptLst>
  <dgm:cxnLst>
    <dgm:cxn modelId="{1CEFE45D-3279-4EA1-B1C8-F08EFBAEB0A6}" srcId="{7E163F0C-CCBF-4049-9153-D2ABC601DA5C}" destId="{6A038542-525A-42F6-B190-CBB16BC14EF5}" srcOrd="0" destOrd="0" parTransId="{1277B1D5-7B36-4398-A0AF-08153EC43C23}" sibTransId="{2014CE82-A45B-400F-B3C7-910AD28EF121}"/>
    <dgm:cxn modelId="{A5D98661-5699-4F53-BFB5-321F508898D6}" srcId="{6A038542-525A-42F6-B190-CBB16BC14EF5}" destId="{7AF56D61-BF17-48CE-86FC-4A90D387476D}" srcOrd="0" destOrd="0" parTransId="{0DECDC30-601B-484F-B74E-E0414E8C8DAC}" sibTransId="{0A00EF37-0E7E-493B-9AE9-C9505961E9B5}"/>
    <dgm:cxn modelId="{769690AE-0036-48BD-AD6F-814B800D15EC}" type="presOf" srcId="{7AF56D61-BF17-48CE-86FC-4A90D387476D}" destId="{4CFD406D-90E2-4437-BD1A-2847837D7F63}" srcOrd="0" destOrd="1" presId="urn:microsoft.com/office/officeart/2016/7/layout/BasicProcessNew"/>
    <dgm:cxn modelId="{6FDA20B8-C012-40F6-B7BD-0891579FEBD6}" type="presOf" srcId="{6A038542-525A-42F6-B190-CBB16BC14EF5}" destId="{4CFD406D-90E2-4437-BD1A-2847837D7F63}" srcOrd="0" destOrd="0" presId="urn:microsoft.com/office/officeart/2016/7/layout/BasicProcessNew"/>
    <dgm:cxn modelId="{71A680B9-DA9D-4C0B-8715-6566E1532341}" srcId="{6A038542-525A-42F6-B190-CBB16BC14EF5}" destId="{808A8A3C-478D-462C-94E4-E577B62E4B70}" srcOrd="1" destOrd="0" parTransId="{F915D4CE-EF36-4910-9C03-18E7AD062960}" sibTransId="{E654FDD9-8538-4DEE-9011-FB440B9FFB0D}"/>
    <dgm:cxn modelId="{09D3BCC3-3360-46B3-A5D4-E9D71B8BB189}" type="presOf" srcId="{808A8A3C-478D-462C-94E4-E577B62E4B70}" destId="{4CFD406D-90E2-4437-BD1A-2847837D7F63}" srcOrd="0" destOrd="2" presId="urn:microsoft.com/office/officeart/2016/7/layout/BasicProcessNew"/>
    <dgm:cxn modelId="{11FA61F7-D001-4208-AC9D-18FDAA3D4F1D}" type="presOf" srcId="{7E163F0C-CCBF-4049-9153-D2ABC601DA5C}" destId="{B0913D6E-BBF6-45D7-9336-5CD7BE7EB6D2}" srcOrd="0" destOrd="0" presId="urn:microsoft.com/office/officeart/2016/7/layout/BasicProcessNew"/>
    <dgm:cxn modelId="{BD8AB5BB-E085-41B0-9863-A43A61EA7B3C}" type="presParOf" srcId="{B0913D6E-BBF6-45D7-9336-5CD7BE7EB6D2}" destId="{4CFD406D-90E2-4437-BD1A-2847837D7F63}" srcOrd="0" destOrd="0" presId="urn:microsoft.com/office/officeart/2016/7/layout/Basic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D406D-90E2-4437-BD1A-2847837D7F63}">
      <dsp:nvSpPr>
        <dsp:cNvPr id="0" name=""/>
        <dsp:cNvSpPr/>
      </dsp:nvSpPr>
      <dsp:spPr>
        <a:xfrm>
          <a:off x="4900" y="0"/>
          <a:ext cx="10027262" cy="37998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2889250">
            <a:lnSpc>
              <a:spcPct val="90000"/>
            </a:lnSpc>
            <a:spcBef>
              <a:spcPct val="0"/>
            </a:spcBef>
            <a:spcAft>
              <a:spcPct val="35000"/>
            </a:spcAft>
            <a:buNone/>
          </a:pPr>
          <a:r>
            <a:rPr lang="en-US" sz="6500" kern="1200"/>
            <a:t>Presentation by:</a:t>
          </a:r>
        </a:p>
        <a:p>
          <a:pPr marL="285750" lvl="1" indent="-285750" algn="l" defTabSz="2266950">
            <a:lnSpc>
              <a:spcPct val="90000"/>
            </a:lnSpc>
            <a:spcBef>
              <a:spcPct val="0"/>
            </a:spcBef>
            <a:spcAft>
              <a:spcPct val="15000"/>
            </a:spcAft>
            <a:buChar char="•"/>
          </a:pPr>
          <a:r>
            <a:rPr lang="en-US" sz="5100" kern="1200" dirty="0"/>
            <a:t>  Hiteshi Shah</a:t>
          </a:r>
        </a:p>
        <a:p>
          <a:pPr marL="285750" lvl="1" indent="-285750" algn="l" defTabSz="2266950">
            <a:lnSpc>
              <a:spcPct val="90000"/>
            </a:lnSpc>
            <a:spcBef>
              <a:spcPct val="0"/>
            </a:spcBef>
            <a:spcAft>
              <a:spcPct val="15000"/>
            </a:spcAft>
            <a:buChar char="•"/>
          </a:pPr>
          <a:r>
            <a:rPr lang="en-US" sz="5100" kern="1200" dirty="0"/>
            <a:t>  Kushal </a:t>
          </a:r>
          <a:r>
            <a:rPr lang="en-US" sz="5100" b="0" i="0" kern="1200" dirty="0" err="1"/>
            <a:t>Gevaria</a:t>
          </a:r>
          <a:endParaRPr lang="en-US" sz="5100" b="0" kern="1200" dirty="0"/>
        </a:p>
      </dsp:txBody>
      <dsp:txXfrm>
        <a:off x="4900" y="0"/>
        <a:ext cx="10027262" cy="3799881"/>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12/4/2017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12/4/2017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12/4/2017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Yelp: are you a 5-star restaurant?</a:t>
            </a:r>
          </a:p>
        </p:txBody>
      </p:sp>
      <p:sp>
        <p:nvSpPr>
          <p:cNvPr id="3" name="Subtitle 2"/>
          <p:cNvSpPr>
            <a:spLocks noGrp="1"/>
          </p:cNvSpPr>
          <p:nvPr>
            <p:ph type="subTitle" idx="1"/>
          </p:nvPr>
        </p:nvSpPr>
        <p:spPr>
          <a:xfrm>
            <a:off x="1069848" y="4389119"/>
            <a:ext cx="7891272" cy="1795549"/>
          </a:xfrm>
        </p:spPr>
        <p:txBody>
          <a:bodyPr>
            <a:normAutofit/>
          </a:bodyPr>
          <a:lstStyle/>
          <a:p>
            <a:r>
              <a:rPr lang="en-US" dirty="0"/>
              <a:t>A project on sentimental analysis</a:t>
            </a:r>
          </a:p>
          <a:p>
            <a:endParaRPr lang="en-US" dirty="0"/>
          </a:p>
        </p:txBody>
      </p:sp>
    </p:spTree>
    <p:extLst>
      <p:ext uri="{BB962C8B-B14F-4D97-AF65-F5344CB8AC3E}">
        <p14:creationId xmlns:p14="http://schemas.microsoft.com/office/powerpoint/2010/main" val="3451716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title"/>
          </p:nvPr>
        </p:nvSpPr>
        <p:spPr>
          <a:xfrm>
            <a:off x="382280" y="118117"/>
            <a:ext cx="6743844" cy="1190566"/>
          </a:xfrm>
        </p:spPr>
        <p:txBody>
          <a:bodyPr>
            <a:normAutofit/>
          </a:bodyPr>
          <a:lstStyle/>
          <a:p>
            <a:r>
              <a:rPr lang="en-US" sz="4800" dirty="0"/>
              <a:t>NAÏVE BAYES</a:t>
            </a:r>
          </a:p>
        </p:txBody>
      </p:sp>
      <p:sp>
        <p:nvSpPr>
          <p:cNvPr id="3" name="Content Placeholder 2"/>
          <p:cNvSpPr>
            <a:spLocks noGrp="1"/>
          </p:cNvSpPr>
          <p:nvPr>
            <p:ph idx="1"/>
          </p:nvPr>
        </p:nvSpPr>
        <p:spPr>
          <a:xfrm>
            <a:off x="382279" y="1426799"/>
            <a:ext cx="6743845" cy="5260081"/>
          </a:xfrm>
        </p:spPr>
        <p:txBody>
          <a:bodyPr>
            <a:normAutofit/>
          </a:bodyPr>
          <a:lstStyle/>
          <a:p>
            <a:r>
              <a:rPr lang="en-US" dirty="0"/>
              <a:t>Here, we first counted the number of occurrences of each word in each of the reviews that belongs to a particular class</a:t>
            </a:r>
          </a:p>
          <a:p>
            <a:endParaRPr lang="en-US" dirty="0"/>
          </a:p>
          <a:p>
            <a:r>
              <a:rPr lang="en-US" dirty="0"/>
              <a:t>Once we had the word counts, we just had to compute the probability of each class as well as the probabilities of each of the words belonging to each class and multiply them to get the probability of the class being predicted</a:t>
            </a:r>
          </a:p>
          <a:p>
            <a:endParaRPr lang="en-US" dirty="0"/>
          </a:p>
          <a:p>
            <a:r>
              <a:rPr lang="en-US" dirty="0"/>
              <a:t>The class with the highest probability for a word was the class (or star rating) that we applied to the word</a:t>
            </a:r>
          </a:p>
          <a:p>
            <a:endParaRPr lang="en-US" dirty="0"/>
          </a:p>
          <a:p>
            <a:r>
              <a:rPr lang="en-US" dirty="0"/>
              <a:t>Consider the example on the right:</a:t>
            </a:r>
          </a:p>
          <a:p>
            <a:pPr marL="0" indent="0">
              <a:buNone/>
            </a:pPr>
            <a:endParaRPr lang="en-US" sz="1800" dirty="0"/>
          </a:p>
        </p:txBody>
      </p:sp>
      <p:pic>
        <p:nvPicPr>
          <p:cNvPr id="14" name="Picture 13">
            <a:extLst>
              <a:ext uri="{FF2B5EF4-FFF2-40B4-BE49-F238E27FC236}">
                <a16:creationId xmlns:a16="http://schemas.microsoft.com/office/drawing/2014/main" id="{85E3DCBE-A9C1-4F1E-AE78-E0387A36D4A1}"/>
              </a:ext>
            </a:extLst>
          </p:cNvPr>
          <p:cNvPicPr/>
          <p:nvPr/>
        </p:nvPicPr>
        <p:blipFill rotWithShape="1">
          <a:blip r:embed="rId5"/>
          <a:srcRect l="25897" t="38338" r="54103" b="46439"/>
          <a:stretch/>
        </p:blipFill>
        <p:spPr bwMode="auto">
          <a:xfrm>
            <a:off x="7927553" y="794656"/>
            <a:ext cx="4154200" cy="1685897"/>
          </a:xfrm>
          <a:prstGeom prst="rect">
            <a:avLst/>
          </a:prstGeom>
          <a:ln>
            <a:noFill/>
          </a:ln>
          <a:extLst>
            <a:ext uri="{53640926-AAD7-44D8-BBD7-CCE9431645EC}">
              <a14:shadowObscured xmlns:a14="http://schemas.microsoft.com/office/drawing/2010/main"/>
            </a:ext>
          </a:extLst>
        </p:spPr>
      </p:pic>
      <p:pic>
        <p:nvPicPr>
          <p:cNvPr id="15" name="Picture 14">
            <a:extLst>
              <a:ext uri="{FF2B5EF4-FFF2-40B4-BE49-F238E27FC236}">
                <a16:creationId xmlns:a16="http://schemas.microsoft.com/office/drawing/2014/main" id="{5DF66546-C0C9-4282-9041-F025FD152110}"/>
              </a:ext>
            </a:extLst>
          </p:cNvPr>
          <p:cNvPicPr/>
          <p:nvPr/>
        </p:nvPicPr>
        <p:blipFill rotWithShape="1">
          <a:blip r:embed="rId6"/>
          <a:srcRect l="24743" t="44354" r="53077" b="36638"/>
          <a:stretch/>
        </p:blipFill>
        <p:spPr bwMode="auto">
          <a:xfrm>
            <a:off x="7646904" y="3239443"/>
            <a:ext cx="4545096" cy="20524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71295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p:cNvSpPr>
            <a:spLocks noGrp="1"/>
          </p:cNvSpPr>
          <p:nvPr>
            <p:ph type="title"/>
          </p:nvPr>
        </p:nvSpPr>
        <p:spPr>
          <a:xfrm>
            <a:off x="2082119" y="643466"/>
            <a:ext cx="3348017" cy="5571067"/>
          </a:xfrm>
        </p:spPr>
        <p:txBody>
          <a:bodyPr>
            <a:normAutofit/>
          </a:bodyPr>
          <a:lstStyle/>
          <a:p>
            <a:r>
              <a:rPr lang="en-US" sz="4800" dirty="0">
                <a:solidFill>
                  <a:schemeClr val="tx1"/>
                </a:solidFill>
              </a:rPr>
              <a:t>Maximum Entropy</a:t>
            </a:r>
          </a:p>
        </p:txBody>
      </p:sp>
      <p:sp>
        <p:nvSpPr>
          <p:cNvPr id="3" name="Content Placeholder 2"/>
          <p:cNvSpPr>
            <a:spLocks noGrp="1"/>
          </p:cNvSpPr>
          <p:nvPr>
            <p:ph idx="1"/>
          </p:nvPr>
        </p:nvSpPr>
        <p:spPr>
          <a:xfrm>
            <a:off x="6772315" y="155642"/>
            <a:ext cx="4534781" cy="6527259"/>
          </a:xfrm>
        </p:spPr>
        <p:txBody>
          <a:bodyPr anchor="ctr">
            <a:normAutofit/>
          </a:bodyPr>
          <a:lstStyle/>
          <a:p>
            <a:r>
              <a:rPr lang="en-US" dirty="0"/>
              <a:t>Unlike the Naive Bayes Classier, Maximum Entropy does not assume that the features are conditionally independent</a:t>
            </a:r>
          </a:p>
          <a:p>
            <a:endParaRPr lang="en-US" dirty="0"/>
          </a:p>
          <a:p>
            <a:r>
              <a:rPr lang="en-US" dirty="0"/>
              <a:t>It uses gradient descent to calculate the weights of each of the vectors</a:t>
            </a:r>
          </a:p>
          <a:p>
            <a:endParaRPr lang="en-US" dirty="0"/>
          </a:p>
          <a:p>
            <a:r>
              <a:rPr lang="en-US" dirty="0"/>
              <a:t>For this classifier, we first figured out the relevant features. using Stop-words Removal and the Bag of Words model</a:t>
            </a:r>
          </a:p>
        </p:txBody>
      </p:sp>
    </p:spTree>
    <p:extLst>
      <p:ext uri="{BB962C8B-B14F-4D97-AF65-F5344CB8AC3E}">
        <p14:creationId xmlns:p14="http://schemas.microsoft.com/office/powerpoint/2010/main" val="1369355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title"/>
          </p:nvPr>
        </p:nvSpPr>
        <p:spPr>
          <a:xfrm>
            <a:off x="382280" y="200312"/>
            <a:ext cx="6743844" cy="1229654"/>
          </a:xfrm>
        </p:spPr>
        <p:txBody>
          <a:bodyPr>
            <a:normAutofit/>
          </a:bodyPr>
          <a:lstStyle/>
          <a:p>
            <a:r>
              <a:rPr lang="en-US" sz="4800" dirty="0"/>
              <a:t>Maximum entropy</a:t>
            </a:r>
          </a:p>
        </p:txBody>
      </p:sp>
      <p:sp>
        <p:nvSpPr>
          <p:cNvPr id="3" name="Content Placeholder 2"/>
          <p:cNvSpPr>
            <a:spLocks noGrp="1"/>
          </p:cNvSpPr>
          <p:nvPr>
            <p:ph idx="1"/>
          </p:nvPr>
        </p:nvSpPr>
        <p:spPr>
          <a:xfrm>
            <a:off x="382279" y="1352145"/>
            <a:ext cx="6743845" cy="5305543"/>
          </a:xfrm>
        </p:spPr>
        <p:txBody>
          <a:bodyPr>
            <a:normAutofit/>
          </a:bodyPr>
          <a:lstStyle/>
          <a:p>
            <a:r>
              <a:rPr lang="en-US" dirty="0"/>
              <a:t>Here, we calculated the weights of each of the features</a:t>
            </a:r>
          </a:p>
          <a:p>
            <a:endParaRPr lang="en-US" dirty="0"/>
          </a:p>
          <a:p>
            <a:r>
              <a:rPr lang="en-US" dirty="0"/>
              <a:t> These weights are initially zero for all the features, and the values are computed using the gradient descent algorithm</a:t>
            </a:r>
          </a:p>
          <a:p>
            <a:endParaRPr lang="en-US" dirty="0"/>
          </a:p>
          <a:p>
            <a:r>
              <a:rPr lang="en-US" dirty="0"/>
              <a:t>Once we had the values for these weights, we computed the probability for each class and the class with the maximum probability is chosen for the current text review</a:t>
            </a:r>
          </a:p>
          <a:p>
            <a:endParaRPr lang="en-US" sz="1800" dirty="0"/>
          </a:p>
          <a:p>
            <a:r>
              <a:rPr lang="en-US" dirty="0"/>
              <a:t>The algorithm is on the right:</a:t>
            </a:r>
          </a:p>
          <a:p>
            <a:pPr marL="0" indent="0">
              <a:buNone/>
            </a:pPr>
            <a:endParaRPr lang="en-US" sz="1800" dirty="0"/>
          </a:p>
        </p:txBody>
      </p:sp>
      <p:sp>
        <p:nvSpPr>
          <p:cNvPr id="6" name="Rectangle 5">
            <a:extLst>
              <a:ext uri="{FF2B5EF4-FFF2-40B4-BE49-F238E27FC236}">
                <a16:creationId xmlns:a16="http://schemas.microsoft.com/office/drawing/2014/main" id="{3255C108-6B6D-4D27-89EC-8FCA68326E14}"/>
              </a:ext>
            </a:extLst>
          </p:cNvPr>
          <p:cNvSpPr/>
          <p:nvPr/>
        </p:nvSpPr>
        <p:spPr>
          <a:xfrm>
            <a:off x="7678723" y="563147"/>
            <a:ext cx="4401424" cy="5909310"/>
          </a:xfrm>
          <a:prstGeom prst="rect">
            <a:avLst/>
          </a:prstGeom>
        </p:spPr>
        <p:txBody>
          <a:bodyPr wrap="square">
            <a:spAutoFit/>
          </a:bodyPr>
          <a:lstStyle/>
          <a:p>
            <a:pPr marL="342900" indent="-342900">
              <a:buAutoNum type="arabicPeriod"/>
            </a:pPr>
            <a:r>
              <a:rPr lang="en-US" dirty="0">
                <a:latin typeface="CMR9"/>
              </a:rPr>
              <a:t>For each word </a:t>
            </a:r>
            <a:r>
              <a:rPr lang="en-US" i="1" dirty="0">
                <a:latin typeface="CMMI9"/>
              </a:rPr>
              <a:t>w </a:t>
            </a:r>
            <a:r>
              <a:rPr lang="en-US" dirty="0">
                <a:latin typeface="CMR9"/>
              </a:rPr>
              <a:t>and class </a:t>
            </a:r>
            <a:r>
              <a:rPr lang="en-US" i="1" dirty="0">
                <a:latin typeface="CMMI9"/>
              </a:rPr>
              <a:t>c</a:t>
            </a:r>
            <a:r>
              <a:rPr lang="en-US" dirty="0">
                <a:latin typeface="CMMI9"/>
              </a:rPr>
              <a:t> </a:t>
            </a:r>
            <a:r>
              <a:rPr lang="en-US" dirty="0"/>
              <a:t>∈</a:t>
            </a:r>
            <a:r>
              <a:rPr lang="en-US" dirty="0">
                <a:latin typeface="CMSY9"/>
              </a:rPr>
              <a:t> </a:t>
            </a:r>
            <a:r>
              <a:rPr lang="en-US" i="1" dirty="0">
                <a:latin typeface="CMMI9"/>
              </a:rPr>
              <a:t>C</a:t>
            </a:r>
            <a:r>
              <a:rPr lang="en-US" dirty="0">
                <a:latin typeface="CMR9"/>
              </a:rPr>
              <a:t>, we define a joint feature </a:t>
            </a:r>
            <a:r>
              <a:rPr lang="en-US" i="1" dirty="0">
                <a:latin typeface="CMMI9"/>
              </a:rPr>
              <a:t>f</a:t>
            </a:r>
            <a:r>
              <a:rPr lang="en-US" dirty="0">
                <a:latin typeface="CMR9"/>
              </a:rPr>
              <a:t>(</a:t>
            </a:r>
            <a:r>
              <a:rPr lang="en-US" i="1" dirty="0">
                <a:latin typeface="CMMI9"/>
              </a:rPr>
              <a:t>w</a:t>
            </a:r>
            <a:r>
              <a:rPr lang="en-US" dirty="0">
                <a:latin typeface="CMMI9"/>
              </a:rPr>
              <a:t>, </a:t>
            </a:r>
            <a:r>
              <a:rPr lang="en-US" i="1" dirty="0">
                <a:latin typeface="CMMI9"/>
              </a:rPr>
              <a:t>c</a:t>
            </a:r>
            <a:r>
              <a:rPr lang="en-US" dirty="0">
                <a:latin typeface="CMR9"/>
              </a:rPr>
              <a:t>) = </a:t>
            </a:r>
            <a:r>
              <a:rPr lang="en-US" i="1" dirty="0">
                <a:latin typeface="CMMI9"/>
              </a:rPr>
              <a:t>N</a:t>
            </a:r>
            <a:r>
              <a:rPr lang="en-US" dirty="0">
                <a:latin typeface="CMMI9"/>
              </a:rPr>
              <a:t> </a:t>
            </a:r>
            <a:r>
              <a:rPr lang="en-US" dirty="0">
                <a:latin typeface="CMR9"/>
              </a:rPr>
              <a:t>where </a:t>
            </a:r>
            <a:r>
              <a:rPr lang="en-US" i="1" dirty="0">
                <a:latin typeface="CMMI9"/>
              </a:rPr>
              <a:t>N</a:t>
            </a:r>
            <a:r>
              <a:rPr lang="en-US" dirty="0">
                <a:latin typeface="CMMI9"/>
              </a:rPr>
              <a:t> </a:t>
            </a:r>
            <a:r>
              <a:rPr lang="en-US" dirty="0">
                <a:latin typeface="CMR9"/>
              </a:rPr>
              <a:t>is the number of times that </a:t>
            </a:r>
            <a:r>
              <a:rPr lang="en-US" i="1" dirty="0">
                <a:latin typeface="CMMI9"/>
              </a:rPr>
              <a:t>w</a:t>
            </a:r>
            <a:r>
              <a:rPr lang="en-US" dirty="0">
                <a:latin typeface="CMMI9"/>
              </a:rPr>
              <a:t> </a:t>
            </a:r>
            <a:r>
              <a:rPr lang="en-US" dirty="0">
                <a:latin typeface="CMR9"/>
              </a:rPr>
              <a:t>occurs in a review in class </a:t>
            </a:r>
            <a:r>
              <a:rPr lang="en-US" i="1" dirty="0">
                <a:latin typeface="CMMI9"/>
              </a:rPr>
              <a:t>c</a:t>
            </a:r>
            <a:endParaRPr lang="en-US" i="1" dirty="0">
              <a:latin typeface="CMR9"/>
            </a:endParaRPr>
          </a:p>
          <a:p>
            <a:pPr marL="342900" indent="-342900">
              <a:buAutoNum type="arabicPeriod"/>
            </a:pPr>
            <a:endParaRPr lang="en-US" dirty="0">
              <a:latin typeface="CMR9"/>
            </a:endParaRPr>
          </a:p>
          <a:p>
            <a:pPr marL="342900" indent="-342900">
              <a:buAutoNum type="arabicPeriod"/>
            </a:pPr>
            <a:r>
              <a:rPr lang="en-US" dirty="0">
                <a:latin typeface="CMR9"/>
              </a:rPr>
              <a:t>Through iteration, we assign a weight to each joint feature so as to maximize the log-likelihood of the training data </a:t>
            </a:r>
          </a:p>
          <a:p>
            <a:pPr marL="342900" indent="-342900">
              <a:buAutoNum type="arabicPeriod"/>
            </a:pPr>
            <a:endParaRPr lang="en-US" dirty="0">
              <a:latin typeface="CMR9"/>
            </a:endParaRPr>
          </a:p>
          <a:p>
            <a:pPr marL="342900" indent="-342900">
              <a:buAutoNum type="arabicPeriod"/>
            </a:pPr>
            <a:r>
              <a:rPr lang="en-US" dirty="0">
                <a:latin typeface="CMR9"/>
              </a:rPr>
              <a:t>The probability of class </a:t>
            </a:r>
            <a:r>
              <a:rPr lang="en-US" i="1" dirty="0">
                <a:latin typeface="CMMI9"/>
              </a:rPr>
              <a:t>c</a:t>
            </a:r>
            <a:r>
              <a:rPr lang="en-US" dirty="0">
                <a:latin typeface="CMMI9"/>
              </a:rPr>
              <a:t> </a:t>
            </a:r>
            <a:r>
              <a:rPr lang="en-US" dirty="0">
                <a:latin typeface="CMR9"/>
              </a:rPr>
              <a:t>given a review </a:t>
            </a:r>
            <a:r>
              <a:rPr lang="en-US" i="1" dirty="0">
                <a:latin typeface="CMMI9"/>
              </a:rPr>
              <a:t>d</a:t>
            </a:r>
            <a:r>
              <a:rPr lang="en-US" dirty="0">
                <a:latin typeface="CMMI9"/>
              </a:rPr>
              <a:t> </a:t>
            </a:r>
            <a:r>
              <a:rPr lang="en-US" dirty="0">
                <a:latin typeface="CMR9"/>
              </a:rPr>
              <a:t>and weight vectors </a:t>
            </a:r>
            <a:r>
              <a:rPr lang="el-GR" dirty="0"/>
              <a:t>λ</a:t>
            </a:r>
            <a:r>
              <a:rPr lang="en-US" dirty="0">
                <a:latin typeface="CMR9"/>
              </a:rPr>
              <a:t> </a:t>
            </a:r>
            <a:r>
              <a:rPr lang="en-US" dirty="0">
                <a:latin typeface="CMMI9"/>
              </a:rPr>
              <a:t> </a:t>
            </a:r>
            <a:r>
              <a:rPr lang="en-US" dirty="0">
                <a:latin typeface="CMR9"/>
              </a:rPr>
              <a:t>is</a:t>
            </a:r>
          </a:p>
          <a:p>
            <a:pPr marL="342900" indent="-342900">
              <a:buAutoNum type="arabicPeriod"/>
            </a:pPr>
            <a:endParaRPr lang="en-US" dirty="0">
              <a:latin typeface="CMR9"/>
            </a:endParaRPr>
          </a:p>
          <a:p>
            <a:pPr marL="342900" indent="-342900">
              <a:buAutoNum type="arabicPeriod"/>
            </a:pPr>
            <a:endParaRPr lang="en-US" dirty="0">
              <a:latin typeface="CMR9"/>
            </a:endParaRPr>
          </a:p>
          <a:p>
            <a:pPr marL="342900" indent="-342900">
              <a:buAutoNum type="arabicPeriod"/>
            </a:pPr>
            <a:endParaRPr lang="en-US" dirty="0">
              <a:latin typeface="CMR9"/>
            </a:endParaRPr>
          </a:p>
          <a:p>
            <a:pPr marL="342900" indent="-342900">
              <a:buAutoNum type="arabicPeriod"/>
            </a:pPr>
            <a:endParaRPr lang="en-US" dirty="0">
              <a:latin typeface="CMR9"/>
            </a:endParaRPr>
          </a:p>
          <a:p>
            <a:pPr marL="342900" indent="-342900">
              <a:buAutoNum type="arabicPeriod"/>
            </a:pPr>
            <a:endParaRPr lang="en-US" dirty="0">
              <a:latin typeface="CMR9"/>
            </a:endParaRPr>
          </a:p>
          <a:p>
            <a:r>
              <a:rPr lang="en-US" dirty="0">
                <a:latin typeface="CMR9"/>
              </a:rPr>
              <a:t>       Here, </a:t>
            </a:r>
            <a:r>
              <a:rPr lang="el-GR" dirty="0"/>
              <a:t>λ</a:t>
            </a:r>
            <a:r>
              <a:rPr lang="en-US" dirty="0">
                <a:latin typeface="CMMI9"/>
              </a:rPr>
              <a:t> </a:t>
            </a:r>
            <a:r>
              <a:rPr lang="en-US" dirty="0">
                <a:latin typeface="CMR9"/>
              </a:rPr>
              <a:t>decides the significance of each </a:t>
            </a:r>
          </a:p>
          <a:p>
            <a:r>
              <a:rPr lang="en-US" dirty="0">
                <a:latin typeface="CMR9"/>
              </a:rPr>
              <a:t>       feature in the classification.</a:t>
            </a:r>
            <a:endParaRPr lang="en-US" dirty="0"/>
          </a:p>
          <a:p>
            <a:pPr marL="342900" indent="-342900">
              <a:buAutoNum type="arabicPeriod"/>
            </a:pPr>
            <a:endParaRPr lang="en-US" dirty="0">
              <a:latin typeface="CMR9"/>
            </a:endParaRPr>
          </a:p>
          <a:p>
            <a:pPr marL="342900" indent="-342900">
              <a:buAutoNum type="arabicPeriod"/>
            </a:pPr>
            <a:endParaRPr lang="en-US" dirty="0">
              <a:latin typeface="CMR9"/>
            </a:endParaRPr>
          </a:p>
          <a:p>
            <a:pPr marL="342900" indent="-342900">
              <a:buAutoNum type="arabicPeriod"/>
            </a:pPr>
            <a:endParaRPr lang="en-US" dirty="0"/>
          </a:p>
        </p:txBody>
      </p:sp>
      <p:pic>
        <p:nvPicPr>
          <p:cNvPr id="14" name="Picture 13">
            <a:extLst>
              <a:ext uri="{FF2B5EF4-FFF2-40B4-BE49-F238E27FC236}">
                <a16:creationId xmlns:a16="http://schemas.microsoft.com/office/drawing/2014/main" id="{F3C154AD-475B-4E5C-B527-ACE6BF85A3AA}"/>
              </a:ext>
            </a:extLst>
          </p:cNvPr>
          <p:cNvPicPr/>
          <p:nvPr/>
        </p:nvPicPr>
        <p:blipFill rotWithShape="1">
          <a:blip r:embed="rId5"/>
          <a:srcRect l="59988" t="35328" r="21923" b="53504"/>
          <a:stretch/>
        </p:blipFill>
        <p:spPr bwMode="auto">
          <a:xfrm>
            <a:off x="8347002" y="3677666"/>
            <a:ext cx="3400425" cy="11804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21353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p:cNvSpPr>
            <a:spLocks noGrp="1"/>
          </p:cNvSpPr>
          <p:nvPr>
            <p:ph type="title"/>
          </p:nvPr>
        </p:nvSpPr>
        <p:spPr>
          <a:xfrm>
            <a:off x="2082119" y="643466"/>
            <a:ext cx="3348017" cy="5571067"/>
          </a:xfrm>
        </p:spPr>
        <p:txBody>
          <a:bodyPr>
            <a:normAutofit/>
          </a:bodyPr>
          <a:lstStyle/>
          <a:p>
            <a:r>
              <a:rPr lang="en-US" sz="4800" dirty="0">
                <a:solidFill>
                  <a:schemeClr val="tx1"/>
                </a:solidFill>
              </a:rPr>
              <a:t>Support Vector Machines</a:t>
            </a:r>
          </a:p>
        </p:txBody>
      </p:sp>
      <p:sp>
        <p:nvSpPr>
          <p:cNvPr id="3" name="Content Placeholder 2"/>
          <p:cNvSpPr>
            <a:spLocks noGrp="1"/>
          </p:cNvSpPr>
          <p:nvPr>
            <p:ph idx="1"/>
          </p:nvPr>
        </p:nvSpPr>
        <p:spPr>
          <a:xfrm>
            <a:off x="6772315" y="444617"/>
            <a:ext cx="4534781" cy="5769916"/>
          </a:xfrm>
        </p:spPr>
        <p:txBody>
          <a:bodyPr anchor="ctr">
            <a:normAutofit/>
          </a:bodyPr>
          <a:lstStyle/>
          <a:p>
            <a:r>
              <a:rPr lang="en-US" dirty="0"/>
              <a:t>Support Vector Machine is a supervised classification algorithm where we can classify the dataset into two classes</a:t>
            </a:r>
          </a:p>
          <a:p>
            <a:r>
              <a:rPr lang="en-US" dirty="0"/>
              <a:t>It tries to create a hyperplane that separates the given dataset into two classes with maximum optimality using the bag of words feature in our case</a:t>
            </a:r>
          </a:p>
          <a:p>
            <a:r>
              <a:rPr lang="en-US" dirty="0"/>
              <a:t>It only works for two classes and also the data should be linearly separable. </a:t>
            </a:r>
          </a:p>
          <a:p>
            <a:r>
              <a:rPr lang="en-US" dirty="0"/>
              <a:t>What if we want to classify in terms of more than two classes, like star ratings from 1-5, or 3 classes like “positive”, “neutral”, “negative”?</a:t>
            </a:r>
          </a:p>
          <a:p>
            <a:r>
              <a:rPr lang="en-US" dirty="0"/>
              <a:t>Solution is Multi-Class Support Vector Machine</a:t>
            </a:r>
          </a:p>
        </p:txBody>
      </p:sp>
    </p:spTree>
    <p:extLst>
      <p:ext uri="{BB962C8B-B14F-4D97-AF65-F5344CB8AC3E}">
        <p14:creationId xmlns:p14="http://schemas.microsoft.com/office/powerpoint/2010/main" val="3669004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19EF1B4-0F49-44D2-AE21-263819BFBC9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A4B0696-68E2-40ED-B597-4B87387544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p:cNvSpPr>
            <a:spLocks noGrp="1"/>
          </p:cNvSpPr>
          <p:nvPr>
            <p:ph type="title"/>
          </p:nvPr>
        </p:nvSpPr>
        <p:spPr>
          <a:xfrm>
            <a:off x="2082119" y="643466"/>
            <a:ext cx="3348017" cy="5571067"/>
          </a:xfrm>
        </p:spPr>
        <p:txBody>
          <a:bodyPr>
            <a:normAutofit/>
          </a:bodyPr>
          <a:lstStyle/>
          <a:p>
            <a:r>
              <a:rPr lang="en-US" sz="4800">
                <a:solidFill>
                  <a:schemeClr val="tx1"/>
                </a:solidFill>
              </a:rPr>
              <a:t>Support Vector Machines</a:t>
            </a:r>
          </a:p>
        </p:txBody>
      </p:sp>
      <p:sp>
        <p:nvSpPr>
          <p:cNvPr id="3" name="Content Placeholder 2"/>
          <p:cNvSpPr>
            <a:spLocks noGrp="1"/>
          </p:cNvSpPr>
          <p:nvPr>
            <p:ph idx="1"/>
          </p:nvPr>
        </p:nvSpPr>
        <p:spPr>
          <a:xfrm>
            <a:off x="6772315" y="643467"/>
            <a:ext cx="4534781" cy="5571066"/>
          </a:xfrm>
        </p:spPr>
        <p:txBody>
          <a:bodyPr anchor="ctr">
            <a:normAutofit/>
          </a:bodyPr>
          <a:lstStyle/>
          <a:p>
            <a:r>
              <a:rPr lang="en-US" sz="1800" dirty="0"/>
              <a:t>In Multi-Class SVM, each class is considered as one separate class and compared against the union of other classes. </a:t>
            </a:r>
          </a:p>
          <a:p>
            <a:r>
              <a:rPr lang="en-US" sz="1800" dirty="0"/>
              <a:t>This method is called as one v/s all. </a:t>
            </a:r>
          </a:p>
          <a:p>
            <a:r>
              <a:rPr lang="en-US" sz="1800" dirty="0"/>
              <a:t>For e.g., text reviews with class “positive” is compared against union of text reviews with class “negative” and class “neutral”. Which means we create a hyperplane that separates positive text reviews from other type of text reviews (negative and neutral text reviews)</a:t>
            </a:r>
          </a:p>
          <a:p>
            <a:r>
              <a:rPr lang="en-US" sz="1800" dirty="0"/>
              <a:t>Similar process is repeated for all the classes. </a:t>
            </a:r>
          </a:p>
          <a:p>
            <a:r>
              <a:rPr lang="en-US" sz="1800" dirty="0"/>
              <a:t>And it uses </a:t>
            </a:r>
            <a:r>
              <a:rPr lang="en-US" sz="1800"/>
              <a:t>Kernel trick </a:t>
            </a:r>
            <a:r>
              <a:rPr lang="en-US" sz="1800" dirty="0"/>
              <a:t>used to make the data linearly separable by mapping the feature onto higher dimension and creating hyperplane. </a:t>
            </a:r>
          </a:p>
          <a:p>
            <a:endParaRPr lang="en-US" sz="1800" dirty="0"/>
          </a:p>
        </p:txBody>
      </p:sp>
    </p:spTree>
    <p:extLst>
      <p:ext uri="{BB962C8B-B14F-4D97-AF65-F5344CB8AC3E}">
        <p14:creationId xmlns:p14="http://schemas.microsoft.com/office/powerpoint/2010/main" val="3766835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2184-FE00-4EA3-96DA-7E7DD7ECA9A1}"/>
              </a:ext>
            </a:extLst>
          </p:cNvPr>
          <p:cNvSpPr>
            <a:spLocks noGrp="1"/>
          </p:cNvSpPr>
          <p:nvPr>
            <p:ph type="title"/>
          </p:nvPr>
        </p:nvSpPr>
        <p:spPr>
          <a:xfrm>
            <a:off x="1069848" y="192948"/>
            <a:ext cx="10058400" cy="1308682"/>
          </a:xfrm>
        </p:spPr>
        <p:txBody>
          <a:bodyPr/>
          <a:lstStyle/>
          <a:p>
            <a:r>
              <a:rPr lang="en-US" dirty="0"/>
              <a:t>Problems and challenges</a:t>
            </a:r>
          </a:p>
        </p:txBody>
      </p:sp>
      <p:sp>
        <p:nvSpPr>
          <p:cNvPr id="3" name="Content Placeholder 2">
            <a:extLst>
              <a:ext uri="{FF2B5EF4-FFF2-40B4-BE49-F238E27FC236}">
                <a16:creationId xmlns:a16="http://schemas.microsoft.com/office/drawing/2014/main" id="{982C9578-3961-4421-B267-D0FA81878375}"/>
              </a:ext>
            </a:extLst>
          </p:cNvPr>
          <p:cNvSpPr>
            <a:spLocks noGrp="1"/>
          </p:cNvSpPr>
          <p:nvPr>
            <p:ph idx="1"/>
          </p:nvPr>
        </p:nvSpPr>
        <p:spPr>
          <a:xfrm>
            <a:off x="1069848" y="1501630"/>
            <a:ext cx="10058400" cy="4907559"/>
          </a:xfrm>
        </p:spPr>
        <p:txBody>
          <a:bodyPr>
            <a:normAutofit lnSpcReduction="10000"/>
          </a:bodyPr>
          <a:lstStyle/>
          <a:p>
            <a:r>
              <a:rPr lang="en-US" dirty="0"/>
              <a:t>Lots of cleaning required like getting rid of articles, prepositions, stop words and special characters that does not provide any information about the nature of the text. </a:t>
            </a:r>
          </a:p>
          <a:p>
            <a:r>
              <a:rPr lang="en-US" dirty="0"/>
              <a:t>Problems with class values 1-5(Star ratings) </a:t>
            </a:r>
            <a:r>
              <a:rPr lang="mr-IN" dirty="0"/>
              <a:t>–</a:t>
            </a:r>
            <a:r>
              <a:rPr lang="en-US" dirty="0"/>
              <a:t> </a:t>
            </a:r>
            <a:br>
              <a:rPr lang="en-US" dirty="0"/>
            </a:br>
            <a:r>
              <a:rPr lang="en-US" dirty="0"/>
              <a:t>Classification algorithms did not work well to classify dataset into 5 classes since there is no direct correlation between text reviews with rating 4 and text reviews with rating 5.</a:t>
            </a:r>
          </a:p>
          <a:p>
            <a:r>
              <a:rPr lang="en-US" dirty="0"/>
              <a:t>For example, there are some customers who give 5 as star rating to the restaurant with a text review which does not contain words that justify the rating given.</a:t>
            </a:r>
          </a:p>
          <a:p>
            <a:r>
              <a:rPr lang="en-US" dirty="0"/>
              <a:t>It is very hard to identify such cases and classify the dataset into classes like 4 and 5, or 1 and 2 which are very closely related to each other based on the text reviews.</a:t>
            </a:r>
          </a:p>
          <a:p>
            <a:r>
              <a:rPr lang="en-US" dirty="0"/>
              <a:t>So, we clubbed classes 4 and 5 as “positive” class, class 3 as “neutral” and classes 1 and 2 as “negative” class which resulted in better classification accuracy.  </a:t>
            </a:r>
          </a:p>
          <a:p>
            <a:r>
              <a:rPr lang="en-US" dirty="0"/>
              <a:t>SARCASM! Customers giving 1-2 star ratings with sarcastic comments which is an outlier. Need an application of sarcasm detection to remove such outliers. </a:t>
            </a:r>
          </a:p>
        </p:txBody>
      </p:sp>
    </p:spTree>
    <p:extLst>
      <p:ext uri="{BB962C8B-B14F-4D97-AF65-F5344CB8AC3E}">
        <p14:creationId xmlns:p14="http://schemas.microsoft.com/office/powerpoint/2010/main" val="1871745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609344"/>
          </a:xfrm>
        </p:spPr>
        <p:txBody>
          <a:bodyPr>
            <a:normAutofit/>
          </a:bodyPr>
          <a:lstStyle/>
          <a:p>
            <a:r>
              <a:rPr lang="en-US" dirty="0"/>
              <a:t>Conclusion</a:t>
            </a:r>
          </a:p>
        </p:txBody>
      </p:sp>
      <p:sp>
        <p:nvSpPr>
          <p:cNvPr id="3" name="Content Placeholder 2"/>
          <p:cNvSpPr>
            <a:spLocks noGrp="1"/>
          </p:cNvSpPr>
          <p:nvPr>
            <p:ph idx="1"/>
          </p:nvPr>
        </p:nvSpPr>
        <p:spPr>
          <a:xfrm>
            <a:off x="6355080" y="2121408"/>
            <a:ext cx="4773168" cy="4050792"/>
          </a:xfrm>
        </p:spPr>
        <p:txBody>
          <a:bodyPr>
            <a:normAutofit/>
          </a:bodyPr>
          <a:lstStyle/>
          <a:p>
            <a:pPr marL="0" indent="0">
              <a:buNone/>
            </a:pPr>
            <a:r>
              <a:rPr lang="en-US" dirty="0"/>
              <a:t>After analyzing the results of each of the classifiers, we came to the conclusion that while the Naïve Bayes Classifier and the Support Vector Machines model went back and forth at giving the best prediction both types of class labels, the SVM model came up top as the winner with 85% total accuracy with the Naïve Bayes Classifier as a close second (82%) and the Maximum Entropy Classifier coming in last with a poor accuracy of 64%: </a:t>
            </a:r>
          </a:p>
          <a:p>
            <a:pPr marL="0" indent="0">
              <a:buNone/>
            </a:pPr>
            <a:endParaRPr lang="en-US" dirty="0"/>
          </a:p>
        </p:txBody>
      </p:sp>
      <p:graphicFrame>
        <p:nvGraphicFramePr>
          <p:cNvPr id="6" name="Chart 5">
            <a:extLst>
              <a:ext uri="{FF2B5EF4-FFF2-40B4-BE49-F238E27FC236}">
                <a16:creationId xmlns:a16="http://schemas.microsoft.com/office/drawing/2014/main" id="{71FB5318-1116-4044-8C7E-A9A3DDF25B60}"/>
              </a:ext>
            </a:extLst>
          </p:cNvPr>
          <p:cNvGraphicFramePr>
            <a:graphicFrameLocks/>
          </p:cNvGraphicFramePr>
          <p:nvPr>
            <p:extLst>
              <p:ext uri="{D42A27DB-BD31-4B8C-83A1-F6EECF244321}">
                <p14:modId xmlns:p14="http://schemas.microsoft.com/office/powerpoint/2010/main" val="315098260"/>
              </p:ext>
            </p:extLst>
          </p:nvPr>
        </p:nvGraphicFramePr>
        <p:xfrm>
          <a:off x="1063942" y="2193036"/>
          <a:ext cx="4773168" cy="39806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6451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8" name="Oval 17"/>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9" name="Oval 18"/>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2" name="Title 1"/>
          <p:cNvSpPr>
            <a:spLocks noGrp="1"/>
          </p:cNvSpPr>
          <p:nvPr>
            <p:ph type="title"/>
          </p:nvPr>
        </p:nvSpPr>
        <p:spPr>
          <a:xfrm>
            <a:off x="1066800" y="4786009"/>
            <a:ext cx="10058400" cy="1486776"/>
          </a:xfrm>
        </p:spPr>
        <p:txBody>
          <a:bodyPr>
            <a:normAutofit/>
          </a:bodyPr>
          <a:lstStyle/>
          <a:p>
            <a:pPr algn="ctr"/>
            <a:r>
              <a:rPr lang="en-US" sz="6000"/>
              <a:t>THANK YOU</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750577944"/>
              </p:ext>
            </p:extLst>
          </p:nvPr>
        </p:nvGraphicFramePr>
        <p:xfrm>
          <a:off x="1077468" y="643467"/>
          <a:ext cx="10037064" cy="37998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87812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48898" y="224452"/>
            <a:ext cx="2339724" cy="1147156"/>
          </a:xfrm>
        </p:spPr>
        <p:txBody>
          <a:bodyPr/>
          <a:lstStyle/>
          <a:p>
            <a:r>
              <a:rPr lang="en-US" dirty="0"/>
              <a:t>Menu</a:t>
            </a:r>
          </a:p>
        </p:txBody>
      </p:sp>
      <p:sp>
        <p:nvSpPr>
          <p:cNvPr id="5" name="Text Placeholder 4"/>
          <p:cNvSpPr>
            <a:spLocks noGrp="1"/>
          </p:cNvSpPr>
          <p:nvPr>
            <p:ph type="body" idx="1"/>
          </p:nvPr>
        </p:nvSpPr>
        <p:spPr>
          <a:xfrm>
            <a:off x="2232276" y="1495459"/>
            <a:ext cx="9052560" cy="5246162"/>
          </a:xfrm>
        </p:spPr>
        <p:txBody>
          <a:bodyPr/>
          <a:lstStyle/>
          <a:p>
            <a:r>
              <a:rPr lang="en-US" dirty="0">
                <a:solidFill>
                  <a:srgbClr val="C00000"/>
                </a:solidFill>
              </a:rPr>
              <a:t>Appetizers</a:t>
            </a:r>
          </a:p>
          <a:p>
            <a:pPr marL="342900" indent="-342900">
              <a:buFont typeface="Arial" panose="020B0604020202020204" pitchFamily="34" charset="0"/>
              <a:buChar char="•"/>
            </a:pPr>
            <a:r>
              <a:rPr lang="en-US" dirty="0"/>
              <a:t>Introduction</a:t>
            </a:r>
          </a:p>
          <a:p>
            <a:pPr marL="342900" indent="-342900">
              <a:buFont typeface="Arial" panose="020B0604020202020204" pitchFamily="34" charset="0"/>
              <a:buChar char="•"/>
            </a:pPr>
            <a:r>
              <a:rPr lang="en-US" dirty="0"/>
              <a:t>Exploration of Data</a:t>
            </a:r>
          </a:p>
          <a:p>
            <a:pPr marL="342900" indent="-342900">
              <a:buFont typeface="Arial" panose="020B0604020202020204" pitchFamily="34" charset="0"/>
              <a:buChar char="•"/>
            </a:pPr>
            <a:r>
              <a:rPr lang="en-US" dirty="0"/>
              <a:t>Bag of Words model</a:t>
            </a:r>
          </a:p>
          <a:p>
            <a:r>
              <a:rPr lang="en-US" dirty="0">
                <a:solidFill>
                  <a:srgbClr val="C00000"/>
                </a:solidFill>
              </a:rPr>
              <a:t>Entrée</a:t>
            </a:r>
          </a:p>
          <a:p>
            <a:pPr marL="342900" indent="-342900">
              <a:buFont typeface="Arial" panose="020B0604020202020204" pitchFamily="34" charset="0"/>
              <a:buChar char="•"/>
            </a:pPr>
            <a:r>
              <a:rPr lang="en-US" dirty="0"/>
              <a:t>Application of different classification algorithms:</a:t>
            </a:r>
          </a:p>
          <a:p>
            <a:pPr marL="800100" lvl="1" indent="-342900">
              <a:buFont typeface="Courier New" panose="02070309020205020404" pitchFamily="49" charset="0"/>
              <a:buChar char="o"/>
            </a:pPr>
            <a:r>
              <a:rPr lang="en-US" dirty="0">
                <a:solidFill>
                  <a:schemeClr val="accent2"/>
                </a:solidFill>
              </a:rPr>
              <a:t>Naïve Bayes</a:t>
            </a:r>
          </a:p>
          <a:p>
            <a:pPr marL="800100" lvl="1" indent="-342900">
              <a:buFont typeface="Courier New" panose="02070309020205020404" pitchFamily="49" charset="0"/>
              <a:buChar char="o"/>
            </a:pPr>
            <a:r>
              <a:rPr lang="en-US" dirty="0">
                <a:solidFill>
                  <a:schemeClr val="accent2"/>
                </a:solidFill>
              </a:rPr>
              <a:t>Maximum Entropy</a:t>
            </a:r>
          </a:p>
          <a:p>
            <a:pPr marL="800100" lvl="1" indent="-342900">
              <a:buFont typeface="Courier New" panose="02070309020205020404" pitchFamily="49" charset="0"/>
              <a:buChar char="o"/>
            </a:pPr>
            <a:r>
              <a:rPr lang="en-US" dirty="0">
                <a:solidFill>
                  <a:schemeClr val="accent2"/>
                </a:solidFill>
              </a:rPr>
              <a:t>Support Vector Machines</a:t>
            </a:r>
            <a:endParaRPr lang="en-US" dirty="0">
              <a:solidFill>
                <a:srgbClr val="C00000"/>
              </a:solidFill>
            </a:endParaRPr>
          </a:p>
          <a:p>
            <a:r>
              <a:rPr lang="en-US" dirty="0">
                <a:solidFill>
                  <a:srgbClr val="C00000"/>
                </a:solidFill>
              </a:rPr>
              <a:t>Dessert</a:t>
            </a:r>
          </a:p>
          <a:p>
            <a:pPr marL="342900" indent="-342900">
              <a:buFont typeface="Arial" panose="020B0604020202020204" pitchFamily="34" charset="0"/>
              <a:buChar char="•"/>
            </a:pPr>
            <a:r>
              <a:rPr lang="en-US" dirty="0"/>
              <a:t>Problems and Challenges</a:t>
            </a:r>
          </a:p>
          <a:p>
            <a:pPr marL="342900" indent="-342900">
              <a:buFont typeface="Arial" panose="020B0604020202020204" pitchFamily="34" charset="0"/>
              <a:buChar char="•"/>
            </a:pPr>
            <a:r>
              <a:rPr lang="en-US" dirty="0"/>
              <a:t>Comparison and Conclusions</a:t>
            </a:r>
          </a:p>
        </p:txBody>
      </p:sp>
    </p:spTree>
    <p:extLst>
      <p:ext uri="{BB962C8B-B14F-4D97-AF65-F5344CB8AC3E}">
        <p14:creationId xmlns:p14="http://schemas.microsoft.com/office/powerpoint/2010/main" val="2716521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83297"/>
            <a:ext cx="10058400" cy="1335778"/>
          </a:xfrm>
        </p:spPr>
        <p:txBody>
          <a:bodyPr/>
          <a:lstStyle/>
          <a:p>
            <a:r>
              <a:rPr lang="en-US" dirty="0"/>
              <a:t>Introduction</a:t>
            </a:r>
          </a:p>
        </p:txBody>
      </p:sp>
      <p:sp>
        <p:nvSpPr>
          <p:cNvPr id="5" name="Content Placeholder 4"/>
          <p:cNvSpPr>
            <a:spLocks noGrp="1"/>
          </p:cNvSpPr>
          <p:nvPr>
            <p:ph idx="1"/>
          </p:nvPr>
        </p:nvSpPr>
        <p:spPr>
          <a:xfrm>
            <a:off x="1069848" y="1720735"/>
            <a:ext cx="10058400" cy="4729941"/>
          </a:xfrm>
        </p:spPr>
        <p:txBody>
          <a:bodyPr>
            <a:normAutofit/>
          </a:bodyPr>
          <a:lstStyle/>
          <a:p>
            <a:r>
              <a:rPr lang="en-US" dirty="0"/>
              <a:t>Sentiment analysis is an automated mining of user generated opinionated text data such as reviews, comments and feedback</a:t>
            </a:r>
          </a:p>
          <a:p>
            <a:r>
              <a:rPr lang="en-US" dirty="0"/>
              <a:t>The goal of our project was to use this technique</a:t>
            </a:r>
          </a:p>
          <a:p>
            <a:pPr marL="0" indent="0" algn="ctr">
              <a:buNone/>
            </a:pPr>
            <a:r>
              <a:rPr lang="en-US" sz="2400" dirty="0">
                <a:solidFill>
                  <a:schemeClr val="accent2"/>
                </a:solidFill>
              </a:rPr>
              <a:t>to classify text reviews into a star rating from 1 to 5</a:t>
            </a:r>
          </a:p>
          <a:p>
            <a:r>
              <a:rPr lang="en-US" dirty="0"/>
              <a:t>Using a number of classification algorithms, we measured the performances of each classier by testing them on the test dataset.</a:t>
            </a:r>
          </a:p>
          <a:p>
            <a:r>
              <a:rPr lang="en-US" dirty="0"/>
              <a:t>This idea can be extended to many applications that are only text-based and don't provide a rating, such as a review article in an online newspaper for a movie, or YouTube videos where the viewers' comments can be considered to be the text reviews for the video or a simple web page with a recipe and a comment section</a:t>
            </a:r>
          </a:p>
          <a:p>
            <a:r>
              <a:rPr lang="en-US" dirty="0"/>
              <a:t>We used the Python library </a:t>
            </a:r>
            <a:r>
              <a:rPr lang="en-US" dirty="0" err="1"/>
              <a:t>scikit</a:t>
            </a:r>
            <a:r>
              <a:rPr lang="en-US" dirty="0"/>
              <a:t>-learn for splitting the data into training and test sets, classifying the text data, and evaluating the classier</a:t>
            </a:r>
            <a:endParaRPr lang="en-US" dirty="0">
              <a:solidFill>
                <a:schemeClr val="accent2"/>
              </a:solidFill>
            </a:endParaRPr>
          </a:p>
        </p:txBody>
      </p:sp>
    </p:spTree>
    <p:extLst>
      <p:ext uri="{BB962C8B-B14F-4D97-AF65-F5344CB8AC3E}">
        <p14:creationId xmlns:p14="http://schemas.microsoft.com/office/powerpoint/2010/main" val="55450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752" y="0"/>
            <a:ext cx="10058400" cy="1609344"/>
          </a:xfrm>
        </p:spPr>
        <p:txBody>
          <a:bodyPr>
            <a:normAutofit/>
          </a:bodyPr>
          <a:lstStyle/>
          <a:p>
            <a:r>
              <a:rPr lang="en-US"/>
              <a:t>Exploration of data</a:t>
            </a:r>
            <a:endParaRPr lang="en-US" dirty="0"/>
          </a:p>
        </p:txBody>
      </p:sp>
      <p:sp>
        <p:nvSpPr>
          <p:cNvPr id="3" name="Content Placeholder 2"/>
          <p:cNvSpPr>
            <a:spLocks noGrp="1"/>
          </p:cNvSpPr>
          <p:nvPr>
            <p:ph idx="1"/>
          </p:nvPr>
        </p:nvSpPr>
        <p:spPr>
          <a:xfrm>
            <a:off x="1069848" y="1352145"/>
            <a:ext cx="10058400" cy="5264415"/>
          </a:xfrm>
        </p:spPr>
        <p:txBody>
          <a:bodyPr>
            <a:normAutofit/>
          </a:bodyPr>
          <a:lstStyle/>
          <a:p>
            <a:r>
              <a:rPr lang="en-US"/>
              <a:t> The dataset which we used for this project has been obtained from Yelp </a:t>
            </a:r>
          </a:p>
          <a:p>
            <a:r>
              <a:rPr lang="en-US"/>
              <a:t>Since this dataset was very big with data from over 150,000 businesses, we only focused on reviews for Mexican restaurants</a:t>
            </a:r>
          </a:p>
          <a:p>
            <a:endParaRPr lang="en-US"/>
          </a:p>
          <a:p>
            <a:endParaRPr lang="en-US"/>
          </a:p>
          <a:p>
            <a:endParaRPr lang="en-US"/>
          </a:p>
          <a:p>
            <a:endParaRPr lang="en-US"/>
          </a:p>
          <a:p>
            <a:endParaRPr lang="en-US"/>
          </a:p>
          <a:p>
            <a:endParaRPr lang="en-US"/>
          </a:p>
          <a:p>
            <a:r>
              <a:rPr lang="en-US"/>
              <a:t>Here, the attribute “review-id" is unique in order to differentiate the reviews from one another, attribute “text" is the textual review for the restaurant with “business-id", and the attribute “star" is the numeric rating for that Mexican restaurant left by the same customer who left the text review</a:t>
            </a:r>
            <a:endParaRPr lang="en-US" dirty="0"/>
          </a:p>
        </p:txBody>
      </p:sp>
      <p:pic>
        <p:nvPicPr>
          <p:cNvPr id="6" name="Picture 5">
            <a:extLst>
              <a:ext uri="{FF2B5EF4-FFF2-40B4-BE49-F238E27FC236}">
                <a16:creationId xmlns:a16="http://schemas.microsoft.com/office/drawing/2014/main" id="{8C7DC543-6D9C-4688-BB70-9FA27638A604}"/>
              </a:ext>
            </a:extLst>
          </p:cNvPr>
          <p:cNvPicPr>
            <a:picLocks noChangeAspect="1"/>
          </p:cNvPicPr>
          <p:nvPr/>
        </p:nvPicPr>
        <p:blipFill>
          <a:blip r:embed="rId2"/>
          <a:stretch>
            <a:fillRect/>
          </a:stretch>
        </p:blipFill>
        <p:spPr>
          <a:xfrm>
            <a:off x="2837236" y="2649620"/>
            <a:ext cx="6511431" cy="2069462"/>
          </a:xfrm>
          <a:prstGeom prst="rect">
            <a:avLst/>
          </a:prstGeom>
        </p:spPr>
      </p:pic>
    </p:spTree>
    <p:extLst>
      <p:ext uri="{BB962C8B-B14F-4D97-AF65-F5344CB8AC3E}">
        <p14:creationId xmlns:p14="http://schemas.microsoft.com/office/powerpoint/2010/main" val="2879787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704" y="0"/>
            <a:ext cx="10058400" cy="1609344"/>
          </a:xfrm>
        </p:spPr>
        <p:txBody>
          <a:bodyPr>
            <a:normAutofit/>
          </a:bodyPr>
          <a:lstStyle/>
          <a:p>
            <a:r>
              <a:rPr lang="en-US" dirty="0"/>
              <a:t>Exploration of Data</a:t>
            </a:r>
          </a:p>
        </p:txBody>
      </p:sp>
      <p:sp>
        <p:nvSpPr>
          <p:cNvPr id="3" name="Content Placeholder 2"/>
          <p:cNvSpPr>
            <a:spLocks noGrp="1"/>
          </p:cNvSpPr>
          <p:nvPr>
            <p:ph sz="half" idx="1"/>
          </p:nvPr>
        </p:nvSpPr>
        <p:spPr>
          <a:xfrm>
            <a:off x="1060704" y="1343562"/>
            <a:ext cx="9660426" cy="968658"/>
          </a:xfrm>
        </p:spPr>
        <p:txBody>
          <a:bodyPr>
            <a:normAutofit/>
          </a:bodyPr>
          <a:lstStyle/>
          <a:p>
            <a:r>
              <a:rPr lang="en-US" dirty="0"/>
              <a:t> Upon further exploration of the data, we got this Word Cloud from approximately 27,000 text reviews for Mexican restaurants on Yelp:</a:t>
            </a:r>
          </a:p>
        </p:txBody>
      </p:sp>
      <p:sp>
        <p:nvSpPr>
          <p:cNvPr id="8" name="Content Placeholder 7">
            <a:extLst>
              <a:ext uri="{FF2B5EF4-FFF2-40B4-BE49-F238E27FC236}">
                <a16:creationId xmlns:a16="http://schemas.microsoft.com/office/drawing/2014/main" id="{9BD77FD2-51E8-4711-9D05-98C27CE6B5D3}"/>
              </a:ext>
            </a:extLst>
          </p:cNvPr>
          <p:cNvSpPr>
            <a:spLocks noGrp="1"/>
          </p:cNvSpPr>
          <p:nvPr>
            <p:ph sz="half" idx="2"/>
          </p:nvPr>
        </p:nvSpPr>
        <p:spPr>
          <a:xfrm>
            <a:off x="1060704" y="2122415"/>
            <a:ext cx="4182415" cy="4404220"/>
          </a:xfrm>
        </p:spPr>
        <p:txBody>
          <a:bodyPr>
            <a:normAutofit/>
          </a:bodyPr>
          <a:lstStyle/>
          <a:p>
            <a:r>
              <a:rPr lang="en-US" dirty="0"/>
              <a:t>For our data pre-processing, we removed all the punctuations and all the spaces from the review texts, converted all text to lower case, and removed stop words, i.e., words that are frequently used but don’t carry much meaning, such as “the", “a", “of", “for", “in“ etc.</a:t>
            </a:r>
          </a:p>
          <a:p>
            <a:r>
              <a:rPr lang="en-US" dirty="0"/>
              <a:t>From the Word Cloud, we noticed that overall the reviews had more positive words than negative</a:t>
            </a:r>
          </a:p>
        </p:txBody>
      </p:sp>
      <p:pic>
        <p:nvPicPr>
          <p:cNvPr id="5" name="Picture 4">
            <a:extLst>
              <a:ext uri="{FF2B5EF4-FFF2-40B4-BE49-F238E27FC236}">
                <a16:creationId xmlns:a16="http://schemas.microsoft.com/office/drawing/2014/main" id="{CCD9876C-AE20-49E5-A72F-4F22277E0753}"/>
              </a:ext>
            </a:extLst>
          </p:cNvPr>
          <p:cNvPicPr>
            <a:picLocks noChangeAspect="1"/>
          </p:cNvPicPr>
          <p:nvPr/>
        </p:nvPicPr>
        <p:blipFill>
          <a:blip r:embed="rId2"/>
          <a:stretch>
            <a:fillRect/>
          </a:stretch>
        </p:blipFill>
        <p:spPr>
          <a:xfrm>
            <a:off x="5382075" y="2312219"/>
            <a:ext cx="6450001" cy="3585241"/>
          </a:xfrm>
          <a:prstGeom prst="rect">
            <a:avLst/>
          </a:prstGeom>
        </p:spPr>
      </p:pic>
    </p:spTree>
    <p:extLst>
      <p:ext uri="{BB962C8B-B14F-4D97-AF65-F5344CB8AC3E}">
        <p14:creationId xmlns:p14="http://schemas.microsoft.com/office/powerpoint/2010/main" val="201737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7891-98EB-4F09-8012-F328A4AD7EBA}"/>
              </a:ext>
            </a:extLst>
          </p:cNvPr>
          <p:cNvSpPr>
            <a:spLocks noGrp="1"/>
          </p:cNvSpPr>
          <p:nvPr>
            <p:ph type="title"/>
          </p:nvPr>
        </p:nvSpPr>
        <p:spPr/>
        <p:txBody>
          <a:bodyPr/>
          <a:lstStyle/>
          <a:p>
            <a:r>
              <a:rPr lang="en-US" dirty="0"/>
              <a:t>Bag of words model</a:t>
            </a:r>
          </a:p>
        </p:txBody>
      </p:sp>
      <p:sp>
        <p:nvSpPr>
          <p:cNvPr id="3" name="Content Placeholder 2">
            <a:extLst>
              <a:ext uri="{FF2B5EF4-FFF2-40B4-BE49-F238E27FC236}">
                <a16:creationId xmlns:a16="http://schemas.microsoft.com/office/drawing/2014/main" id="{0FDD6CC8-CD7B-45E7-88A4-39DE4B6CD0A4}"/>
              </a:ext>
            </a:extLst>
          </p:cNvPr>
          <p:cNvSpPr>
            <a:spLocks noGrp="1"/>
          </p:cNvSpPr>
          <p:nvPr>
            <p:ph idx="1"/>
          </p:nvPr>
        </p:nvSpPr>
        <p:spPr/>
        <p:txBody>
          <a:bodyPr>
            <a:normAutofit/>
          </a:bodyPr>
          <a:lstStyle/>
          <a:p>
            <a:r>
              <a:rPr lang="en-US" dirty="0"/>
              <a:t>In order to extract features from the text reviews, we used the Bag of Words model</a:t>
            </a:r>
          </a:p>
          <a:p>
            <a:r>
              <a:rPr lang="en-US" dirty="0"/>
              <a:t> The Bag of Words model is generally used to represent a given sentence in a list of words</a:t>
            </a:r>
          </a:p>
          <a:p>
            <a:r>
              <a:rPr lang="en-US" dirty="0"/>
              <a:t>The different types of this model that we used for this project are:</a:t>
            </a:r>
          </a:p>
          <a:p>
            <a:pPr marL="457200" indent="-457200">
              <a:buFont typeface="+mj-lt"/>
              <a:buAutoNum type="arabicPeriod"/>
            </a:pPr>
            <a:r>
              <a:rPr lang="en-US" dirty="0"/>
              <a:t>Unigram Model:  The whole sentence is divided into its individual number of words which are used as features</a:t>
            </a:r>
          </a:p>
          <a:p>
            <a:pPr marL="457200" indent="-457200">
              <a:buFont typeface="+mj-lt"/>
              <a:buAutoNum type="arabicPeriod"/>
            </a:pPr>
            <a:r>
              <a:rPr lang="en-US" dirty="0"/>
              <a:t>Bigram Model: Instead of working with single words, it uses a combination of two words to create the feature vectors</a:t>
            </a:r>
          </a:p>
          <a:p>
            <a:pPr marL="457200" indent="-457200">
              <a:buFont typeface="+mj-lt"/>
              <a:buAutoNum type="arabicPeriod"/>
            </a:pPr>
            <a:r>
              <a:rPr lang="en-US" dirty="0"/>
              <a:t>Unigram + Bigram Model: Uses a combination of the above two</a:t>
            </a:r>
          </a:p>
          <a:p>
            <a:pPr marL="0" indent="0">
              <a:buNone/>
            </a:pPr>
            <a:endParaRPr lang="en-US" dirty="0"/>
          </a:p>
        </p:txBody>
      </p:sp>
    </p:spTree>
    <p:extLst>
      <p:ext uri="{BB962C8B-B14F-4D97-AF65-F5344CB8AC3E}">
        <p14:creationId xmlns:p14="http://schemas.microsoft.com/office/powerpoint/2010/main" val="3103370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E9547-07A1-42E8-8DBF-800A32673057}"/>
              </a:ext>
            </a:extLst>
          </p:cNvPr>
          <p:cNvSpPr>
            <a:spLocks noGrp="1"/>
          </p:cNvSpPr>
          <p:nvPr>
            <p:ph type="title"/>
          </p:nvPr>
        </p:nvSpPr>
        <p:spPr>
          <a:xfrm>
            <a:off x="1069848" y="484632"/>
            <a:ext cx="10058400" cy="1609344"/>
          </a:xfrm>
        </p:spPr>
        <p:txBody>
          <a:bodyPr/>
          <a:lstStyle/>
          <a:p>
            <a:r>
              <a:rPr lang="en-US" dirty="0"/>
              <a:t>Bag of Words MODEL</a:t>
            </a:r>
          </a:p>
        </p:txBody>
      </p:sp>
      <p:sp>
        <p:nvSpPr>
          <p:cNvPr id="4" name="Content Placeholder 3">
            <a:extLst>
              <a:ext uri="{FF2B5EF4-FFF2-40B4-BE49-F238E27FC236}">
                <a16:creationId xmlns:a16="http://schemas.microsoft.com/office/drawing/2014/main" id="{814F8036-96B3-46AB-B0B1-89A29D70E40A}"/>
              </a:ext>
            </a:extLst>
          </p:cNvPr>
          <p:cNvSpPr>
            <a:spLocks noGrp="1"/>
          </p:cNvSpPr>
          <p:nvPr>
            <p:ph idx="1"/>
          </p:nvPr>
        </p:nvSpPr>
        <p:spPr/>
        <p:txBody>
          <a:bodyPr>
            <a:normAutofit/>
          </a:bodyPr>
          <a:lstStyle/>
          <a:p>
            <a:r>
              <a:rPr lang="en-US" dirty="0"/>
              <a:t>Consider this review : </a:t>
            </a:r>
          </a:p>
          <a:p>
            <a:pPr marL="0" indent="0" algn="ctr">
              <a:buNone/>
            </a:pPr>
            <a:r>
              <a:rPr lang="en-US" dirty="0"/>
              <a:t>“</a:t>
            </a:r>
            <a:r>
              <a:rPr lang="en-US" dirty="0">
                <a:solidFill>
                  <a:schemeClr val="accent1"/>
                </a:solidFill>
              </a:rPr>
              <a:t>Did not enjoy the bright fun Mexican décor! The food was not delicious and not reasonably priced! And the margaritas were not delicious</a:t>
            </a:r>
            <a:r>
              <a:rPr lang="en-US" dirty="0"/>
              <a:t>”</a:t>
            </a:r>
          </a:p>
          <a:p>
            <a:pPr marL="0" indent="0" algn="ctr">
              <a:buNone/>
            </a:pPr>
            <a:endParaRPr lang="en-US" dirty="0"/>
          </a:p>
          <a:p>
            <a:r>
              <a:rPr lang="en-US" dirty="0"/>
              <a:t>Since this review has a lot of positive words, it’s possible that using just a unigram model would result in a positive rating by a classifier even though we can see that the reviewer has left a negative review</a:t>
            </a:r>
          </a:p>
          <a:p>
            <a:endParaRPr lang="en-US" dirty="0"/>
          </a:p>
          <a:p>
            <a:r>
              <a:rPr lang="en-US" dirty="0"/>
              <a:t>To avoid this issue, we used the unigrams + bigrams model during the classification process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91864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p:cNvSpPr>
            <a:spLocks noGrp="1"/>
          </p:cNvSpPr>
          <p:nvPr>
            <p:ph type="title"/>
          </p:nvPr>
        </p:nvSpPr>
        <p:spPr>
          <a:xfrm>
            <a:off x="643468" y="643466"/>
            <a:ext cx="3686312" cy="5528734"/>
          </a:xfrm>
        </p:spPr>
        <p:txBody>
          <a:bodyPr>
            <a:normAutofit/>
          </a:bodyPr>
          <a:lstStyle/>
          <a:p>
            <a:pPr algn="r"/>
            <a:r>
              <a:rPr lang="en-US" sz="4800">
                <a:solidFill>
                  <a:srgbClr val="FFFFFF"/>
                </a:solidFill>
              </a:rPr>
              <a:t>Application of different algorithms</a:t>
            </a:r>
          </a:p>
        </p:txBody>
      </p:sp>
      <p:sp>
        <p:nvSpPr>
          <p:cNvPr id="3" name="Content Placeholder 2"/>
          <p:cNvSpPr>
            <a:spLocks noGrp="1"/>
          </p:cNvSpPr>
          <p:nvPr>
            <p:ph idx="1"/>
          </p:nvPr>
        </p:nvSpPr>
        <p:spPr>
          <a:xfrm>
            <a:off x="5053780" y="599767"/>
            <a:ext cx="6074467" cy="5723211"/>
          </a:xfrm>
        </p:spPr>
        <p:txBody>
          <a:bodyPr anchor="ctr">
            <a:normAutofit/>
          </a:bodyPr>
          <a:lstStyle/>
          <a:p>
            <a:r>
              <a:rPr lang="en-US" dirty="0"/>
              <a:t>After observing the dataset, we considered various classification techniques that could be applied to this dataset to predict the outcomes with acceptable accuracy. </a:t>
            </a:r>
          </a:p>
          <a:p>
            <a:pPr marL="0" indent="0">
              <a:buNone/>
            </a:pPr>
            <a:endParaRPr lang="en-US" dirty="0"/>
          </a:p>
          <a:p>
            <a:r>
              <a:rPr lang="en-US" dirty="0"/>
              <a:t>Eventually, we settled on the following methods to implement in Python and compare their results: </a:t>
            </a:r>
          </a:p>
          <a:p>
            <a:pPr lvl="1">
              <a:buFont typeface="Courier New" panose="02070309020205020404" pitchFamily="49" charset="0"/>
              <a:buChar char="o"/>
            </a:pPr>
            <a:r>
              <a:rPr lang="en-US" dirty="0"/>
              <a:t>Naïve Bayes Classifier</a:t>
            </a:r>
          </a:p>
          <a:p>
            <a:pPr lvl="1">
              <a:buFont typeface="Courier New" panose="02070309020205020404" pitchFamily="49" charset="0"/>
              <a:buChar char="o"/>
            </a:pPr>
            <a:r>
              <a:rPr lang="en-US" dirty="0"/>
              <a:t>Maximum Entropy Text Classifier</a:t>
            </a:r>
          </a:p>
          <a:p>
            <a:pPr lvl="1">
              <a:buFont typeface="Courier New" panose="02070309020205020404" pitchFamily="49" charset="0"/>
              <a:buChar char="o"/>
            </a:pPr>
            <a:r>
              <a:rPr lang="en-US" dirty="0"/>
              <a:t>Support Vector Machines</a:t>
            </a:r>
          </a:p>
          <a:p>
            <a:pPr lvl="1">
              <a:buFont typeface="Courier New" panose="02070309020205020404" pitchFamily="49" charset="0"/>
              <a:buChar char="o"/>
            </a:pPr>
            <a:endParaRPr lang="en-US" dirty="0"/>
          </a:p>
          <a:p>
            <a:r>
              <a:rPr lang="en-US" dirty="0"/>
              <a:t>For each of the classifications, we are used a 70/30 split to divide our dataset into training and test sets as well as the unigram + bigram model for feature selection</a:t>
            </a:r>
          </a:p>
        </p:txBody>
      </p:sp>
    </p:spTree>
    <p:extLst>
      <p:ext uri="{BB962C8B-B14F-4D97-AF65-F5344CB8AC3E}">
        <p14:creationId xmlns:p14="http://schemas.microsoft.com/office/powerpoint/2010/main" val="3952997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p:cNvSpPr>
            <a:spLocks noGrp="1"/>
          </p:cNvSpPr>
          <p:nvPr>
            <p:ph type="title"/>
          </p:nvPr>
        </p:nvSpPr>
        <p:spPr>
          <a:xfrm>
            <a:off x="2082119" y="643466"/>
            <a:ext cx="3348017" cy="5571067"/>
          </a:xfrm>
        </p:spPr>
        <p:txBody>
          <a:bodyPr>
            <a:normAutofit/>
          </a:bodyPr>
          <a:lstStyle/>
          <a:p>
            <a:r>
              <a:rPr lang="en-US" sz="4800" dirty="0">
                <a:solidFill>
                  <a:schemeClr val="tx1"/>
                </a:solidFill>
              </a:rPr>
              <a:t>NAÏVE BAYES</a:t>
            </a:r>
          </a:p>
        </p:txBody>
      </p:sp>
      <p:sp>
        <p:nvSpPr>
          <p:cNvPr id="3" name="Content Placeholder 2"/>
          <p:cNvSpPr>
            <a:spLocks noGrp="1"/>
          </p:cNvSpPr>
          <p:nvPr>
            <p:ph idx="1"/>
          </p:nvPr>
        </p:nvSpPr>
        <p:spPr>
          <a:xfrm>
            <a:off x="6535025" y="125834"/>
            <a:ext cx="4772072" cy="6493079"/>
          </a:xfrm>
        </p:spPr>
        <p:txBody>
          <a:bodyPr anchor="ctr">
            <a:normAutofit/>
          </a:bodyPr>
          <a:lstStyle/>
          <a:p>
            <a:pPr algn="just"/>
            <a:r>
              <a:rPr lang="en-US" dirty="0"/>
              <a:t>This classifier works on the Bayes theorem of probability to predict the class of unknown data set</a:t>
            </a:r>
          </a:p>
          <a:p>
            <a:pPr marL="0" indent="0" algn="just">
              <a:buNone/>
            </a:pPr>
            <a:endParaRPr lang="en-US" dirty="0"/>
          </a:p>
          <a:p>
            <a:pPr algn="just"/>
            <a:r>
              <a:rPr lang="en-US" dirty="0"/>
              <a:t>Bayes Theorem:</a:t>
            </a:r>
          </a:p>
          <a:p>
            <a:pPr marL="0" indent="0">
              <a:buNone/>
            </a:pPr>
            <a:r>
              <a:rPr lang="en-US" dirty="0"/>
              <a:t>	P(</a:t>
            </a:r>
            <a:r>
              <a:rPr lang="en-US" dirty="0" err="1"/>
              <a:t>C|x</a:t>
            </a:r>
            <a:r>
              <a:rPr lang="en-US" dirty="0"/>
              <a:t>) = P(</a:t>
            </a:r>
            <a:r>
              <a:rPr lang="en-US" dirty="0" err="1"/>
              <a:t>x|C</a:t>
            </a:r>
            <a:r>
              <a:rPr lang="en-US" dirty="0"/>
              <a:t>)P(C) / P(x)</a:t>
            </a:r>
          </a:p>
          <a:p>
            <a:pPr marL="0" indent="0" algn="ctr">
              <a:buNone/>
            </a:pPr>
            <a:r>
              <a:rPr lang="en-US" dirty="0"/>
              <a:t>where C is a class and x is a set of observations</a:t>
            </a:r>
          </a:p>
          <a:p>
            <a:pPr marL="0" indent="0" algn="just">
              <a:buNone/>
            </a:pPr>
            <a:endParaRPr lang="en-US" dirty="0"/>
          </a:p>
          <a:p>
            <a:pPr algn="just"/>
            <a:r>
              <a:rPr lang="en-US" dirty="0"/>
              <a:t>This model is a lot simpler than the other classifiers</a:t>
            </a:r>
          </a:p>
          <a:p>
            <a:pPr algn="just"/>
            <a:endParaRPr lang="en-US" dirty="0"/>
          </a:p>
          <a:p>
            <a:r>
              <a:rPr lang="en-US" dirty="0"/>
              <a:t>Since we are using the Bag of Words model for feature extraction, the denominator P(x), so we eliminated the denominator</a:t>
            </a:r>
          </a:p>
        </p:txBody>
      </p:sp>
    </p:spTree>
    <p:extLst>
      <p:ext uri="{BB962C8B-B14F-4D97-AF65-F5344CB8AC3E}">
        <p14:creationId xmlns:p14="http://schemas.microsoft.com/office/powerpoint/2010/main" val="36231255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553</TotalTime>
  <Words>1381</Words>
  <Application>Microsoft Office PowerPoint</Application>
  <PresentationFormat>Widescreen</PresentationFormat>
  <Paragraphs>130</Paragraphs>
  <Slides>17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Arial</vt:lpstr>
      <vt:lpstr>Calibri</vt:lpstr>
      <vt:lpstr>Cambria</vt:lpstr>
      <vt:lpstr>CMMI9</vt:lpstr>
      <vt:lpstr>CMR9</vt:lpstr>
      <vt:lpstr>CMSY9</vt:lpstr>
      <vt:lpstr>Courier New</vt:lpstr>
      <vt:lpstr>Mangal</vt:lpstr>
      <vt:lpstr>Rockwell</vt:lpstr>
      <vt:lpstr>Rockwell Condensed</vt:lpstr>
      <vt:lpstr>Rockwell Extra Bold</vt:lpstr>
      <vt:lpstr>Wingdings</vt:lpstr>
      <vt:lpstr>Wood Type</vt:lpstr>
      <vt:lpstr>Yelp: are you a 5-star restaurant?</vt:lpstr>
      <vt:lpstr>Menu</vt:lpstr>
      <vt:lpstr>Introduction</vt:lpstr>
      <vt:lpstr>Exploration of data</vt:lpstr>
      <vt:lpstr>Exploration of Data</vt:lpstr>
      <vt:lpstr>Bag of words model</vt:lpstr>
      <vt:lpstr>Bag of Words MODEL</vt:lpstr>
      <vt:lpstr>Application of different algorithms</vt:lpstr>
      <vt:lpstr>NAÏVE BAYES</vt:lpstr>
      <vt:lpstr>NAÏVE BAYES</vt:lpstr>
      <vt:lpstr>Maximum Entropy</vt:lpstr>
      <vt:lpstr>Maximum entropy</vt:lpstr>
      <vt:lpstr>Support Vector Machines</vt:lpstr>
      <vt:lpstr>Support Vector Machines</vt:lpstr>
      <vt:lpstr>Problems and challenges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GUESS THAT CUISINE!</dc:title>
  <dc:creator>Hiteshi Shah</dc:creator>
  <cp:lastModifiedBy>Hiteshi Shah</cp:lastModifiedBy>
  <cp:revision>58</cp:revision>
  <dcterms:created xsi:type="dcterms:W3CDTF">2017-04-28T22:43:41Z</dcterms:created>
  <dcterms:modified xsi:type="dcterms:W3CDTF">2017-12-05T00:28:48Z</dcterms:modified>
</cp:coreProperties>
</file>