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9C830-6176-4D90-ABDB-13308568F61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F1A7F-80E8-4F5A-B58E-F77A2AEED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5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61B824B-3F7B-4F17-9963-65AF817D0F86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75D8C10-40C0-404C-B798-BEAB4D99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50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24B-3F7B-4F17-9963-65AF817D0F86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8C10-40C0-404C-B798-BEAB4D99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24B-3F7B-4F17-9963-65AF817D0F86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8C10-40C0-404C-B798-BEAB4D99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67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24B-3F7B-4F17-9963-65AF817D0F86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8C10-40C0-404C-B798-BEAB4D99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24B-3F7B-4F17-9963-65AF817D0F86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8C10-40C0-404C-B798-BEAB4D99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15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24B-3F7B-4F17-9963-65AF817D0F86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8C10-40C0-404C-B798-BEAB4D99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44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24B-3F7B-4F17-9963-65AF817D0F86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8C10-40C0-404C-B798-BEAB4D99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92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61B824B-3F7B-4F17-9963-65AF817D0F86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8C10-40C0-404C-B798-BEAB4D99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54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61B824B-3F7B-4F17-9963-65AF817D0F86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8C10-40C0-404C-B798-BEAB4D99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6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24B-3F7B-4F17-9963-65AF817D0F86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8C10-40C0-404C-B798-BEAB4D99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4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24B-3F7B-4F17-9963-65AF817D0F86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8C10-40C0-404C-B798-BEAB4D99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5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24B-3F7B-4F17-9963-65AF817D0F86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8C10-40C0-404C-B798-BEAB4D99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2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24B-3F7B-4F17-9963-65AF817D0F86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8C10-40C0-404C-B798-BEAB4D99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5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24B-3F7B-4F17-9963-65AF817D0F86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8C10-40C0-404C-B798-BEAB4D99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24B-3F7B-4F17-9963-65AF817D0F86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8C10-40C0-404C-B798-BEAB4D99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9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24B-3F7B-4F17-9963-65AF817D0F86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8C10-40C0-404C-B798-BEAB4D99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6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B824B-3F7B-4F17-9963-65AF817D0F86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8C10-40C0-404C-B798-BEAB4D99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0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61B824B-3F7B-4F17-9963-65AF817D0F86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75D8C10-40C0-404C-B798-BEAB4D991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0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87BD-E751-9727-9F41-7C9437595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53538"/>
            <a:ext cx="9144000" cy="2375462"/>
          </a:xfrm>
        </p:spPr>
        <p:txBody>
          <a:bodyPr>
            <a:normAutofit/>
          </a:bodyPr>
          <a:lstStyle/>
          <a:p>
            <a:r>
              <a:rPr lang="en-US" sz="3600" b="1" dirty="0"/>
              <a:t>ORDER DELAY ANALYSIS &amp; PROCESS IMPROVEMENT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9438B-755D-CDE0-C4C4-6CD13606C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81600"/>
            <a:ext cx="9144000" cy="102255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Prepared by: </a:t>
            </a:r>
            <a:r>
              <a:rPr lang="en-US" i="1" dirty="0"/>
              <a:t>Kush Gautam</a:t>
            </a:r>
          </a:p>
          <a:p>
            <a:pPr algn="r"/>
            <a:r>
              <a:rPr lang="en-US" dirty="0"/>
              <a:t>Date: August- 2025</a:t>
            </a:r>
          </a:p>
        </p:txBody>
      </p:sp>
    </p:spTree>
    <p:extLst>
      <p:ext uri="{BB962C8B-B14F-4D97-AF65-F5344CB8AC3E}">
        <p14:creationId xmlns:p14="http://schemas.microsoft.com/office/powerpoint/2010/main" val="104721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0AA7-8E8F-489B-5D8D-84EA22AA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2FF63B-4230-93B9-B5CB-09BEC3EF2C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0605" y="3188266"/>
            <a:ext cx="1120877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Frequent delivery delays impacting customer satisfaction.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Increased cancellations and returns.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causes suspected: courier delays, stock shortages, incorrect addresses.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4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5821-FA69-FE90-6BE0-C57E7739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09" y="1327629"/>
            <a:ext cx="8761413" cy="706964"/>
          </a:xfrm>
        </p:spPr>
        <p:txBody>
          <a:bodyPr/>
          <a:lstStyle/>
          <a:p>
            <a:r>
              <a:rPr lang="en-US" sz="2800" b="1" dirty="0"/>
              <a:t>Data Summary</a:t>
            </a:r>
            <a:br>
              <a:rPr lang="en-US" sz="2800" b="1" dirty="0"/>
            </a:br>
            <a:r>
              <a:rPr lang="en-US" sz="2800" b="1" dirty="0"/>
              <a:t>Dataset Used: Order_Delay_Dataset.csv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395840-EDAA-7F0C-94DA-0DC4A74B7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948962"/>
              </p:ext>
            </p:extLst>
          </p:nvPr>
        </p:nvGraphicFramePr>
        <p:xfrm>
          <a:off x="1002890" y="2674374"/>
          <a:ext cx="9910916" cy="3401960"/>
        </p:xfrm>
        <a:graphic>
          <a:graphicData uri="http://schemas.openxmlformats.org/drawingml/2006/table">
            <a:tbl>
              <a:tblPr/>
              <a:tblGrid>
                <a:gridCol w="1114108">
                  <a:extLst>
                    <a:ext uri="{9D8B030D-6E8A-4147-A177-3AD203B41FA5}">
                      <a16:colId xmlns:a16="http://schemas.microsoft.com/office/drawing/2014/main" val="1358879405"/>
                    </a:ext>
                  </a:extLst>
                </a:gridCol>
                <a:gridCol w="1299792">
                  <a:extLst>
                    <a:ext uri="{9D8B030D-6E8A-4147-A177-3AD203B41FA5}">
                      <a16:colId xmlns:a16="http://schemas.microsoft.com/office/drawing/2014/main" val="79011253"/>
                    </a:ext>
                  </a:extLst>
                </a:gridCol>
                <a:gridCol w="1439055">
                  <a:extLst>
                    <a:ext uri="{9D8B030D-6E8A-4147-A177-3AD203B41FA5}">
                      <a16:colId xmlns:a16="http://schemas.microsoft.com/office/drawing/2014/main" val="1297217964"/>
                    </a:ext>
                  </a:extLst>
                </a:gridCol>
                <a:gridCol w="1114108">
                  <a:extLst>
                    <a:ext uri="{9D8B030D-6E8A-4147-A177-3AD203B41FA5}">
                      <a16:colId xmlns:a16="http://schemas.microsoft.com/office/drawing/2014/main" val="180976645"/>
                    </a:ext>
                  </a:extLst>
                </a:gridCol>
                <a:gridCol w="1114108">
                  <a:extLst>
                    <a:ext uri="{9D8B030D-6E8A-4147-A177-3AD203B41FA5}">
                      <a16:colId xmlns:a16="http://schemas.microsoft.com/office/drawing/2014/main" val="1384511458"/>
                    </a:ext>
                  </a:extLst>
                </a:gridCol>
                <a:gridCol w="1926478">
                  <a:extLst>
                    <a:ext uri="{9D8B030D-6E8A-4147-A177-3AD203B41FA5}">
                      <a16:colId xmlns:a16="http://schemas.microsoft.com/office/drawing/2014/main" val="2724652332"/>
                    </a:ext>
                  </a:extLst>
                </a:gridCol>
                <a:gridCol w="1903267">
                  <a:extLst>
                    <a:ext uri="{9D8B030D-6E8A-4147-A177-3AD203B41FA5}">
                      <a16:colId xmlns:a16="http://schemas.microsoft.com/office/drawing/2014/main" val="3424047682"/>
                    </a:ext>
                  </a:extLst>
                </a:gridCol>
              </a:tblGrid>
              <a:tr h="68039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021707"/>
                  </a:ext>
                </a:extLst>
              </a:tr>
              <a:tr h="680392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309219"/>
                  </a:ext>
                </a:extLst>
              </a:tr>
              <a:tr h="680392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884353"/>
                  </a:ext>
                </a:extLst>
              </a:tr>
              <a:tr h="680392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849924"/>
                  </a:ext>
                </a:extLst>
              </a:tr>
              <a:tr h="680392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9119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AE8173-67EC-7563-6E3C-CF2CBE9B0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5194"/>
              </p:ext>
            </p:extLst>
          </p:nvPr>
        </p:nvGraphicFramePr>
        <p:xfrm>
          <a:off x="1170037" y="2733367"/>
          <a:ext cx="9743769" cy="3549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967">
                  <a:extLst>
                    <a:ext uri="{9D8B030D-6E8A-4147-A177-3AD203B41FA5}">
                      <a16:colId xmlns:a16="http://schemas.microsoft.com/office/drawing/2014/main" val="3603880270"/>
                    </a:ext>
                  </a:extLst>
                </a:gridCol>
                <a:gridCol w="1391967">
                  <a:extLst>
                    <a:ext uri="{9D8B030D-6E8A-4147-A177-3AD203B41FA5}">
                      <a16:colId xmlns:a16="http://schemas.microsoft.com/office/drawing/2014/main" val="1533547933"/>
                    </a:ext>
                  </a:extLst>
                </a:gridCol>
                <a:gridCol w="1391967">
                  <a:extLst>
                    <a:ext uri="{9D8B030D-6E8A-4147-A177-3AD203B41FA5}">
                      <a16:colId xmlns:a16="http://schemas.microsoft.com/office/drawing/2014/main" val="4267267931"/>
                    </a:ext>
                  </a:extLst>
                </a:gridCol>
                <a:gridCol w="1391967">
                  <a:extLst>
                    <a:ext uri="{9D8B030D-6E8A-4147-A177-3AD203B41FA5}">
                      <a16:colId xmlns:a16="http://schemas.microsoft.com/office/drawing/2014/main" val="4145770629"/>
                    </a:ext>
                  </a:extLst>
                </a:gridCol>
                <a:gridCol w="1391967">
                  <a:extLst>
                    <a:ext uri="{9D8B030D-6E8A-4147-A177-3AD203B41FA5}">
                      <a16:colId xmlns:a16="http://schemas.microsoft.com/office/drawing/2014/main" val="2518899305"/>
                    </a:ext>
                  </a:extLst>
                </a:gridCol>
                <a:gridCol w="1391967">
                  <a:extLst>
                    <a:ext uri="{9D8B030D-6E8A-4147-A177-3AD203B41FA5}">
                      <a16:colId xmlns:a16="http://schemas.microsoft.com/office/drawing/2014/main" val="1368780859"/>
                    </a:ext>
                  </a:extLst>
                </a:gridCol>
                <a:gridCol w="1391967">
                  <a:extLst>
                    <a:ext uri="{9D8B030D-6E8A-4147-A177-3AD203B41FA5}">
                      <a16:colId xmlns:a16="http://schemas.microsoft.com/office/drawing/2014/main" val="3320502940"/>
                    </a:ext>
                  </a:extLst>
                </a:gridCol>
              </a:tblGrid>
              <a:tr h="5915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 ID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OrderDate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DeliveryDate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DelayDays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ReasonForDelay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ProductCategory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8349441"/>
                  </a:ext>
                </a:extLst>
              </a:tr>
              <a:tr h="59157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11-07-2025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13-07-2025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Time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Appliances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5215543"/>
                  </a:ext>
                </a:extLst>
              </a:tr>
              <a:tr h="59157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16-06-2025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19-06-2025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Courier Delay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Groceries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4505324"/>
                  </a:ext>
                </a:extLst>
              </a:tr>
              <a:tr h="59157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06-06-2025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12-06-2025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Courier Delay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1422649"/>
                  </a:ext>
                </a:extLst>
              </a:tr>
              <a:tr h="59157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06-06-2025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09-06-2025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Operational Issue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Groceries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15548851"/>
                  </a:ext>
                </a:extLst>
              </a:tr>
              <a:tr h="591574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02-06-2025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08-06-2025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Operational Issue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Books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633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3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C616-989E-A8B5-99E7-842530F0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BB3D2C-2539-5152-05AD-C53861AA4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5" y="2369573"/>
            <a:ext cx="9547122" cy="4365524"/>
          </a:xfrm>
        </p:spPr>
      </p:pic>
    </p:spTree>
    <p:extLst>
      <p:ext uri="{BB962C8B-B14F-4D97-AF65-F5344CB8AC3E}">
        <p14:creationId xmlns:p14="http://schemas.microsoft.com/office/powerpoint/2010/main" val="289215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A63E-C5B3-9FE1-4BCF-CD865A56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C2CEC5-5D1A-323C-0528-F3B186BB2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115" y="2603499"/>
            <a:ext cx="7930251" cy="3759663"/>
          </a:xfrm>
        </p:spPr>
      </p:pic>
    </p:spTree>
    <p:extLst>
      <p:ext uri="{BB962C8B-B14F-4D97-AF65-F5344CB8AC3E}">
        <p14:creationId xmlns:p14="http://schemas.microsoft.com/office/powerpoint/2010/main" val="404439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15162-1096-5B9D-620E-438D383B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4A9FC0-481C-86A9-F91E-854743C4AB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8779" y="3512354"/>
            <a:ext cx="931216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80% of delays come from top 2–3 reasons.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Courier delays are the largest contributor (~42%).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 shortage is second (~35%).</a:t>
            </a:r>
          </a:p>
        </p:txBody>
      </p:sp>
    </p:spTree>
    <p:extLst>
      <p:ext uri="{BB962C8B-B14F-4D97-AF65-F5344CB8AC3E}">
        <p14:creationId xmlns:p14="http://schemas.microsoft.com/office/powerpoint/2010/main" val="409408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9016-7DE5-F0FA-77F1-4F964F06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C3329D8-65E4-BD3C-3F17-B324DB02C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019563"/>
              </p:ext>
            </p:extLst>
          </p:nvPr>
        </p:nvGraphicFramePr>
        <p:xfrm>
          <a:off x="1509662" y="2603499"/>
          <a:ext cx="9138672" cy="4013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6224">
                  <a:extLst>
                    <a:ext uri="{9D8B030D-6E8A-4147-A177-3AD203B41FA5}">
                      <a16:colId xmlns:a16="http://schemas.microsoft.com/office/drawing/2014/main" val="16541243"/>
                    </a:ext>
                  </a:extLst>
                </a:gridCol>
                <a:gridCol w="3046224">
                  <a:extLst>
                    <a:ext uri="{9D8B030D-6E8A-4147-A177-3AD203B41FA5}">
                      <a16:colId xmlns:a16="http://schemas.microsoft.com/office/drawing/2014/main" val="1373865660"/>
                    </a:ext>
                  </a:extLst>
                </a:gridCol>
                <a:gridCol w="3046224">
                  <a:extLst>
                    <a:ext uri="{9D8B030D-6E8A-4147-A177-3AD203B41FA5}">
                      <a16:colId xmlns:a16="http://schemas.microsoft.com/office/drawing/2014/main" val="1322101340"/>
                    </a:ext>
                  </a:extLst>
                </a:gridCol>
              </a:tblGrid>
              <a:tr h="1003403">
                <a:tc>
                  <a:txBody>
                    <a:bodyPr/>
                    <a:lstStyle/>
                    <a:p>
                      <a:r>
                        <a:rPr lang="en-US" dirty="0"/>
                        <a:t>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Root Cause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Recommendation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88675"/>
                  </a:ext>
                </a:extLst>
              </a:tr>
              <a:tr h="1003403">
                <a:tc>
                  <a:txBody>
                    <a:bodyPr/>
                    <a:lstStyle/>
                    <a:p>
                      <a:r>
                        <a:rPr lang="en-US"/>
                        <a:t>Courier Delay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Single courier, low capacity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Partner with additional courier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593445"/>
                  </a:ext>
                </a:extLst>
              </a:tr>
              <a:tr h="1003403">
                <a:tc>
                  <a:txBody>
                    <a:bodyPr/>
                    <a:lstStyle/>
                    <a:p>
                      <a:r>
                        <a:rPr lang="en-US"/>
                        <a:t>Stock Shortage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Poor inventory forecasting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Maintain buffer stock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53495"/>
                  </a:ext>
                </a:extLst>
              </a:tr>
              <a:tr h="1003403">
                <a:tc>
                  <a:txBody>
                    <a:bodyPr/>
                    <a:lstStyle/>
                    <a:p>
                      <a:r>
                        <a:rPr lang="en-US"/>
                        <a:t>Address Errors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Incorrect data entry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 auto-validation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09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34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6830-197C-05A8-975C-29CB0411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0905F-2638-1AAE-83B5-80053E6BB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Targets:</a:t>
            </a:r>
            <a:endParaRPr lang="en-US" sz="2800" dirty="0"/>
          </a:p>
          <a:p>
            <a:r>
              <a:rPr lang="en-US" sz="2800" dirty="0"/>
              <a:t>Reduce courier delays by </a:t>
            </a:r>
            <a:r>
              <a:rPr lang="en-US" sz="2800" b="1" dirty="0"/>
              <a:t>25–30%</a:t>
            </a:r>
            <a:r>
              <a:rPr lang="en-US" sz="2800" dirty="0"/>
              <a:t>.</a:t>
            </a:r>
          </a:p>
          <a:p>
            <a:r>
              <a:rPr lang="en-US" sz="2800" dirty="0"/>
              <a:t>Cut stock-related delays by </a:t>
            </a:r>
            <a:r>
              <a:rPr lang="en-US" sz="2800" b="1" dirty="0"/>
              <a:t>20%</a:t>
            </a:r>
            <a:r>
              <a:rPr lang="en-US" sz="2800" dirty="0"/>
              <a:t>.</a:t>
            </a:r>
          </a:p>
          <a:p>
            <a:r>
              <a:rPr lang="en-US" sz="2800" dirty="0"/>
              <a:t>Lower average delay days from </a:t>
            </a:r>
            <a:r>
              <a:rPr lang="en-US" sz="2800" b="1" dirty="0"/>
              <a:t>2.4 → 1.5 days</a:t>
            </a:r>
            <a:r>
              <a:rPr lang="en-US" sz="2800" dirty="0"/>
              <a:t>.</a:t>
            </a:r>
          </a:p>
          <a:p>
            <a:r>
              <a:rPr lang="en-US" sz="2800" dirty="0"/>
              <a:t>Improve customer satisfaction by </a:t>
            </a:r>
            <a:r>
              <a:rPr lang="en-US" sz="2800" b="1" dirty="0"/>
              <a:t>15%</a:t>
            </a:r>
            <a:r>
              <a:rPr lang="en-US" sz="2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90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915E-0F71-1171-F393-C3D25A59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09401-7C93-1355-D8A9-95444B79E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Content:</a:t>
            </a:r>
            <a:endParaRPr lang="en-US" sz="2400" dirty="0"/>
          </a:p>
          <a:p>
            <a:r>
              <a:rPr lang="en-US" sz="2400" dirty="0"/>
              <a:t>Implement recommendations in </a:t>
            </a:r>
            <a:r>
              <a:rPr lang="en-US" sz="2400" b="1" dirty="0"/>
              <a:t>3 months</a:t>
            </a:r>
            <a:r>
              <a:rPr lang="en-US" sz="2400" dirty="0"/>
              <a:t>.</a:t>
            </a:r>
          </a:p>
          <a:p>
            <a:r>
              <a:rPr lang="en-US" sz="2400" dirty="0"/>
              <a:t>Monitor KPIs via Power BI dashboard.</a:t>
            </a:r>
          </a:p>
          <a:p>
            <a:r>
              <a:rPr lang="en-US" sz="2400" dirty="0"/>
              <a:t>Conduct quarterly reviews.</a:t>
            </a:r>
          </a:p>
          <a:p>
            <a:r>
              <a:rPr lang="en-US" sz="2400" dirty="0"/>
              <a:t>Continuous improvement cycle.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3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</TotalTime>
  <Words>230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Wingdings</vt:lpstr>
      <vt:lpstr>Wingdings 3</vt:lpstr>
      <vt:lpstr>Ion Boardroom</vt:lpstr>
      <vt:lpstr>ORDER DELAY ANALYSIS &amp; PROCESS IMPROVEMENT</vt:lpstr>
      <vt:lpstr>Why This Project?</vt:lpstr>
      <vt:lpstr>Data Summary Dataset Used: Order_Delay_Dataset.csv </vt:lpstr>
      <vt:lpstr>Power BI Insights</vt:lpstr>
      <vt:lpstr>Root Cause Analysis</vt:lpstr>
      <vt:lpstr>Root Cause Analysis</vt:lpstr>
      <vt:lpstr>Recommendations</vt:lpstr>
      <vt:lpstr>Expected Outcomes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Lakshay Gautam</dc:creator>
  <cp:lastModifiedBy>Lakshay Gautam</cp:lastModifiedBy>
  <cp:revision>2</cp:revision>
  <dcterms:created xsi:type="dcterms:W3CDTF">2025-08-01T11:36:08Z</dcterms:created>
  <dcterms:modified xsi:type="dcterms:W3CDTF">2025-08-02T14:10:07Z</dcterms:modified>
</cp:coreProperties>
</file>