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0" r:id="rId5"/>
    <p:sldId id="263" r:id="rId6"/>
    <p:sldId id="261" r:id="rId7"/>
    <p:sldId id="264" r:id="rId8"/>
    <p:sldId id="266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3" descr="ppttempl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130" y="1905"/>
            <a:ext cx="12238990" cy="6826885"/>
          </a:xfrm>
          <a:prstGeom prst="rect">
            <a:avLst/>
          </a:prstGeom>
        </p:spPr>
      </p:pic>
      <p:sp>
        <p:nvSpPr>
          <p:cNvPr id="1048594" name="Rectangles 1"/>
          <p:cNvSpPr/>
          <p:nvPr/>
        </p:nvSpPr>
        <p:spPr>
          <a:xfrm>
            <a:off x="89535" y="29210"/>
            <a:ext cx="12012930" cy="6623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48595" name="Rectangles 2"/>
          <p:cNvSpPr/>
          <p:nvPr/>
        </p:nvSpPr>
        <p:spPr>
          <a:xfrm>
            <a:off x="467360" y="405130"/>
            <a:ext cx="11353800" cy="6423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" name="Picture 9" descr="rit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130" y="238125"/>
            <a:ext cx="6494145" cy="116205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2221865" y="2919730"/>
            <a:ext cx="90347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IN" altLang="en-US" sz="2000" b="1"/>
              <a:t>Internship Domain</a:t>
            </a:r>
            <a:r>
              <a:rPr lang="en-US" sz="2000" b="1"/>
              <a:t> :</a:t>
            </a:r>
            <a:r>
              <a:rPr lang="en-IN" altLang="en-US" sz="2000"/>
              <a:t> GRIPMAY2021 -</a:t>
            </a:r>
            <a:r>
              <a:rPr lang="en-US" sz="2000"/>
              <a:t> </a:t>
            </a:r>
            <a:r>
              <a:rPr lang="en-IN" altLang="en-US" sz="2000"/>
              <a:t>Data Science &amp; Business Analytics Intern</a:t>
            </a:r>
            <a:endParaRPr lang="en-IN" altLang="en-US" sz="2000"/>
          </a:p>
          <a:p>
            <a:pPr algn="just"/>
            <a:r>
              <a:rPr lang="en-IN" altLang="en-US" sz="2000"/>
              <a:t> </a:t>
            </a:r>
            <a:endParaRPr lang="en-IN" altLang="en-US" sz="2000"/>
          </a:p>
          <a:p>
            <a:pPr algn="just"/>
            <a:r>
              <a:rPr lang="en-IN" altLang="en-US" sz="2000" b="1"/>
              <a:t>Task Number : </a:t>
            </a:r>
            <a:r>
              <a:rPr lang="en-IN" altLang="en-US" sz="2000"/>
              <a:t>#Task4</a:t>
            </a:r>
            <a:endParaRPr lang="en-IN" altLang="en-US" sz="2000" b="1"/>
          </a:p>
          <a:p>
            <a:pPr algn="just"/>
            <a:endParaRPr lang="en-US" sz="2000"/>
          </a:p>
          <a:p>
            <a:pPr algn="just"/>
            <a:r>
              <a:rPr lang="en-IN" altLang="en-US" sz="2000" b="1"/>
              <a:t>Task</a:t>
            </a:r>
            <a:r>
              <a:rPr lang="en-US" sz="2000" b="1"/>
              <a:t> </a:t>
            </a:r>
            <a:r>
              <a:rPr lang="en-IN" altLang="en-US" sz="2000" b="1"/>
              <a:t>Domain :</a:t>
            </a:r>
            <a:r>
              <a:rPr lang="en-US" sz="2000"/>
              <a:t> </a:t>
            </a:r>
            <a:r>
              <a:rPr lang="en-IN" altLang="en-US" sz="2000"/>
              <a:t>Data Science </a:t>
            </a:r>
            <a:endParaRPr lang="en-US" sz="2000"/>
          </a:p>
          <a:p>
            <a:pPr algn="just"/>
            <a:endParaRPr lang="en-IN" altLang="en-US" sz="2000"/>
          </a:p>
        </p:txBody>
      </p:sp>
      <p:sp>
        <p:nvSpPr>
          <p:cNvPr id="1048596" name="TextBox 5"/>
          <p:cNvSpPr txBox="1"/>
          <p:nvPr/>
        </p:nvSpPr>
        <p:spPr>
          <a:xfrm>
            <a:off x="777240" y="1741805"/>
            <a:ext cx="11043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3600" b="1" dirty="0"/>
              <a:t>Exploratory Data Analysis - </a:t>
            </a:r>
            <a:r>
              <a:rPr lang="en-IN" sz="3600" b="1" dirty="0"/>
              <a:t>Terrorism</a:t>
            </a:r>
            <a:endParaRPr lang="en-IN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" y="124460"/>
            <a:ext cx="1557655" cy="1275715"/>
          </a:xfrm>
          <a:prstGeom prst="rect">
            <a:avLst/>
          </a:prstGeom>
        </p:spPr>
      </p:pic>
      <p:sp>
        <p:nvSpPr>
          <p:cNvPr id="1048597" name="TextBox 10"/>
          <p:cNvSpPr txBox="1"/>
          <p:nvPr/>
        </p:nvSpPr>
        <p:spPr>
          <a:xfrm>
            <a:off x="9294495" y="5915660"/>
            <a:ext cx="28079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 dirty="0"/>
              <a:t>PRESENTED BY</a:t>
            </a:r>
            <a:r>
              <a:rPr lang="en-US" sz="2400" dirty="0"/>
              <a:t>:</a:t>
            </a:r>
            <a:endParaRPr lang="en-US" sz="2400" dirty="0"/>
          </a:p>
          <a:p>
            <a:r>
              <a:rPr lang="en-US" dirty="0"/>
              <a:t>SUSHANTH ARUNACHALAM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templ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575" y="-635"/>
            <a:ext cx="12243435" cy="6829425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139700" y="124460"/>
            <a:ext cx="12012930" cy="662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52052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700" y="124460"/>
            <a:ext cx="12012295" cy="640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PROBLEM</a:t>
            </a:r>
            <a:endParaRPr lang="en-IN" altLang="en-US" sz="3600" b="1" dirty="0">
              <a:solidFill>
                <a:srgbClr val="000000"/>
              </a:solidFill>
            </a:endParaRPr>
          </a:p>
          <a:p>
            <a:endParaRPr lang="en-IN" altLang="en-US" sz="4400" b="1" dirty="0">
              <a:solidFill>
                <a:srgbClr val="000000"/>
              </a:solidFill>
            </a:endParaRPr>
          </a:p>
          <a:p>
            <a:pPr marL="571500" indent="-571500">
              <a:buFont typeface="Wingdings" panose="05000000000000000000" charset="0"/>
              <a:buChar char="Ø"/>
            </a:pPr>
            <a:r>
              <a:rPr lang="en-IN" altLang="en-US" sz="2400" dirty="0">
                <a:solidFill>
                  <a:srgbClr val="000000"/>
                </a:solidFill>
              </a:rPr>
              <a:t>As a security/defense analyst, try to find out the hot zone of terrorism. What all security issues and insights you can derive by EDA?</a:t>
            </a:r>
            <a:endParaRPr lang="en-IN" altLang="en-US" sz="2400" dirty="0">
              <a:solidFill>
                <a:srgbClr val="000000"/>
              </a:solidFill>
            </a:endParaRPr>
          </a:p>
          <a:p>
            <a:pPr marL="571500" indent="-571500">
              <a:buFont typeface="Wingdings" panose="05000000000000000000" charset="0"/>
              <a:buChar char="Ø"/>
            </a:pPr>
            <a:endParaRPr lang="en-IN" altLang="en-US" sz="2400" dirty="0">
              <a:solidFill>
                <a:srgbClr val="00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IN" altLang="en-US" sz="3600" b="1" dirty="0">
                <a:solidFill>
                  <a:srgbClr val="000000"/>
                </a:solidFill>
              </a:rPr>
              <a:t>SOLUTION </a:t>
            </a:r>
            <a:endParaRPr lang="en-IN" altLang="en-US" sz="3600" b="1" dirty="0">
              <a:solidFill>
                <a:srgbClr val="00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IN" altLang="en-US" sz="36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IN" altLang="en-US" sz="2400" dirty="0">
                <a:solidFill>
                  <a:srgbClr val="000000"/>
                </a:solidFill>
              </a:rPr>
              <a:t>Download Terrorism Dataset (given)</a:t>
            </a:r>
            <a:endParaRPr lang="en-IN" altLang="en-US" sz="24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endParaRPr lang="en-IN" altLang="en-US" sz="24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IN" altLang="en-US" sz="2400" dirty="0">
                <a:solidFill>
                  <a:srgbClr val="000000"/>
                </a:solidFill>
              </a:rPr>
              <a:t>Use Tableau Desktop for creating realtime visualizations</a:t>
            </a:r>
            <a:endParaRPr lang="en-IN" altLang="en-US" sz="24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endParaRPr lang="en-IN" altLang="en-US" sz="24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IN" altLang="en-US" sz="2400" dirty="0">
                <a:solidFill>
                  <a:srgbClr val="000000"/>
                </a:solidFill>
              </a:rPr>
              <a:t>Based on Countries, plot a map with attacktype, targettype and weapontype details </a:t>
            </a:r>
            <a:endParaRPr lang="en-IN" altLang="en-US" sz="24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endParaRPr lang="en-IN" altLang="en-US" sz="24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IN" altLang="en-US" sz="2400" dirty="0">
                <a:solidFill>
                  <a:srgbClr val="000000"/>
                </a:solidFill>
              </a:rPr>
              <a:t>Based on country, plot horizontal</a:t>
            </a:r>
            <a:r>
              <a:rPr lang="en-IN" altLang="en-US" sz="2400" dirty="0">
                <a:sym typeface="+mn-ea"/>
              </a:rPr>
              <a:t> bars </a:t>
            </a:r>
            <a:r>
              <a:rPr lang="en-IN" altLang="en-US" sz="2400" dirty="0">
                <a:solidFill>
                  <a:srgbClr val="000000"/>
                </a:solidFill>
              </a:rPr>
              <a:t>visualization of attacktypes </a:t>
            </a:r>
            <a:endParaRPr lang="en-IN" altLang="en-US" sz="24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templ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575" y="-635"/>
            <a:ext cx="12243435" cy="6829425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139700" y="124460"/>
            <a:ext cx="12012930" cy="662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52052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700" y="124460"/>
            <a:ext cx="1201229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IN" altLang="en-US" sz="3600" b="1" dirty="0">
                <a:solidFill>
                  <a:srgbClr val="000000"/>
                </a:solidFill>
              </a:rPr>
              <a:t>SOLUTION </a:t>
            </a:r>
            <a:endParaRPr lang="en-IN" altLang="en-US" sz="3600" b="1" dirty="0">
              <a:solidFill>
                <a:srgbClr val="00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IN" altLang="en-US" sz="36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US" sz="2400" dirty="0"/>
              <a:t>Based on </a:t>
            </a:r>
            <a:r>
              <a:rPr lang="en-IN" altLang="en-US" sz="2400" dirty="0"/>
              <a:t>countries</a:t>
            </a:r>
            <a:r>
              <a:rPr lang="en-US" sz="2400" dirty="0"/>
              <a:t>, plot</a:t>
            </a:r>
            <a:r>
              <a:rPr lang="en-IN" altLang="en-US" sz="2400" dirty="0"/>
              <a:t> horizontal bars</a:t>
            </a:r>
            <a:r>
              <a:rPr lang="en-US" sz="2400" dirty="0"/>
              <a:t> visualization of </a:t>
            </a:r>
            <a:r>
              <a:rPr lang="en-IN" altLang="en-US" sz="2400" dirty="0"/>
              <a:t>targettype with subtargettype</a:t>
            </a:r>
            <a:endParaRPr lang="en-IN" altLang="en-US" sz="2400" dirty="0"/>
          </a:p>
          <a:p>
            <a:pPr marL="571500" indent="-571500" algn="l">
              <a:buFont typeface="Wingdings" panose="05000000000000000000" charset="0"/>
              <a:buChar char="Ø"/>
            </a:pPr>
            <a:endParaRPr lang="en-US" sz="2400" dirty="0"/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US" sz="2400" dirty="0"/>
              <a:t>Bas</a:t>
            </a:r>
            <a:r>
              <a:rPr lang="en-IN" altLang="en-US" sz="2400" dirty="0"/>
              <a:t>ed on countries, plot horizontal bars visualization of weapontype and weaponsubtype</a:t>
            </a:r>
            <a:endParaRPr lang="en-IN" altLang="en-US" sz="2400" dirty="0"/>
          </a:p>
          <a:p>
            <a:pPr marL="571500" indent="-571500" algn="l">
              <a:buFont typeface="Wingdings" panose="05000000000000000000" charset="0"/>
              <a:buChar char="Ø"/>
            </a:pPr>
            <a:endParaRPr lang="en-IN" altLang="en-US" sz="2400" dirty="0"/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IN" altLang="en-US" sz="2400" dirty="0"/>
              <a:t>Based on attacktype, plot horizontal</a:t>
            </a:r>
            <a:r>
              <a:rPr lang="en-IN" altLang="en-US" sz="2400" dirty="0">
                <a:sym typeface="+mn-ea"/>
              </a:rPr>
              <a:t> bars </a:t>
            </a:r>
            <a:r>
              <a:rPr lang="en-IN" altLang="en-US" sz="2400" dirty="0"/>
              <a:t>visualization of attacktype</a:t>
            </a:r>
            <a:endParaRPr lang="en-IN" altLang="en-US" sz="2400" dirty="0"/>
          </a:p>
          <a:p>
            <a:pPr marL="571500" indent="-571500" algn="l">
              <a:buFont typeface="Wingdings" panose="05000000000000000000" charset="0"/>
              <a:buChar char="Ø"/>
            </a:pPr>
            <a:endParaRPr lang="en-IN" altLang="en-US" sz="2400" dirty="0"/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IN" altLang="en-US" sz="2400" dirty="0">
                <a:sym typeface="+mn-ea"/>
              </a:rPr>
              <a:t>Based on targettype, plot horizontal</a:t>
            </a:r>
            <a:r>
              <a:rPr lang="en-IN" altLang="en-US" sz="2400" dirty="0">
                <a:sym typeface="+mn-ea"/>
              </a:rPr>
              <a:t> bars </a:t>
            </a:r>
            <a:r>
              <a:rPr lang="en-IN" altLang="en-US" sz="2400" dirty="0">
                <a:sym typeface="+mn-ea"/>
              </a:rPr>
              <a:t>visualization of targettype</a:t>
            </a:r>
            <a:endParaRPr lang="en-IN" altLang="en-US" sz="2400" dirty="0"/>
          </a:p>
          <a:p>
            <a:pPr marL="571500" indent="-571500" algn="l">
              <a:buFont typeface="Wingdings" panose="05000000000000000000" charset="0"/>
              <a:buChar char="Ø"/>
            </a:pPr>
            <a:endParaRPr lang="en-IN" altLang="en-US" sz="2400" dirty="0"/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IN" altLang="en-US" sz="2400" dirty="0">
                <a:sym typeface="+mn-ea"/>
              </a:rPr>
              <a:t>Based on weapontype, plot horizontal</a:t>
            </a:r>
            <a:r>
              <a:rPr lang="en-IN" altLang="en-US" sz="2400" dirty="0">
                <a:sym typeface="+mn-ea"/>
              </a:rPr>
              <a:t> bars </a:t>
            </a:r>
            <a:r>
              <a:rPr lang="en-IN" altLang="en-US" sz="2400" dirty="0">
                <a:sym typeface="+mn-ea"/>
              </a:rPr>
              <a:t>visualization of weapontype</a:t>
            </a:r>
            <a:endParaRPr lang="en-IN" altLang="en-US" sz="2400" dirty="0"/>
          </a:p>
          <a:p>
            <a:pPr marL="571500" indent="-571500" algn="l">
              <a:buFont typeface="Wingdings" panose="05000000000000000000" charset="0"/>
              <a:buChar char="Ø"/>
            </a:pPr>
            <a:endParaRPr lang="en-IN" altLang="en-US" sz="2400" dirty="0"/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IN" altLang="en-US" sz="2400" dirty="0"/>
              <a:t>Build a Dashboard with Countries as filter and combine the sheets </a:t>
            </a:r>
            <a:endParaRPr lang="en-IN" altLang="en-US" sz="2400" dirty="0"/>
          </a:p>
          <a:p>
            <a:pPr marL="571500" indent="-571500" algn="l">
              <a:buFont typeface="Wingdings" panose="05000000000000000000" charset="0"/>
              <a:buChar char="Ø"/>
            </a:pPr>
            <a:endParaRPr lang="en-IN" altLang="en-US" sz="2400" dirty="0"/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IN" altLang="en-US" sz="2400" dirty="0"/>
              <a:t>Create a story-telling dashboard and record the analysis made in each visualizations </a:t>
            </a:r>
            <a:endParaRPr lang="en-IN" altLang="en-US" sz="2400" dirty="0"/>
          </a:p>
          <a:p>
            <a:pPr marL="571500" indent="-571500" algn="l">
              <a:buFont typeface="Wingdings" panose="05000000000000000000" charset="0"/>
              <a:buChar char="Ø"/>
            </a:pPr>
            <a:endParaRPr lang="en-IN" altLang="en-US" sz="2400" dirty="0"/>
          </a:p>
          <a:p>
            <a:pPr indent="0" algn="l">
              <a:buFont typeface="Wingdings" panose="05000000000000000000" charset="0"/>
              <a:buNone/>
            </a:pPr>
            <a:endParaRPr lang="en-I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templ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575" y="-635"/>
            <a:ext cx="12243435" cy="6829425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139700" y="124460"/>
            <a:ext cx="12012930" cy="662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52052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700" y="124460"/>
            <a:ext cx="12012295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altLang="en-US" sz="2800" b="1" dirty="0">
                <a:solidFill>
                  <a:srgbClr val="000000"/>
                </a:solidFill>
              </a:rPr>
              <a:t>OUTPUT</a:t>
            </a:r>
            <a:endParaRPr lang="en-IN" altLang="en-US" sz="2800" b="1" dirty="0">
              <a:solidFill>
                <a:srgbClr val="000000"/>
              </a:solidFill>
            </a:endParaRPr>
          </a:p>
          <a:p>
            <a:pPr algn="just"/>
            <a:endParaRPr lang="en-IN" altLang="en-US" sz="2800" b="1" dirty="0">
              <a:solidFill>
                <a:srgbClr val="000000"/>
              </a:solidFill>
            </a:endParaRPr>
          </a:p>
          <a:p>
            <a:pPr algn="just"/>
            <a:r>
              <a:rPr lang="en-IN" altLang="en-US" sz="2800" b="1" dirty="0">
                <a:solidFill>
                  <a:srgbClr val="000000"/>
                </a:solidFill>
              </a:rPr>
              <a:t>As a security/defense analyst, try to find out the hot zone of terrorism.</a:t>
            </a:r>
            <a:endParaRPr lang="en-IN" altLang="en-US" sz="2800" b="1" dirty="0">
              <a:solidFill>
                <a:srgbClr val="000000"/>
              </a:solidFill>
            </a:endParaRPr>
          </a:p>
          <a:p>
            <a:pPr algn="just"/>
            <a:endParaRPr lang="en-IN" altLang="en-US" sz="2800" b="1" dirty="0">
              <a:solidFill>
                <a:srgbClr val="000000"/>
              </a:solidFill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lang="en-IN" altLang="en-US" sz="2800" dirty="0">
                <a:solidFill>
                  <a:srgbClr val="000000"/>
                </a:solidFill>
              </a:rPr>
              <a:t>Iraq Country ranks the highest in all kinds of terrorism attacks. It is considered to be the hot zone</a:t>
            </a:r>
            <a:endParaRPr lang="en-IN" altLang="en-US" sz="2800" dirty="0">
              <a:solidFill>
                <a:srgbClr val="000000"/>
              </a:solidFill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endParaRPr lang="en-IN" altLang="en-US" sz="2800" dirty="0">
              <a:solidFill>
                <a:srgbClr val="000000"/>
              </a:solidFill>
            </a:endParaRPr>
          </a:p>
          <a:p>
            <a:pPr indent="0" algn="just">
              <a:buFont typeface="Wingdings" panose="05000000000000000000" charset="0"/>
              <a:buNone/>
            </a:pPr>
            <a:r>
              <a:rPr lang="en-IN" altLang="en-US" sz="2800" b="1" dirty="0">
                <a:solidFill>
                  <a:srgbClr val="000000"/>
                </a:solidFill>
              </a:rPr>
              <a:t>What all security issues and insights you can derive by EDA?</a:t>
            </a:r>
            <a:endParaRPr lang="en-IN" altLang="en-US" sz="2800" b="1" dirty="0">
              <a:solidFill>
                <a:srgbClr val="000000"/>
              </a:solidFill>
            </a:endParaRPr>
          </a:p>
          <a:p>
            <a:pPr indent="0" algn="just">
              <a:buFont typeface="Wingdings" panose="05000000000000000000" charset="0"/>
              <a:buNone/>
            </a:pPr>
            <a:endParaRPr lang="en-IN" altLang="en-US" sz="2800" b="1" dirty="0">
              <a:solidFill>
                <a:srgbClr val="000000"/>
              </a:solidFill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lang="en-IN" altLang="en-US" sz="2800" dirty="0">
                <a:solidFill>
                  <a:srgbClr val="000000"/>
                </a:solidFill>
              </a:rPr>
              <a:t>Bombing/Explosion attacktype is maximum in many countries. Iraq has the highest number in Bombing/Explosion attacktype</a:t>
            </a:r>
            <a:endParaRPr lang="en-IN" altLang="en-US" sz="2800" dirty="0">
              <a:solidFill>
                <a:srgbClr val="000000"/>
              </a:solidFill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endParaRPr lang="en-IN" altLang="en-US" sz="2800" dirty="0">
              <a:solidFill>
                <a:srgbClr val="000000"/>
              </a:solidFill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lang="en-IN" altLang="en-US" sz="2800" dirty="0">
                <a:solidFill>
                  <a:srgbClr val="000000"/>
                </a:solidFill>
              </a:rPr>
              <a:t>Many terrorism attacks fall under the targettype Private Citizens &amp; Property.</a:t>
            </a:r>
            <a:endParaRPr lang="en-IN" altLang="en-US" sz="2800" dirty="0">
              <a:solidFill>
                <a:srgbClr val="000000"/>
              </a:solidFill>
            </a:endParaRPr>
          </a:p>
          <a:p>
            <a:pPr indent="0" algn="just">
              <a:buFont typeface="Wingdings" panose="05000000000000000000" charset="0"/>
              <a:buNone/>
            </a:pPr>
            <a:r>
              <a:rPr lang="en-IN" altLang="en-US" sz="2800" dirty="0">
                <a:solidFill>
                  <a:srgbClr val="000000"/>
                </a:solidFill>
              </a:rPr>
              <a:t>      Iraq ranks the highest in Private Citizens &amp; Property targettype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templ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575" y="-635"/>
            <a:ext cx="12243435" cy="6829425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139700" y="124460"/>
            <a:ext cx="12012930" cy="662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52052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700" y="124460"/>
            <a:ext cx="1201229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altLang="en-US" sz="2800" b="1" dirty="0">
                <a:solidFill>
                  <a:srgbClr val="000000"/>
                </a:solidFill>
              </a:rPr>
              <a:t>OUTPUT</a:t>
            </a:r>
            <a:endParaRPr lang="en-IN" altLang="en-US" sz="2800" b="1" dirty="0">
              <a:solidFill>
                <a:srgbClr val="000000"/>
              </a:solidFill>
            </a:endParaRPr>
          </a:p>
          <a:p>
            <a:pPr algn="just"/>
            <a:endParaRPr lang="en-IN" altLang="en-US" sz="2800" b="1" dirty="0">
              <a:solidFill>
                <a:srgbClr val="000000"/>
              </a:solidFill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lang="en-IN" altLang="en-US" sz="2800" dirty="0">
                <a:solidFill>
                  <a:srgbClr val="000000"/>
                </a:solidFill>
              </a:rPr>
              <a:t>Most of the weapontypes used in terrorism fall under Explosives weapontype.</a:t>
            </a:r>
            <a:endParaRPr lang="en-IN" altLang="en-US" sz="2800" dirty="0">
              <a:solidFill>
                <a:srgbClr val="000000"/>
              </a:solidFill>
            </a:endParaRPr>
          </a:p>
          <a:p>
            <a:pPr indent="0" algn="just">
              <a:buFont typeface="Wingdings" panose="05000000000000000000" charset="0"/>
              <a:buNone/>
            </a:pPr>
            <a:r>
              <a:rPr lang="en-IN" altLang="en-US" sz="2800" dirty="0">
                <a:solidFill>
                  <a:srgbClr val="000000"/>
                </a:solidFill>
              </a:rPr>
              <a:t>      Iraq ranks the highest in Explosives weapontype</a:t>
            </a:r>
            <a:endParaRPr lang="en-IN" altLang="en-US" sz="2800" dirty="0">
              <a:solidFill>
                <a:srgbClr val="000000"/>
              </a:solidFill>
            </a:endParaRPr>
          </a:p>
          <a:p>
            <a:pPr indent="0" algn="just">
              <a:buFont typeface="Wingdings" panose="05000000000000000000" charset="0"/>
              <a:buNone/>
            </a:pPr>
            <a:endParaRPr lang="en-IN" altLang="en-US" sz="2800" dirty="0">
              <a:solidFill>
                <a:srgbClr val="000000"/>
              </a:solidFill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lang="en-IN" altLang="en-US" sz="2800" dirty="0">
                <a:solidFill>
                  <a:srgbClr val="000000"/>
                </a:solidFill>
              </a:rPr>
              <a:t>Most of the terrorism attacktypes fall under Bombing/Explosion attacktype</a:t>
            </a:r>
            <a:endParaRPr lang="en-IN" altLang="en-US" sz="2800" dirty="0">
              <a:solidFill>
                <a:srgbClr val="000000"/>
              </a:solidFill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endParaRPr lang="en-IN" altLang="en-US" sz="2800" dirty="0">
              <a:solidFill>
                <a:srgbClr val="000000"/>
              </a:solidFill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lang="en-IN" altLang="en-US" sz="2800" dirty="0">
                <a:solidFill>
                  <a:srgbClr val="000000"/>
                </a:solidFill>
              </a:rPr>
              <a:t>Most of the terrorism targettypes fall under Private Citizens &amp; Property targettype</a:t>
            </a:r>
            <a:endParaRPr lang="en-IN" altLang="en-US" sz="2800" dirty="0">
              <a:solidFill>
                <a:srgbClr val="000000"/>
              </a:solidFill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endParaRPr lang="en-IN" altLang="en-US" sz="2800" dirty="0">
              <a:solidFill>
                <a:srgbClr val="000000"/>
              </a:solidFill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lang="en-IN" altLang="en-US" sz="2800" dirty="0">
                <a:solidFill>
                  <a:srgbClr val="000000"/>
                </a:solidFill>
              </a:rPr>
              <a:t>Most of the terrorism weapontypes fall under Explosives weapontype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templ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575" y="-635"/>
            <a:ext cx="12243435" cy="6829425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139700" y="124460"/>
            <a:ext cx="12012930" cy="662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52052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700" y="124460"/>
            <a:ext cx="1201229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altLang="en-US" sz="2800" b="1" dirty="0">
                <a:solidFill>
                  <a:srgbClr val="000000"/>
                </a:solidFill>
                <a:sym typeface="+mn-ea"/>
              </a:rPr>
              <a:t>OUTCOMES from #Task4</a:t>
            </a:r>
            <a:endParaRPr lang="en-IN" altLang="en-US" sz="2800" b="1" dirty="0">
              <a:solidFill>
                <a:srgbClr val="000000"/>
              </a:solidFill>
              <a:sym typeface="+mn-ea"/>
            </a:endParaRPr>
          </a:p>
          <a:p>
            <a:pPr algn="just"/>
            <a:endParaRPr lang="en-IN" altLang="en-US" sz="2800" dirty="0">
              <a:solidFill>
                <a:srgbClr val="000000"/>
              </a:solidFill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lang="en-IN" altLang="en-US" sz="2800" dirty="0">
                <a:solidFill>
                  <a:srgbClr val="000000"/>
                </a:solidFill>
              </a:rPr>
              <a:t>Learnt about Tableau Desktop </a:t>
            </a:r>
            <a:endParaRPr lang="en-IN" altLang="en-US" sz="2800" dirty="0">
              <a:solidFill>
                <a:srgbClr val="000000"/>
              </a:solidFill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endParaRPr lang="en-IN" altLang="en-US" sz="2800" dirty="0">
              <a:solidFill>
                <a:srgbClr val="000000"/>
              </a:solidFill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lang="en-IN" altLang="en-US" sz="2800" dirty="0">
                <a:solidFill>
                  <a:srgbClr val="000000"/>
                </a:solidFill>
              </a:rPr>
              <a:t>Learnt how to plot visualizations using built-in features available in tableau desktop</a:t>
            </a:r>
            <a:endParaRPr lang="en-IN" altLang="en-US" sz="2800" dirty="0">
              <a:solidFill>
                <a:srgbClr val="000000"/>
              </a:solidFill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endParaRPr lang="en-IN" altLang="en-US" sz="2800" dirty="0">
              <a:solidFill>
                <a:srgbClr val="000000"/>
              </a:solidFill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lang="en-IN" altLang="en-US" sz="2800" dirty="0">
                <a:solidFill>
                  <a:srgbClr val="000000"/>
                </a:solidFill>
              </a:rPr>
              <a:t>Learnt to create story telling dashboards and stories by recording the analysis made</a:t>
            </a:r>
            <a:endParaRPr lang="en-IN" altLang="en-US" sz="2800" dirty="0">
              <a:solidFill>
                <a:srgbClr val="000000"/>
              </a:solidFill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endParaRPr lang="en-IN" altLang="en-US" sz="2800" dirty="0">
              <a:solidFill>
                <a:srgbClr val="000000"/>
              </a:solidFill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lang="en-IN" altLang="en-US" sz="2800" dirty="0">
                <a:solidFill>
                  <a:srgbClr val="000000"/>
                </a:solidFill>
              </a:rPr>
              <a:t>Learnt to customize dashboard and story for showing the visualizations in a easy and presentable way 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3" descr="ppttempl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130" y="1905"/>
            <a:ext cx="12238990" cy="6826885"/>
          </a:xfrm>
          <a:prstGeom prst="rect">
            <a:avLst/>
          </a:prstGeom>
        </p:spPr>
      </p:pic>
      <p:sp>
        <p:nvSpPr>
          <p:cNvPr id="1048594" name="Rectangles 1"/>
          <p:cNvSpPr/>
          <p:nvPr/>
        </p:nvSpPr>
        <p:spPr>
          <a:xfrm>
            <a:off x="89535" y="29210"/>
            <a:ext cx="12012930" cy="6623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48595" name="Rectangles 2"/>
          <p:cNvSpPr/>
          <p:nvPr/>
        </p:nvSpPr>
        <p:spPr>
          <a:xfrm>
            <a:off x="467360" y="405130"/>
            <a:ext cx="11353800" cy="6423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86425" y="4704246"/>
            <a:ext cx="93162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800" b="1" dirty="0"/>
              <a:t>THANK YOU</a:t>
            </a:r>
            <a:endParaRPr lang="en-US" sz="8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830" y="943610"/>
            <a:ext cx="4531360" cy="3107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2312</Words>
  <Application>WPS Presentation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sushanth</cp:lastModifiedBy>
  <cp:revision>7</cp:revision>
  <dcterms:created xsi:type="dcterms:W3CDTF">2021-05-19T07:28:00Z</dcterms:created>
  <dcterms:modified xsi:type="dcterms:W3CDTF">2021-05-19T10:03:46Z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