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60" r:id="rId5"/>
    <p:sldId id="263" r:id="rId6"/>
    <p:sldId id="261" r:id="rId7"/>
    <p:sldId id="264" r:id="rId8"/>
    <p:sldId id="265" r:id="rId9"/>
    <p:sldId id="269" r:id="rId10"/>
    <p:sldId id="266"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pic>
        <p:nvPicPr>
          <p:cNvPr id="2097160" name="Picture 3" descr="ppttemplate"/>
          <p:cNvPicPr>
            <a:picLocks noChangeAspect="1"/>
          </p:cNvPicPr>
          <p:nvPr/>
        </p:nvPicPr>
        <p:blipFill>
          <a:blip r:embed="rId1"/>
          <a:stretch>
            <a:fillRect/>
          </a:stretch>
        </p:blipFill>
        <p:spPr>
          <a:xfrm>
            <a:off x="-24130" y="1905"/>
            <a:ext cx="12238990" cy="6826885"/>
          </a:xfrm>
          <a:prstGeom prst="rect">
            <a:avLst/>
          </a:prstGeom>
        </p:spPr>
      </p:pic>
      <p:sp>
        <p:nvSpPr>
          <p:cNvPr id="1048594" name="Rectangles 1"/>
          <p:cNvSpPr/>
          <p:nvPr/>
        </p:nvSpPr>
        <p:spPr>
          <a:xfrm>
            <a:off x="89535" y="29210"/>
            <a:ext cx="12012930" cy="662368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048595" name="Rectangles 2"/>
          <p:cNvSpPr/>
          <p:nvPr/>
        </p:nvSpPr>
        <p:spPr>
          <a:xfrm>
            <a:off x="467360" y="405130"/>
            <a:ext cx="11353800" cy="642366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pic>
        <p:nvPicPr>
          <p:cNvPr id="10" name="Picture 9" descr="rit-logo"/>
          <p:cNvPicPr>
            <a:picLocks noChangeAspect="1"/>
          </p:cNvPicPr>
          <p:nvPr/>
        </p:nvPicPr>
        <p:blipFill>
          <a:blip r:embed="rId2"/>
          <a:stretch>
            <a:fillRect/>
          </a:stretch>
        </p:blipFill>
        <p:spPr>
          <a:xfrm>
            <a:off x="3072130" y="238125"/>
            <a:ext cx="6494145" cy="1162050"/>
          </a:xfrm>
          <a:prstGeom prst="rect">
            <a:avLst/>
          </a:prstGeom>
        </p:spPr>
      </p:pic>
      <p:sp>
        <p:nvSpPr>
          <p:cNvPr id="13" name="Text Box 12"/>
          <p:cNvSpPr txBox="1"/>
          <p:nvPr/>
        </p:nvSpPr>
        <p:spPr>
          <a:xfrm>
            <a:off x="2221865" y="2919730"/>
            <a:ext cx="9034780" cy="1938020"/>
          </a:xfrm>
          <a:prstGeom prst="rect">
            <a:avLst/>
          </a:prstGeom>
          <a:noFill/>
        </p:spPr>
        <p:txBody>
          <a:bodyPr wrap="square" rtlCol="0">
            <a:spAutoFit/>
          </a:bodyPr>
          <a:p>
            <a:pPr algn="just"/>
            <a:r>
              <a:rPr lang="en-IN" altLang="en-US" sz="2000" b="1"/>
              <a:t>Internship Domain</a:t>
            </a:r>
            <a:r>
              <a:rPr lang="en-US" sz="2000" b="1"/>
              <a:t> :</a:t>
            </a:r>
            <a:r>
              <a:rPr lang="en-IN" altLang="en-US" sz="2000"/>
              <a:t> GRIPMAY2021 -</a:t>
            </a:r>
            <a:r>
              <a:rPr lang="en-US" sz="2000"/>
              <a:t> </a:t>
            </a:r>
            <a:r>
              <a:rPr lang="en-IN" altLang="en-US" sz="2000"/>
              <a:t>Data Science &amp; Business Analytics Intern</a:t>
            </a:r>
            <a:endParaRPr lang="en-IN" altLang="en-US" sz="2000"/>
          </a:p>
          <a:p>
            <a:pPr algn="just"/>
            <a:r>
              <a:rPr lang="en-IN" altLang="en-US" sz="2000"/>
              <a:t> </a:t>
            </a:r>
            <a:endParaRPr lang="en-IN" altLang="en-US" sz="2000"/>
          </a:p>
          <a:p>
            <a:pPr algn="just"/>
            <a:r>
              <a:rPr lang="en-IN" altLang="en-US" sz="2000" b="1"/>
              <a:t>Task Number : </a:t>
            </a:r>
            <a:r>
              <a:rPr lang="en-IN" altLang="en-US" sz="2000"/>
              <a:t>#Task3</a:t>
            </a:r>
            <a:endParaRPr lang="en-IN" altLang="en-US" sz="2000" b="1"/>
          </a:p>
          <a:p>
            <a:pPr algn="just"/>
            <a:endParaRPr lang="en-US" sz="2000"/>
          </a:p>
          <a:p>
            <a:pPr algn="just"/>
            <a:r>
              <a:rPr lang="en-IN" altLang="en-US" sz="2000" b="1"/>
              <a:t>Task</a:t>
            </a:r>
            <a:r>
              <a:rPr lang="en-US" sz="2000" b="1"/>
              <a:t> </a:t>
            </a:r>
            <a:r>
              <a:rPr lang="en-IN" altLang="en-US" sz="2000" b="1"/>
              <a:t>Domain :</a:t>
            </a:r>
            <a:r>
              <a:rPr lang="en-US" sz="2000"/>
              <a:t> </a:t>
            </a:r>
            <a:r>
              <a:rPr lang="en-IN" altLang="en-US" sz="2000"/>
              <a:t>Data Science </a:t>
            </a:r>
            <a:endParaRPr lang="en-US" sz="2000"/>
          </a:p>
          <a:p>
            <a:pPr algn="just"/>
            <a:endParaRPr lang="en-IN" altLang="en-US" sz="2000"/>
          </a:p>
        </p:txBody>
      </p:sp>
      <p:sp>
        <p:nvSpPr>
          <p:cNvPr id="1048596" name="TextBox 5"/>
          <p:cNvSpPr txBox="1"/>
          <p:nvPr/>
        </p:nvSpPr>
        <p:spPr>
          <a:xfrm>
            <a:off x="777240" y="1741805"/>
            <a:ext cx="11043920" cy="645160"/>
          </a:xfrm>
          <a:prstGeom prst="rect">
            <a:avLst/>
          </a:prstGeom>
          <a:noFill/>
        </p:spPr>
        <p:txBody>
          <a:bodyPr wrap="square" rtlCol="0">
            <a:spAutoFit/>
          </a:bodyPr>
          <a:p>
            <a:pPr algn="ctr"/>
            <a:r>
              <a:rPr sz="3600" b="1" dirty="0"/>
              <a:t>Exploratory Data Analysis - Retail</a:t>
            </a:r>
            <a:r>
              <a:rPr lang="en-IN" sz="3600" b="1" dirty="0"/>
              <a:t> SampleSuperStore</a:t>
            </a:r>
            <a:endParaRPr lang="en-IN" sz="3600" b="1" dirty="0"/>
          </a:p>
        </p:txBody>
      </p:sp>
      <p:pic>
        <p:nvPicPr>
          <p:cNvPr id="2" name="Picture 1"/>
          <p:cNvPicPr>
            <a:picLocks noChangeAspect="1"/>
          </p:cNvPicPr>
          <p:nvPr/>
        </p:nvPicPr>
        <p:blipFill>
          <a:blip r:embed="rId3"/>
          <a:stretch>
            <a:fillRect/>
          </a:stretch>
        </p:blipFill>
        <p:spPr>
          <a:xfrm>
            <a:off x="89535" y="124460"/>
            <a:ext cx="1557655" cy="1275715"/>
          </a:xfrm>
          <a:prstGeom prst="rect">
            <a:avLst/>
          </a:prstGeom>
        </p:spPr>
      </p:pic>
      <p:sp>
        <p:nvSpPr>
          <p:cNvPr id="1048597" name="TextBox 10"/>
          <p:cNvSpPr txBox="1"/>
          <p:nvPr/>
        </p:nvSpPr>
        <p:spPr>
          <a:xfrm>
            <a:off x="9294495" y="5915660"/>
            <a:ext cx="2807970" cy="737235"/>
          </a:xfrm>
          <a:prstGeom prst="rect">
            <a:avLst/>
          </a:prstGeom>
          <a:noFill/>
        </p:spPr>
        <p:txBody>
          <a:bodyPr wrap="square" rtlCol="0">
            <a:spAutoFit/>
          </a:bodyPr>
          <a:p>
            <a:r>
              <a:rPr lang="en-US" sz="2400" b="1" dirty="0"/>
              <a:t>PRESENTED BY</a:t>
            </a:r>
            <a:r>
              <a:rPr lang="en-US" sz="2400" dirty="0"/>
              <a:t>:</a:t>
            </a:r>
            <a:endParaRPr lang="en-US" sz="2400" dirty="0"/>
          </a:p>
          <a:p>
            <a:r>
              <a:rPr lang="en-US" dirty="0"/>
              <a:t>SUSHANTH ARUNACHALAM</a:t>
            </a:r>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template"/>
          <p:cNvPicPr>
            <a:picLocks noChangeAspect="1"/>
          </p:cNvPicPr>
          <p:nvPr/>
        </p:nvPicPr>
        <p:blipFill>
          <a:blip r:embed="rId1"/>
          <a:stretch>
            <a:fillRect/>
          </a:stretch>
        </p:blipFill>
        <p:spPr>
          <a:xfrm>
            <a:off x="-28575" y="-635"/>
            <a:ext cx="12243435" cy="6829425"/>
          </a:xfrm>
          <a:prstGeom prst="rect">
            <a:avLst/>
          </a:prstGeom>
        </p:spPr>
      </p:pic>
      <p:sp>
        <p:nvSpPr>
          <p:cNvPr id="2" name="Rectangles 1"/>
          <p:cNvSpPr/>
          <p:nvPr/>
        </p:nvSpPr>
        <p:spPr>
          <a:xfrm>
            <a:off x="139700" y="124460"/>
            <a:ext cx="12012930" cy="6623685"/>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p:cNvSpPr txBox="1"/>
          <p:nvPr/>
        </p:nvSpPr>
        <p:spPr>
          <a:xfrm>
            <a:off x="5652052" y="2975113"/>
            <a:ext cx="914400" cy="914400"/>
          </a:xfrm>
          <a:prstGeom prst="rect">
            <a:avLst/>
          </a:prstGeom>
          <a:noFill/>
        </p:spPr>
        <p:txBody>
          <a:bodyPr wrap="square" rtlCol="0">
            <a:spAutoFit/>
          </a:bodyPr>
          <a:lstStyle/>
          <a:p>
            <a:endParaRPr lang="en-US" dirty="0"/>
          </a:p>
        </p:txBody>
      </p:sp>
      <p:sp>
        <p:nvSpPr>
          <p:cNvPr id="7" name="TextBox 6"/>
          <p:cNvSpPr txBox="1"/>
          <p:nvPr/>
        </p:nvSpPr>
        <p:spPr>
          <a:xfrm>
            <a:off x="139700" y="124460"/>
            <a:ext cx="12012295" cy="6708775"/>
          </a:xfrm>
          <a:prstGeom prst="rect">
            <a:avLst/>
          </a:prstGeom>
          <a:noFill/>
        </p:spPr>
        <p:txBody>
          <a:bodyPr wrap="square" rtlCol="0">
            <a:spAutoFit/>
          </a:bodyPr>
          <a:lstStyle/>
          <a:p>
            <a:r>
              <a:rPr lang="en-IN" altLang="en-US" sz="3600" b="1" dirty="0">
                <a:solidFill>
                  <a:srgbClr val="000000"/>
                </a:solidFill>
              </a:rPr>
              <a:t>PROBLEM</a:t>
            </a:r>
            <a:endParaRPr lang="en-IN" altLang="en-US" sz="3600" b="1" dirty="0">
              <a:solidFill>
                <a:srgbClr val="000000"/>
              </a:solidFill>
            </a:endParaRPr>
          </a:p>
          <a:p>
            <a:endParaRPr lang="en-IN" altLang="en-US" sz="4400" b="1" dirty="0">
              <a:solidFill>
                <a:srgbClr val="000000"/>
              </a:solidFill>
            </a:endParaRPr>
          </a:p>
          <a:p>
            <a:pPr marL="571500" indent="-571500">
              <a:buFont typeface="Wingdings" panose="05000000000000000000" charset="0"/>
              <a:buChar char="Ø"/>
            </a:pPr>
            <a:r>
              <a:rPr lang="en-IN" altLang="en-US" sz="2400" dirty="0">
                <a:solidFill>
                  <a:srgbClr val="000000"/>
                </a:solidFill>
              </a:rPr>
              <a:t>As a business manager, try to find out the weak areas where you can work to make more profit.What all business problems you can derive by exploring the data?</a:t>
            </a:r>
            <a:endParaRPr lang="en-IN" altLang="en-US" sz="2400" dirty="0">
              <a:solidFill>
                <a:srgbClr val="000000"/>
              </a:solidFill>
            </a:endParaRPr>
          </a:p>
          <a:p>
            <a:pPr marL="571500" indent="-571500">
              <a:buFont typeface="Wingdings" panose="05000000000000000000" charset="0"/>
              <a:buChar char="Ø"/>
            </a:pPr>
            <a:endParaRPr lang="en-IN" altLang="en-US" sz="4400" b="1" dirty="0">
              <a:solidFill>
                <a:srgbClr val="000000"/>
              </a:solidFill>
            </a:endParaRPr>
          </a:p>
          <a:p>
            <a:pPr indent="0">
              <a:buFont typeface="Wingdings" panose="05000000000000000000" charset="0"/>
              <a:buNone/>
            </a:pPr>
            <a:r>
              <a:rPr lang="en-IN" altLang="en-US" sz="3600" b="1" dirty="0">
                <a:solidFill>
                  <a:srgbClr val="000000"/>
                </a:solidFill>
              </a:rPr>
              <a:t>SOLUTION </a:t>
            </a:r>
            <a:endParaRPr lang="en-IN" altLang="en-US" sz="3600" b="1" dirty="0">
              <a:solidFill>
                <a:srgbClr val="000000"/>
              </a:solidFill>
            </a:endParaRPr>
          </a:p>
          <a:p>
            <a:pPr indent="0">
              <a:buFont typeface="Wingdings" panose="05000000000000000000" charset="0"/>
              <a:buNone/>
            </a:pPr>
            <a:endParaRPr lang="en-IN" altLang="en-US" sz="3600" dirty="0">
              <a:solidFill>
                <a:srgbClr val="000000"/>
              </a:solidFill>
            </a:endParaRPr>
          </a:p>
          <a:p>
            <a:pPr marL="571500" indent="-571500" algn="l">
              <a:buFont typeface="Wingdings" panose="05000000000000000000" charset="0"/>
              <a:buChar char="Ø"/>
            </a:pPr>
            <a:r>
              <a:rPr lang="en-IN" altLang="en-US" sz="2400" dirty="0">
                <a:solidFill>
                  <a:srgbClr val="000000"/>
                </a:solidFill>
              </a:rPr>
              <a:t>Download SampleSuperStore Dataset(United States ) given dataset</a:t>
            </a:r>
            <a:endParaRPr lang="en-IN" altLang="en-US" sz="2400" dirty="0">
              <a:solidFill>
                <a:srgbClr val="000000"/>
              </a:solidFill>
            </a:endParaRPr>
          </a:p>
          <a:p>
            <a:pPr marL="571500" indent="-571500" algn="l">
              <a:buFont typeface="Wingdings" panose="05000000000000000000" charset="0"/>
              <a:buChar char="Ø"/>
            </a:pPr>
            <a:endParaRPr lang="en-IN" altLang="en-US" sz="2400" dirty="0">
              <a:solidFill>
                <a:srgbClr val="000000"/>
              </a:solidFill>
            </a:endParaRPr>
          </a:p>
          <a:p>
            <a:pPr marL="571500" indent="-571500" algn="l">
              <a:buFont typeface="Wingdings" panose="05000000000000000000" charset="0"/>
              <a:buChar char="Ø"/>
            </a:pPr>
            <a:r>
              <a:rPr lang="en-IN" altLang="en-US" sz="2400" dirty="0">
                <a:solidFill>
                  <a:srgbClr val="000000"/>
                </a:solidFill>
              </a:rPr>
              <a:t>Use Tableau Desktop for creating realtime visualizations</a:t>
            </a:r>
            <a:endParaRPr lang="en-IN" altLang="en-US" sz="2400" dirty="0">
              <a:solidFill>
                <a:srgbClr val="000000"/>
              </a:solidFill>
            </a:endParaRPr>
          </a:p>
          <a:p>
            <a:pPr marL="571500" indent="-571500" algn="l">
              <a:buFont typeface="Wingdings" panose="05000000000000000000" charset="0"/>
              <a:buChar char="Ø"/>
            </a:pPr>
            <a:endParaRPr lang="en-IN" altLang="en-US" sz="2400" dirty="0">
              <a:solidFill>
                <a:srgbClr val="000000"/>
              </a:solidFill>
            </a:endParaRPr>
          </a:p>
          <a:p>
            <a:pPr marL="571500" indent="-571500" algn="l">
              <a:buFont typeface="Wingdings" panose="05000000000000000000" charset="0"/>
              <a:buChar char="Ø"/>
            </a:pPr>
            <a:r>
              <a:rPr lang="en-IN" altLang="en-US" sz="2400" dirty="0">
                <a:solidFill>
                  <a:srgbClr val="000000"/>
                </a:solidFill>
              </a:rPr>
              <a:t>Based on State, plot a map with profit and sales details </a:t>
            </a:r>
            <a:endParaRPr lang="en-IN" altLang="en-US" sz="2400" dirty="0">
              <a:solidFill>
                <a:srgbClr val="000000"/>
              </a:solidFill>
            </a:endParaRPr>
          </a:p>
          <a:p>
            <a:pPr marL="571500" indent="-571500" algn="l">
              <a:buFont typeface="Wingdings" panose="05000000000000000000" charset="0"/>
              <a:buChar char="Ø"/>
            </a:pPr>
            <a:endParaRPr lang="en-IN" altLang="en-US" sz="2400" dirty="0">
              <a:solidFill>
                <a:srgbClr val="000000"/>
              </a:solidFill>
            </a:endParaRPr>
          </a:p>
          <a:p>
            <a:pPr marL="571500" indent="-571500" algn="l">
              <a:buFont typeface="Wingdings" panose="05000000000000000000" charset="0"/>
              <a:buChar char="Ø"/>
            </a:pPr>
            <a:r>
              <a:rPr lang="en-IN" altLang="en-US" sz="2400" dirty="0">
                <a:solidFill>
                  <a:srgbClr val="000000"/>
                </a:solidFill>
              </a:rPr>
              <a:t>Based on country,state,city, plot s</a:t>
            </a:r>
            <a:r>
              <a:rPr lang="en-IN" altLang="en-US" sz="2400" dirty="0">
                <a:sym typeface="+mn-ea"/>
              </a:rPr>
              <a:t>ide-by-side bars </a:t>
            </a:r>
            <a:r>
              <a:rPr lang="en-IN" altLang="en-US" sz="2400" dirty="0">
                <a:solidFill>
                  <a:srgbClr val="000000"/>
                </a:solidFill>
              </a:rPr>
              <a:t>visualization of profit and sales</a:t>
            </a:r>
            <a:endParaRPr lang="en-IN" altLang="en-US" sz="2400" dirty="0">
              <a:solidFill>
                <a:srgbClr val="000000"/>
              </a:solidFill>
            </a:endParaRPr>
          </a:p>
          <a:p>
            <a:pPr marL="571500" indent="-571500" algn="l">
              <a:buFont typeface="Wingdings" panose="05000000000000000000" charset="0"/>
              <a:buChar char="Ø"/>
            </a:pPr>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template"/>
          <p:cNvPicPr>
            <a:picLocks noChangeAspect="1"/>
          </p:cNvPicPr>
          <p:nvPr/>
        </p:nvPicPr>
        <p:blipFill>
          <a:blip r:embed="rId1"/>
          <a:stretch>
            <a:fillRect/>
          </a:stretch>
        </p:blipFill>
        <p:spPr>
          <a:xfrm>
            <a:off x="-28575" y="-635"/>
            <a:ext cx="12243435" cy="6829425"/>
          </a:xfrm>
          <a:prstGeom prst="rect">
            <a:avLst/>
          </a:prstGeom>
        </p:spPr>
      </p:pic>
      <p:sp>
        <p:nvSpPr>
          <p:cNvPr id="2" name="Rectangles 1"/>
          <p:cNvSpPr/>
          <p:nvPr/>
        </p:nvSpPr>
        <p:spPr>
          <a:xfrm>
            <a:off x="139700" y="124460"/>
            <a:ext cx="12012930" cy="6623685"/>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p:cNvSpPr txBox="1"/>
          <p:nvPr/>
        </p:nvSpPr>
        <p:spPr>
          <a:xfrm>
            <a:off x="5652052" y="2975113"/>
            <a:ext cx="914400" cy="914400"/>
          </a:xfrm>
          <a:prstGeom prst="rect">
            <a:avLst/>
          </a:prstGeom>
          <a:noFill/>
        </p:spPr>
        <p:txBody>
          <a:bodyPr wrap="square" rtlCol="0">
            <a:spAutoFit/>
          </a:bodyPr>
          <a:lstStyle/>
          <a:p>
            <a:endParaRPr lang="en-US" dirty="0"/>
          </a:p>
        </p:txBody>
      </p:sp>
      <p:sp>
        <p:nvSpPr>
          <p:cNvPr id="7" name="TextBox 6"/>
          <p:cNvSpPr txBox="1"/>
          <p:nvPr/>
        </p:nvSpPr>
        <p:spPr>
          <a:xfrm>
            <a:off x="139700" y="124460"/>
            <a:ext cx="12012295" cy="6000750"/>
          </a:xfrm>
          <a:prstGeom prst="rect">
            <a:avLst/>
          </a:prstGeom>
          <a:noFill/>
        </p:spPr>
        <p:txBody>
          <a:bodyPr wrap="square" rtlCol="0">
            <a:spAutoFit/>
          </a:bodyPr>
          <a:lstStyle/>
          <a:p>
            <a:pPr indent="0">
              <a:buFont typeface="Wingdings" panose="05000000000000000000" charset="0"/>
              <a:buNone/>
            </a:pPr>
            <a:r>
              <a:rPr lang="en-IN" altLang="en-US" sz="3600" b="1" dirty="0">
                <a:solidFill>
                  <a:srgbClr val="000000"/>
                </a:solidFill>
              </a:rPr>
              <a:t>SOLUTION </a:t>
            </a:r>
            <a:endParaRPr lang="en-IN" altLang="en-US" sz="3600" b="1" dirty="0">
              <a:solidFill>
                <a:srgbClr val="000000"/>
              </a:solidFill>
            </a:endParaRPr>
          </a:p>
          <a:p>
            <a:pPr indent="0">
              <a:buFont typeface="Wingdings" panose="05000000000000000000" charset="0"/>
              <a:buNone/>
            </a:pPr>
            <a:endParaRPr lang="en-IN" altLang="en-US" sz="3600" dirty="0">
              <a:solidFill>
                <a:srgbClr val="000000"/>
              </a:solidFill>
            </a:endParaRPr>
          </a:p>
          <a:p>
            <a:pPr marL="571500" indent="-571500" algn="l">
              <a:buFont typeface="Wingdings" panose="05000000000000000000" charset="0"/>
              <a:buChar char="Ø"/>
            </a:pPr>
            <a:r>
              <a:rPr lang="en-US" sz="2400" dirty="0"/>
              <a:t>Based on segments, plot</a:t>
            </a:r>
            <a:r>
              <a:rPr lang="en-IN" altLang="en-US" sz="2400" dirty="0"/>
              <a:t> Side-by-Side bars</a:t>
            </a:r>
            <a:r>
              <a:rPr lang="en-US" sz="2400" dirty="0"/>
              <a:t> visualization of discount and quantity for </a:t>
            </a:r>
            <a:r>
              <a:rPr lang="en-IN" altLang="en-US" sz="2400" dirty="0"/>
              <a:t>each </a:t>
            </a:r>
            <a:r>
              <a:rPr lang="en-US" sz="2400" dirty="0"/>
              <a:t>categor</a:t>
            </a:r>
            <a:r>
              <a:rPr lang="en-IN" altLang="en-US" sz="2400" dirty="0"/>
              <a:t>y</a:t>
            </a:r>
            <a:r>
              <a:rPr lang="en-US" sz="2400" dirty="0"/>
              <a:t> and sub-categor</a:t>
            </a:r>
            <a:r>
              <a:rPr lang="en-IN" altLang="en-US" sz="2400" dirty="0"/>
              <a:t>y</a:t>
            </a:r>
            <a:endParaRPr lang="en-US" sz="2400" dirty="0"/>
          </a:p>
          <a:p>
            <a:pPr marL="571500" indent="-571500" algn="l">
              <a:buFont typeface="Wingdings" panose="05000000000000000000" charset="0"/>
              <a:buChar char="Ø"/>
            </a:pPr>
            <a:endParaRPr lang="en-US" sz="2400" dirty="0"/>
          </a:p>
          <a:p>
            <a:pPr marL="571500" indent="-571500" algn="l">
              <a:buFont typeface="Wingdings" panose="05000000000000000000" charset="0"/>
              <a:buChar char="Ø"/>
            </a:pPr>
            <a:r>
              <a:rPr lang="en-US" sz="2400" dirty="0"/>
              <a:t>Bas</a:t>
            </a:r>
            <a:r>
              <a:rPr lang="en-IN" altLang="en-US" sz="2400" dirty="0"/>
              <a:t>ed on ship mode, plot horizontal bars visualization of profit in each segment</a:t>
            </a:r>
            <a:endParaRPr lang="en-IN" altLang="en-US" sz="2400" dirty="0"/>
          </a:p>
          <a:p>
            <a:pPr marL="571500" indent="-571500" algn="l">
              <a:buFont typeface="Wingdings" panose="05000000000000000000" charset="0"/>
              <a:buChar char="Ø"/>
            </a:pPr>
            <a:endParaRPr lang="en-IN" altLang="en-US" sz="2400" dirty="0"/>
          </a:p>
          <a:p>
            <a:pPr marL="571500" indent="-571500" algn="l">
              <a:buFont typeface="Wingdings" panose="05000000000000000000" charset="0"/>
              <a:buChar char="Ø"/>
            </a:pPr>
            <a:r>
              <a:rPr lang="en-IN" altLang="en-US" sz="2400" dirty="0"/>
              <a:t>Based on state, plot s</a:t>
            </a:r>
            <a:r>
              <a:rPr lang="en-IN" altLang="en-US" sz="2400" dirty="0">
                <a:sym typeface="+mn-ea"/>
              </a:rPr>
              <a:t>ide-by-side bars </a:t>
            </a:r>
            <a:r>
              <a:rPr lang="en-IN" altLang="en-US" sz="2400" dirty="0"/>
              <a:t>visualization of profit and sales in each category and sub category</a:t>
            </a:r>
            <a:endParaRPr lang="en-IN" altLang="en-US" sz="2400" dirty="0"/>
          </a:p>
          <a:p>
            <a:pPr marL="571500" indent="-571500" algn="l">
              <a:buFont typeface="Wingdings" panose="05000000000000000000" charset="0"/>
              <a:buChar char="Ø"/>
            </a:pPr>
            <a:endParaRPr lang="en-IN" altLang="en-US" sz="2400" dirty="0"/>
          </a:p>
          <a:p>
            <a:pPr marL="571500" indent="-571500" algn="l">
              <a:buFont typeface="Wingdings" panose="05000000000000000000" charset="0"/>
              <a:buChar char="Ø"/>
            </a:pPr>
            <a:r>
              <a:rPr lang="en-IN" altLang="en-US" sz="2400" dirty="0"/>
              <a:t>Build a Dashboard with State as filter and combine the sheets </a:t>
            </a:r>
            <a:endParaRPr lang="en-IN" altLang="en-US" sz="2400" dirty="0"/>
          </a:p>
          <a:p>
            <a:pPr marL="571500" indent="-571500" algn="l">
              <a:buFont typeface="Wingdings" panose="05000000000000000000" charset="0"/>
              <a:buChar char="Ø"/>
            </a:pPr>
            <a:endParaRPr lang="en-IN" altLang="en-US" sz="2400" dirty="0"/>
          </a:p>
          <a:p>
            <a:pPr marL="571500" indent="-571500" algn="l">
              <a:buFont typeface="Wingdings" panose="05000000000000000000" charset="0"/>
              <a:buChar char="Ø"/>
            </a:pPr>
            <a:r>
              <a:rPr lang="en-IN" altLang="en-US" sz="2400" dirty="0"/>
              <a:t>Create a story-telling dashboard and record the analysis made in each visualizations </a:t>
            </a:r>
            <a:endParaRPr lang="en-IN" altLang="en-US" sz="2400" dirty="0"/>
          </a:p>
          <a:p>
            <a:pPr marL="571500" indent="-571500" algn="l">
              <a:buFont typeface="Wingdings" panose="05000000000000000000" charset="0"/>
              <a:buChar char="Ø"/>
            </a:pPr>
            <a:endParaRPr lang="en-IN" altLang="en-US" sz="2400" dirty="0"/>
          </a:p>
          <a:p>
            <a:pPr indent="0" algn="l">
              <a:buFont typeface="Wingdings" panose="05000000000000000000" charset="0"/>
              <a:buNone/>
            </a:pPr>
            <a:endParaRPr lang="en-IN" altLang="en-US" sz="24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template"/>
          <p:cNvPicPr>
            <a:picLocks noChangeAspect="1"/>
          </p:cNvPicPr>
          <p:nvPr/>
        </p:nvPicPr>
        <p:blipFill>
          <a:blip r:embed="rId1"/>
          <a:stretch>
            <a:fillRect/>
          </a:stretch>
        </p:blipFill>
        <p:spPr>
          <a:xfrm>
            <a:off x="-28575" y="-635"/>
            <a:ext cx="12243435" cy="6829425"/>
          </a:xfrm>
          <a:prstGeom prst="rect">
            <a:avLst/>
          </a:prstGeom>
        </p:spPr>
      </p:pic>
      <p:sp>
        <p:nvSpPr>
          <p:cNvPr id="2" name="Rectangles 1"/>
          <p:cNvSpPr/>
          <p:nvPr/>
        </p:nvSpPr>
        <p:spPr>
          <a:xfrm>
            <a:off x="139700" y="124460"/>
            <a:ext cx="12012930" cy="6623685"/>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p:cNvSpPr txBox="1"/>
          <p:nvPr/>
        </p:nvSpPr>
        <p:spPr>
          <a:xfrm>
            <a:off x="5652052" y="2975113"/>
            <a:ext cx="914400" cy="914400"/>
          </a:xfrm>
          <a:prstGeom prst="rect">
            <a:avLst/>
          </a:prstGeom>
          <a:noFill/>
        </p:spPr>
        <p:txBody>
          <a:bodyPr wrap="square" rtlCol="0">
            <a:spAutoFit/>
          </a:bodyPr>
          <a:lstStyle/>
          <a:p>
            <a:endParaRPr lang="en-US" dirty="0"/>
          </a:p>
        </p:txBody>
      </p:sp>
      <p:sp>
        <p:nvSpPr>
          <p:cNvPr id="7" name="TextBox 6"/>
          <p:cNvSpPr txBox="1"/>
          <p:nvPr/>
        </p:nvSpPr>
        <p:spPr>
          <a:xfrm>
            <a:off x="139700" y="124460"/>
            <a:ext cx="12012295" cy="6554470"/>
          </a:xfrm>
          <a:prstGeom prst="rect">
            <a:avLst/>
          </a:prstGeom>
          <a:noFill/>
        </p:spPr>
        <p:txBody>
          <a:bodyPr wrap="square" rtlCol="0">
            <a:spAutoFit/>
          </a:bodyPr>
          <a:lstStyle/>
          <a:p>
            <a:pPr algn="just"/>
            <a:r>
              <a:rPr lang="en-IN" altLang="en-US" sz="2800" b="1" dirty="0">
                <a:solidFill>
                  <a:srgbClr val="000000"/>
                </a:solidFill>
              </a:rPr>
              <a:t>OUTPUT</a:t>
            </a:r>
            <a:endParaRPr lang="en-IN" altLang="en-US" sz="2800" b="1" dirty="0">
              <a:solidFill>
                <a:srgbClr val="000000"/>
              </a:solidFill>
            </a:endParaRPr>
          </a:p>
          <a:p>
            <a:pPr algn="just"/>
            <a:r>
              <a:rPr lang="en-IN" altLang="en-US" sz="2800" b="1" dirty="0">
                <a:solidFill>
                  <a:srgbClr val="000000"/>
                </a:solidFill>
              </a:rPr>
              <a:t>Weak Areas where they can work to increase their profit</a:t>
            </a:r>
            <a:endParaRPr lang="en-IN" altLang="en-US" sz="2800" b="1" dirty="0">
              <a:solidFill>
                <a:srgbClr val="000000"/>
              </a:solidFill>
            </a:endParaRPr>
          </a:p>
          <a:p>
            <a:pPr algn="just"/>
            <a:endParaRPr lang="en-IN" altLang="en-US" sz="2800" b="1" dirty="0">
              <a:solidFill>
                <a:srgbClr val="000000"/>
              </a:solidFill>
            </a:endParaRPr>
          </a:p>
          <a:p>
            <a:pPr marL="457200" indent="-457200" algn="just">
              <a:buFont typeface="Wingdings" panose="05000000000000000000" charset="0"/>
              <a:buChar char="Ø"/>
            </a:pPr>
            <a:r>
              <a:rPr lang="en-IN" altLang="en-US" sz="2800" dirty="0">
                <a:solidFill>
                  <a:srgbClr val="000000"/>
                </a:solidFill>
              </a:rPr>
              <a:t>Arizona State, Mesa,Peoria, Phoenix, Scottsdale and Yuma </a:t>
            </a:r>
            <a:endParaRPr lang="en-IN" altLang="en-US" sz="2800" dirty="0">
              <a:solidFill>
                <a:srgbClr val="000000"/>
              </a:solidFill>
            </a:endParaRPr>
          </a:p>
          <a:p>
            <a:pPr marL="457200" indent="-457200" algn="just">
              <a:buFont typeface="Wingdings" panose="05000000000000000000" charset="0"/>
              <a:buChar char="Ø"/>
            </a:pPr>
            <a:endParaRPr lang="en-IN" altLang="en-US" sz="2800" dirty="0">
              <a:solidFill>
                <a:srgbClr val="000000"/>
              </a:solidFill>
            </a:endParaRPr>
          </a:p>
          <a:p>
            <a:pPr marL="457200" indent="-457200" algn="just">
              <a:buFont typeface="Wingdings" panose="05000000000000000000" charset="0"/>
              <a:buChar char="Ø"/>
            </a:pPr>
            <a:r>
              <a:rPr lang="en-IN" altLang="en-US" sz="2800" dirty="0">
                <a:solidFill>
                  <a:srgbClr val="000000"/>
                </a:solidFill>
              </a:rPr>
              <a:t>Colorado State, Aurora,Colorado Springs, Denver, Fort Collins, Louisville and Pueblo</a:t>
            </a:r>
            <a:endParaRPr lang="en-IN" altLang="en-US" sz="2800" dirty="0">
              <a:solidFill>
                <a:srgbClr val="000000"/>
              </a:solidFill>
            </a:endParaRPr>
          </a:p>
          <a:p>
            <a:pPr marL="457200" indent="-457200" algn="just">
              <a:buFont typeface="Wingdings" panose="05000000000000000000" charset="0"/>
              <a:buChar char="Ø"/>
            </a:pPr>
            <a:endParaRPr lang="en-IN" altLang="en-US" sz="2800" dirty="0">
              <a:solidFill>
                <a:srgbClr val="000000"/>
              </a:solidFill>
            </a:endParaRPr>
          </a:p>
          <a:p>
            <a:pPr marL="457200" indent="-457200" algn="just">
              <a:buFont typeface="Wingdings" panose="05000000000000000000" charset="0"/>
              <a:buChar char="Ø"/>
            </a:pPr>
            <a:r>
              <a:rPr lang="en-IN" altLang="en-US" sz="2800" dirty="0">
                <a:solidFill>
                  <a:srgbClr val="000000"/>
                </a:solidFill>
              </a:rPr>
              <a:t>Florida State, Boca Raton, Daytona Beach, Fort Lauderdale, Jacksonville, Miami, Ormond Beach, Pensacola, Sanford, Tamarac and Tampa</a:t>
            </a:r>
            <a:endParaRPr lang="en-IN" altLang="en-US" sz="2800" dirty="0">
              <a:solidFill>
                <a:srgbClr val="000000"/>
              </a:solidFill>
            </a:endParaRPr>
          </a:p>
          <a:p>
            <a:pPr marL="457200" indent="-457200" algn="just">
              <a:buFont typeface="Wingdings" panose="05000000000000000000" charset="0"/>
              <a:buChar char="Ø"/>
            </a:pPr>
            <a:endParaRPr lang="en-IN" altLang="en-US" sz="2800" dirty="0">
              <a:solidFill>
                <a:srgbClr val="000000"/>
              </a:solidFill>
            </a:endParaRPr>
          </a:p>
          <a:p>
            <a:pPr marL="457200" indent="-457200" algn="just">
              <a:buFont typeface="Wingdings" panose="05000000000000000000" charset="0"/>
              <a:buChar char="Ø"/>
            </a:pPr>
            <a:r>
              <a:rPr lang="en-IN" altLang="en-US" sz="2800" dirty="0">
                <a:solidFill>
                  <a:srgbClr val="000000"/>
                </a:solidFill>
              </a:rPr>
              <a:t>Illinois State, Aurora, Bloomington, Bolingbrook, Buffalo Grove, Carol Stream, Chicago, Danville, Decatur, Des Plaines, Elmhurst, Frankfort, freeport, Highland Park, Naperville, Normal, Oswego, Park Ridge, Peoria, Rockford, Romeoville, skokie, Tinley Park,Wheeling and Woodstock</a:t>
            </a:r>
            <a:endParaRPr lang="en-IN" altLang="en-US" sz="2800" dirty="0">
              <a:solidFill>
                <a:srgbClr val="00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template"/>
          <p:cNvPicPr>
            <a:picLocks noChangeAspect="1"/>
          </p:cNvPicPr>
          <p:nvPr/>
        </p:nvPicPr>
        <p:blipFill>
          <a:blip r:embed="rId1"/>
          <a:stretch>
            <a:fillRect/>
          </a:stretch>
        </p:blipFill>
        <p:spPr>
          <a:xfrm>
            <a:off x="-28575" y="-635"/>
            <a:ext cx="12243435" cy="6829425"/>
          </a:xfrm>
          <a:prstGeom prst="rect">
            <a:avLst/>
          </a:prstGeom>
        </p:spPr>
      </p:pic>
      <p:sp>
        <p:nvSpPr>
          <p:cNvPr id="2" name="Rectangles 1"/>
          <p:cNvSpPr/>
          <p:nvPr/>
        </p:nvSpPr>
        <p:spPr>
          <a:xfrm>
            <a:off x="139700" y="124460"/>
            <a:ext cx="12012930" cy="6623685"/>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p:cNvSpPr txBox="1"/>
          <p:nvPr/>
        </p:nvSpPr>
        <p:spPr>
          <a:xfrm>
            <a:off x="5652052" y="2975113"/>
            <a:ext cx="914400" cy="914400"/>
          </a:xfrm>
          <a:prstGeom prst="rect">
            <a:avLst/>
          </a:prstGeom>
          <a:noFill/>
        </p:spPr>
        <p:txBody>
          <a:bodyPr wrap="square" rtlCol="0">
            <a:spAutoFit/>
          </a:bodyPr>
          <a:lstStyle/>
          <a:p>
            <a:endParaRPr lang="en-US" dirty="0"/>
          </a:p>
        </p:txBody>
      </p:sp>
      <p:sp>
        <p:nvSpPr>
          <p:cNvPr id="7" name="TextBox 6"/>
          <p:cNvSpPr txBox="1"/>
          <p:nvPr/>
        </p:nvSpPr>
        <p:spPr>
          <a:xfrm>
            <a:off x="139700" y="124460"/>
            <a:ext cx="12012295" cy="6554470"/>
          </a:xfrm>
          <a:prstGeom prst="rect">
            <a:avLst/>
          </a:prstGeom>
          <a:noFill/>
        </p:spPr>
        <p:txBody>
          <a:bodyPr wrap="square" rtlCol="0">
            <a:spAutoFit/>
          </a:bodyPr>
          <a:lstStyle/>
          <a:p>
            <a:pPr algn="just"/>
            <a:r>
              <a:rPr lang="en-IN" altLang="en-US" sz="2800" b="1" dirty="0">
                <a:solidFill>
                  <a:srgbClr val="000000"/>
                </a:solidFill>
              </a:rPr>
              <a:t>OUTPUT</a:t>
            </a:r>
            <a:endParaRPr lang="en-IN" altLang="en-US" sz="2800" b="1" dirty="0">
              <a:solidFill>
                <a:srgbClr val="000000"/>
              </a:solidFill>
            </a:endParaRPr>
          </a:p>
          <a:p>
            <a:pPr algn="just"/>
            <a:endParaRPr lang="en-IN" altLang="en-US" sz="2800" b="1" dirty="0">
              <a:solidFill>
                <a:srgbClr val="000000"/>
              </a:solidFill>
            </a:endParaRPr>
          </a:p>
          <a:p>
            <a:pPr algn="just"/>
            <a:r>
              <a:rPr lang="en-IN" altLang="en-US" sz="2800" b="1" dirty="0">
                <a:solidFill>
                  <a:srgbClr val="000000"/>
                </a:solidFill>
              </a:rPr>
              <a:t>Weak Areas where they can work to increase their profit</a:t>
            </a:r>
            <a:endParaRPr lang="en-IN" altLang="en-US" sz="2800" b="1" dirty="0">
              <a:solidFill>
                <a:srgbClr val="000000"/>
              </a:solidFill>
            </a:endParaRPr>
          </a:p>
          <a:p>
            <a:pPr algn="just"/>
            <a:endParaRPr lang="en-IN" altLang="en-US" sz="2800" b="1" dirty="0">
              <a:solidFill>
                <a:srgbClr val="000000"/>
              </a:solidFill>
            </a:endParaRPr>
          </a:p>
          <a:p>
            <a:pPr marL="457200" indent="-457200" algn="just">
              <a:buFont typeface="Wingdings" panose="05000000000000000000" charset="0"/>
              <a:buChar char="Ø"/>
            </a:pPr>
            <a:r>
              <a:rPr lang="en-IN" altLang="en-US" sz="2800" dirty="0">
                <a:solidFill>
                  <a:srgbClr val="000000"/>
                </a:solidFill>
              </a:rPr>
              <a:t>North Carolina State, Burlington, Charlotte, Concord, Gastonia, Grensboro, Greenville, Hickory and Wilson</a:t>
            </a:r>
            <a:endParaRPr lang="en-IN" altLang="en-US" sz="2800" dirty="0">
              <a:solidFill>
                <a:srgbClr val="000000"/>
              </a:solidFill>
            </a:endParaRPr>
          </a:p>
          <a:p>
            <a:pPr marL="457200" indent="-457200" algn="just">
              <a:buFont typeface="Wingdings" panose="05000000000000000000" charset="0"/>
              <a:buChar char="Ø"/>
            </a:pPr>
            <a:endParaRPr lang="en-IN" altLang="en-US" sz="2800" dirty="0">
              <a:solidFill>
                <a:srgbClr val="000000"/>
              </a:solidFill>
            </a:endParaRPr>
          </a:p>
          <a:p>
            <a:pPr marL="457200" indent="-457200" algn="just">
              <a:buFont typeface="Wingdings" panose="05000000000000000000" charset="0"/>
              <a:buChar char="Ø"/>
            </a:pPr>
            <a:r>
              <a:rPr lang="en-IN" altLang="en-US" sz="2800" dirty="0">
                <a:solidFill>
                  <a:srgbClr val="000000"/>
                </a:solidFill>
              </a:rPr>
              <a:t>Ohio State, Akron, Cleveland, Columbus,Cuyahoga Falls, Dublin, Elyria, Fairfield, Hamilton, Kent, Lakewood, Lancaster, Lorain, marion, Mason, Medina, Mentor, Newark, Springfield, Toledo and Troy</a:t>
            </a:r>
            <a:endParaRPr lang="en-IN" altLang="en-US" sz="2800" dirty="0">
              <a:solidFill>
                <a:srgbClr val="000000"/>
              </a:solidFill>
            </a:endParaRPr>
          </a:p>
          <a:p>
            <a:pPr marL="457200" indent="-457200" algn="just">
              <a:buFont typeface="Wingdings" panose="05000000000000000000" charset="0"/>
              <a:buChar char="Ø"/>
            </a:pPr>
            <a:endParaRPr lang="en-IN" altLang="en-US" sz="2800" dirty="0">
              <a:solidFill>
                <a:srgbClr val="000000"/>
              </a:solidFill>
            </a:endParaRPr>
          </a:p>
          <a:p>
            <a:pPr marL="457200" indent="-457200" algn="just">
              <a:buFont typeface="Wingdings" panose="05000000000000000000" charset="0"/>
              <a:buChar char="Ø"/>
            </a:pPr>
            <a:r>
              <a:rPr lang="en-IN" altLang="en-US" sz="2800" dirty="0">
                <a:solidFill>
                  <a:srgbClr val="000000"/>
                </a:solidFill>
              </a:rPr>
              <a:t>Oregon State, Redmond, Salem, Springfield and Tigard</a:t>
            </a:r>
            <a:endParaRPr lang="en-IN" altLang="en-US" sz="2800" dirty="0">
              <a:solidFill>
                <a:srgbClr val="000000"/>
              </a:solidFill>
            </a:endParaRPr>
          </a:p>
          <a:p>
            <a:pPr marL="457200" indent="-457200" algn="just">
              <a:buFont typeface="Wingdings" panose="05000000000000000000" charset="0"/>
              <a:buChar char="Ø"/>
            </a:pPr>
            <a:endParaRPr lang="en-IN" altLang="en-US" sz="2800" dirty="0">
              <a:solidFill>
                <a:srgbClr val="000000"/>
              </a:solidFill>
            </a:endParaRPr>
          </a:p>
          <a:p>
            <a:pPr marL="457200" indent="-457200" algn="just">
              <a:buFont typeface="Wingdings" panose="05000000000000000000" charset="0"/>
              <a:buChar char="Ø"/>
            </a:pPr>
            <a:r>
              <a:rPr lang="en-IN" altLang="en-US" sz="2800" dirty="0">
                <a:solidFill>
                  <a:srgbClr val="000000"/>
                </a:solidFill>
              </a:rPr>
              <a:t>Pennsylvania State, Allentown, Altoona, Bethlehem, Lancaster, Philadelphia, Reading and York</a:t>
            </a:r>
            <a:endParaRPr lang="en-IN" altLang="en-US" sz="2800" dirty="0">
              <a:solidFill>
                <a:srgbClr val="00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template"/>
          <p:cNvPicPr>
            <a:picLocks noChangeAspect="1"/>
          </p:cNvPicPr>
          <p:nvPr/>
        </p:nvPicPr>
        <p:blipFill>
          <a:blip r:embed="rId1"/>
          <a:stretch>
            <a:fillRect/>
          </a:stretch>
        </p:blipFill>
        <p:spPr>
          <a:xfrm>
            <a:off x="-28575" y="-635"/>
            <a:ext cx="12243435" cy="6829425"/>
          </a:xfrm>
          <a:prstGeom prst="rect">
            <a:avLst/>
          </a:prstGeom>
        </p:spPr>
      </p:pic>
      <p:sp>
        <p:nvSpPr>
          <p:cNvPr id="2" name="Rectangles 1"/>
          <p:cNvSpPr/>
          <p:nvPr/>
        </p:nvSpPr>
        <p:spPr>
          <a:xfrm>
            <a:off x="139700" y="124460"/>
            <a:ext cx="12012930" cy="6623685"/>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p:cNvSpPr txBox="1"/>
          <p:nvPr/>
        </p:nvSpPr>
        <p:spPr>
          <a:xfrm>
            <a:off x="5652052" y="2975113"/>
            <a:ext cx="914400" cy="914400"/>
          </a:xfrm>
          <a:prstGeom prst="rect">
            <a:avLst/>
          </a:prstGeom>
          <a:noFill/>
        </p:spPr>
        <p:txBody>
          <a:bodyPr wrap="square" rtlCol="0">
            <a:spAutoFit/>
          </a:bodyPr>
          <a:lstStyle/>
          <a:p>
            <a:endParaRPr lang="en-US" dirty="0"/>
          </a:p>
        </p:txBody>
      </p:sp>
      <p:sp>
        <p:nvSpPr>
          <p:cNvPr id="7" name="TextBox 6"/>
          <p:cNvSpPr txBox="1"/>
          <p:nvPr/>
        </p:nvSpPr>
        <p:spPr>
          <a:xfrm>
            <a:off x="139700" y="124460"/>
            <a:ext cx="12012295" cy="6554470"/>
          </a:xfrm>
          <a:prstGeom prst="rect">
            <a:avLst/>
          </a:prstGeom>
          <a:noFill/>
        </p:spPr>
        <p:txBody>
          <a:bodyPr wrap="square" rtlCol="0">
            <a:spAutoFit/>
          </a:bodyPr>
          <a:lstStyle/>
          <a:p>
            <a:pPr algn="just"/>
            <a:r>
              <a:rPr lang="en-IN" altLang="en-US" sz="2800" b="1" dirty="0">
                <a:solidFill>
                  <a:srgbClr val="000000"/>
                </a:solidFill>
              </a:rPr>
              <a:t>OUTPUT</a:t>
            </a:r>
            <a:endParaRPr lang="en-IN" altLang="en-US" sz="2800" b="1" dirty="0">
              <a:solidFill>
                <a:srgbClr val="000000"/>
              </a:solidFill>
            </a:endParaRPr>
          </a:p>
          <a:p>
            <a:pPr algn="just"/>
            <a:endParaRPr lang="en-IN" altLang="en-US" sz="2800" b="1" dirty="0">
              <a:solidFill>
                <a:srgbClr val="000000"/>
              </a:solidFill>
            </a:endParaRPr>
          </a:p>
          <a:p>
            <a:pPr algn="just"/>
            <a:r>
              <a:rPr lang="en-IN" altLang="en-US" sz="2800" b="1" dirty="0">
                <a:solidFill>
                  <a:srgbClr val="000000"/>
                </a:solidFill>
              </a:rPr>
              <a:t>Weak Areas where they can work to increase their profit</a:t>
            </a:r>
            <a:endParaRPr lang="en-IN" altLang="en-US" sz="2800" b="1" dirty="0">
              <a:solidFill>
                <a:srgbClr val="000000"/>
              </a:solidFill>
            </a:endParaRPr>
          </a:p>
          <a:p>
            <a:pPr algn="just"/>
            <a:endParaRPr lang="en-IN" altLang="en-US" sz="2800" b="1" dirty="0">
              <a:solidFill>
                <a:srgbClr val="000000"/>
              </a:solidFill>
            </a:endParaRPr>
          </a:p>
          <a:p>
            <a:pPr marL="457200" indent="-457200" algn="just">
              <a:buFont typeface="Wingdings" panose="05000000000000000000" charset="0"/>
              <a:buChar char="Ø"/>
            </a:pPr>
            <a:r>
              <a:rPr lang="en-IN" altLang="en-US" sz="2800" dirty="0">
                <a:solidFill>
                  <a:srgbClr val="000000"/>
                </a:solidFill>
              </a:rPr>
              <a:t>Tennessee State, Bristol, Chattanooga, Clarksville, Columbia, Franklin, Hendersonville, Jackson, Knoxville, Memphis, Nashville</a:t>
            </a:r>
            <a:endParaRPr lang="en-IN" altLang="en-US" sz="2800" dirty="0">
              <a:solidFill>
                <a:srgbClr val="000000"/>
              </a:solidFill>
            </a:endParaRPr>
          </a:p>
          <a:p>
            <a:pPr marL="457200" indent="-457200" algn="just">
              <a:buFont typeface="Wingdings" panose="05000000000000000000" charset="0"/>
              <a:buChar char="Ø"/>
            </a:pPr>
            <a:endParaRPr lang="en-IN" altLang="en-US" sz="2800" dirty="0">
              <a:solidFill>
                <a:srgbClr val="000000"/>
              </a:solidFill>
            </a:endParaRPr>
          </a:p>
          <a:p>
            <a:pPr marL="457200" indent="-457200" algn="just">
              <a:buFont typeface="Wingdings" panose="05000000000000000000" charset="0"/>
              <a:buChar char="Ø"/>
            </a:pPr>
            <a:r>
              <a:rPr lang="en-IN" altLang="en-US" sz="2800" dirty="0">
                <a:solidFill>
                  <a:srgbClr val="000000"/>
                </a:solidFill>
              </a:rPr>
              <a:t>Texas State, Abilene, Allen, Amarillo, Arlington, Austin, Bryan, Carrollton, College Station, Dallas, Deer Park, El Paso, Frisco, Garland, Grand Prairie, Houston, Huntsville, Irving, La Porte, Laredo, League City, Mansfield, Mcallen, Mesquite, Missouri City, Odessa, Pasadena, Pharr, Piano, Richardson, Round Rock, San Angelo, San Antonio, San Marcos, Tyler, Waco</a:t>
            </a:r>
            <a:endParaRPr lang="en-IN" altLang="en-US" sz="2800" dirty="0">
              <a:solidFill>
                <a:srgbClr val="000000"/>
              </a:solidFill>
            </a:endParaRPr>
          </a:p>
          <a:p>
            <a:pPr marL="457200" indent="-457200" algn="just">
              <a:buFont typeface="Wingdings" panose="05000000000000000000" charset="0"/>
              <a:buChar char="Ø"/>
            </a:pPr>
            <a:endParaRPr lang="en-IN" altLang="en-US" sz="2800" dirty="0">
              <a:solidFill>
                <a:srgbClr val="000000"/>
              </a:solidFill>
            </a:endParaRPr>
          </a:p>
          <a:p>
            <a:pPr marL="457200" indent="-457200" algn="just">
              <a:buFont typeface="Wingdings" panose="05000000000000000000" charset="0"/>
              <a:buChar char="Ø"/>
            </a:pPr>
            <a:r>
              <a:rPr lang="en-IN" altLang="en-US" sz="2800" dirty="0">
                <a:solidFill>
                  <a:srgbClr val="000000"/>
                </a:solidFill>
              </a:rPr>
              <a:t>These are the cities which has negative profit, these states and cities can work to increase their profit </a:t>
            </a:r>
            <a:endParaRPr lang="en-IN" altLang="en-US" sz="2800" dirty="0">
              <a:solidFill>
                <a:srgbClr val="00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template"/>
          <p:cNvPicPr>
            <a:picLocks noChangeAspect="1"/>
          </p:cNvPicPr>
          <p:nvPr/>
        </p:nvPicPr>
        <p:blipFill>
          <a:blip r:embed="rId1"/>
          <a:stretch>
            <a:fillRect/>
          </a:stretch>
        </p:blipFill>
        <p:spPr>
          <a:xfrm>
            <a:off x="-28575" y="-635"/>
            <a:ext cx="12243435" cy="6829425"/>
          </a:xfrm>
          <a:prstGeom prst="rect">
            <a:avLst/>
          </a:prstGeom>
        </p:spPr>
      </p:pic>
      <p:sp>
        <p:nvSpPr>
          <p:cNvPr id="2" name="Rectangles 1"/>
          <p:cNvSpPr/>
          <p:nvPr/>
        </p:nvSpPr>
        <p:spPr>
          <a:xfrm>
            <a:off x="139700" y="124460"/>
            <a:ext cx="12012930" cy="6623685"/>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p:cNvSpPr txBox="1"/>
          <p:nvPr/>
        </p:nvSpPr>
        <p:spPr>
          <a:xfrm>
            <a:off x="5652052" y="2975113"/>
            <a:ext cx="914400" cy="914400"/>
          </a:xfrm>
          <a:prstGeom prst="rect">
            <a:avLst/>
          </a:prstGeom>
          <a:noFill/>
        </p:spPr>
        <p:txBody>
          <a:bodyPr wrap="square" rtlCol="0">
            <a:spAutoFit/>
          </a:bodyPr>
          <a:lstStyle/>
          <a:p>
            <a:endParaRPr lang="en-US" dirty="0"/>
          </a:p>
        </p:txBody>
      </p:sp>
      <p:sp>
        <p:nvSpPr>
          <p:cNvPr id="7" name="TextBox 6"/>
          <p:cNvSpPr txBox="1"/>
          <p:nvPr/>
        </p:nvSpPr>
        <p:spPr>
          <a:xfrm>
            <a:off x="139700" y="124460"/>
            <a:ext cx="12012295" cy="4831080"/>
          </a:xfrm>
          <a:prstGeom prst="rect">
            <a:avLst/>
          </a:prstGeom>
          <a:noFill/>
        </p:spPr>
        <p:txBody>
          <a:bodyPr wrap="square" rtlCol="0">
            <a:spAutoFit/>
          </a:bodyPr>
          <a:lstStyle/>
          <a:p>
            <a:pPr algn="just"/>
            <a:r>
              <a:rPr lang="en-IN" altLang="en-US" sz="2800" b="1" dirty="0">
                <a:solidFill>
                  <a:srgbClr val="000000"/>
                </a:solidFill>
              </a:rPr>
              <a:t>OUTPUT</a:t>
            </a:r>
            <a:endParaRPr lang="en-IN" altLang="en-US" sz="2800" b="1" dirty="0">
              <a:solidFill>
                <a:srgbClr val="000000"/>
              </a:solidFill>
            </a:endParaRPr>
          </a:p>
          <a:p>
            <a:pPr algn="just"/>
            <a:endParaRPr lang="en-IN" altLang="en-US" sz="2800" b="1" dirty="0">
              <a:solidFill>
                <a:srgbClr val="000000"/>
              </a:solidFill>
            </a:endParaRPr>
          </a:p>
          <a:p>
            <a:pPr marL="457200" indent="-457200" algn="just">
              <a:buFont typeface="Wingdings" panose="05000000000000000000" charset="0"/>
              <a:buChar char="Ø"/>
            </a:pPr>
            <a:r>
              <a:rPr lang="en-IN" altLang="en-US" sz="2800" dirty="0">
                <a:solidFill>
                  <a:srgbClr val="000000"/>
                </a:solidFill>
              </a:rPr>
              <a:t>Binders Sub Category in Office Supplies Category have maximum quantity and discount in three segments</a:t>
            </a:r>
            <a:endParaRPr lang="en-IN" altLang="en-US" sz="2800" dirty="0">
              <a:solidFill>
                <a:srgbClr val="000000"/>
              </a:solidFill>
            </a:endParaRPr>
          </a:p>
          <a:p>
            <a:pPr marL="457200" indent="-457200" algn="just">
              <a:buFont typeface="Wingdings" panose="05000000000000000000" charset="0"/>
              <a:buChar char="Ø"/>
            </a:pPr>
            <a:endParaRPr lang="en-IN" altLang="en-US" sz="2800" dirty="0">
              <a:solidFill>
                <a:srgbClr val="000000"/>
              </a:solidFill>
            </a:endParaRPr>
          </a:p>
          <a:p>
            <a:pPr marL="457200" indent="-457200" algn="just">
              <a:buFont typeface="Wingdings" panose="05000000000000000000" charset="0"/>
              <a:buChar char="Ø"/>
            </a:pPr>
            <a:r>
              <a:rPr lang="en-IN" altLang="en-US" sz="2800" dirty="0">
                <a:solidFill>
                  <a:srgbClr val="000000"/>
                </a:solidFill>
              </a:rPr>
              <a:t>Standard Class has a maximum profit in all three segments</a:t>
            </a:r>
            <a:endParaRPr lang="en-IN" altLang="en-US" sz="2800" dirty="0">
              <a:solidFill>
                <a:srgbClr val="000000"/>
              </a:solidFill>
            </a:endParaRPr>
          </a:p>
          <a:p>
            <a:pPr marL="457200" indent="-457200" algn="just">
              <a:buFont typeface="Wingdings" panose="05000000000000000000" charset="0"/>
              <a:buChar char="Ø"/>
            </a:pPr>
            <a:endParaRPr lang="en-IN" altLang="en-US" sz="2800" dirty="0">
              <a:solidFill>
                <a:srgbClr val="000000"/>
              </a:solidFill>
            </a:endParaRPr>
          </a:p>
          <a:p>
            <a:pPr marL="457200" indent="-457200" algn="just">
              <a:buFont typeface="Wingdings" panose="05000000000000000000" charset="0"/>
              <a:buChar char="Ø"/>
            </a:pPr>
            <a:r>
              <a:rPr lang="en-IN" altLang="en-US" sz="2800" dirty="0">
                <a:solidFill>
                  <a:srgbClr val="000000"/>
                </a:solidFill>
              </a:rPr>
              <a:t>New York State yields maximum profit from Technology Category</a:t>
            </a:r>
            <a:endParaRPr lang="en-IN" altLang="en-US" sz="2800" dirty="0">
              <a:solidFill>
                <a:srgbClr val="000000"/>
              </a:solidFill>
            </a:endParaRPr>
          </a:p>
          <a:p>
            <a:pPr marL="457200" indent="-457200" algn="just">
              <a:buFont typeface="Wingdings" panose="05000000000000000000" charset="0"/>
              <a:buChar char="Ø"/>
            </a:pPr>
            <a:endParaRPr lang="en-IN" altLang="en-US" sz="2800" dirty="0">
              <a:solidFill>
                <a:srgbClr val="000000"/>
              </a:solidFill>
            </a:endParaRPr>
          </a:p>
          <a:p>
            <a:pPr marL="457200" indent="-457200" algn="just">
              <a:buFont typeface="Wingdings" panose="05000000000000000000" charset="0"/>
              <a:buChar char="Ø"/>
            </a:pPr>
            <a:endParaRPr lang="en-IN" altLang="en-US" sz="2800" dirty="0">
              <a:solidFill>
                <a:srgbClr val="000000"/>
              </a:solidFill>
            </a:endParaRPr>
          </a:p>
          <a:p>
            <a:pPr algn="just"/>
            <a:endParaRPr lang="en-IN" altLang="en-US" sz="2800" dirty="0">
              <a:solidFill>
                <a:srgbClr val="00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template"/>
          <p:cNvPicPr>
            <a:picLocks noChangeAspect="1"/>
          </p:cNvPicPr>
          <p:nvPr/>
        </p:nvPicPr>
        <p:blipFill>
          <a:blip r:embed="rId1"/>
          <a:stretch>
            <a:fillRect/>
          </a:stretch>
        </p:blipFill>
        <p:spPr>
          <a:xfrm>
            <a:off x="-28575" y="-635"/>
            <a:ext cx="12243435" cy="6829425"/>
          </a:xfrm>
          <a:prstGeom prst="rect">
            <a:avLst/>
          </a:prstGeom>
        </p:spPr>
      </p:pic>
      <p:sp>
        <p:nvSpPr>
          <p:cNvPr id="2" name="Rectangles 1"/>
          <p:cNvSpPr/>
          <p:nvPr/>
        </p:nvSpPr>
        <p:spPr>
          <a:xfrm>
            <a:off x="139700" y="124460"/>
            <a:ext cx="12012930" cy="6623685"/>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p:cNvSpPr txBox="1"/>
          <p:nvPr/>
        </p:nvSpPr>
        <p:spPr>
          <a:xfrm>
            <a:off x="5652052" y="2975113"/>
            <a:ext cx="914400" cy="914400"/>
          </a:xfrm>
          <a:prstGeom prst="rect">
            <a:avLst/>
          </a:prstGeom>
          <a:noFill/>
        </p:spPr>
        <p:txBody>
          <a:bodyPr wrap="square" rtlCol="0">
            <a:spAutoFit/>
          </a:bodyPr>
          <a:lstStyle/>
          <a:p>
            <a:endParaRPr lang="en-US" dirty="0"/>
          </a:p>
        </p:txBody>
      </p:sp>
      <p:sp>
        <p:nvSpPr>
          <p:cNvPr id="7" name="TextBox 6"/>
          <p:cNvSpPr txBox="1"/>
          <p:nvPr/>
        </p:nvSpPr>
        <p:spPr>
          <a:xfrm>
            <a:off x="139700" y="124460"/>
            <a:ext cx="12012295" cy="5262245"/>
          </a:xfrm>
          <a:prstGeom prst="rect">
            <a:avLst/>
          </a:prstGeom>
          <a:noFill/>
        </p:spPr>
        <p:txBody>
          <a:bodyPr wrap="square" rtlCol="0">
            <a:spAutoFit/>
          </a:bodyPr>
          <a:lstStyle/>
          <a:p>
            <a:pPr algn="just"/>
            <a:r>
              <a:rPr lang="en-IN" altLang="en-US" sz="2800" b="1" dirty="0">
                <a:solidFill>
                  <a:srgbClr val="000000"/>
                </a:solidFill>
                <a:sym typeface="+mn-ea"/>
              </a:rPr>
              <a:t>OUTCOMES from #Task3</a:t>
            </a:r>
            <a:endParaRPr lang="en-IN" altLang="en-US" sz="2800" b="1" dirty="0">
              <a:solidFill>
                <a:srgbClr val="000000"/>
              </a:solidFill>
              <a:sym typeface="+mn-ea"/>
            </a:endParaRPr>
          </a:p>
          <a:p>
            <a:pPr algn="just"/>
            <a:endParaRPr lang="en-IN" altLang="en-US" sz="2800" dirty="0">
              <a:solidFill>
                <a:srgbClr val="000000"/>
              </a:solidFill>
            </a:endParaRPr>
          </a:p>
          <a:p>
            <a:pPr marL="457200" indent="-457200" algn="just">
              <a:buFont typeface="Wingdings" panose="05000000000000000000" charset="0"/>
              <a:buChar char="Ø"/>
            </a:pPr>
            <a:r>
              <a:rPr lang="en-IN" altLang="en-US" sz="2800" dirty="0">
                <a:solidFill>
                  <a:srgbClr val="000000"/>
                </a:solidFill>
              </a:rPr>
              <a:t>Learnt about Tableau Desktop </a:t>
            </a:r>
            <a:endParaRPr lang="en-IN" altLang="en-US" sz="2800" dirty="0">
              <a:solidFill>
                <a:srgbClr val="000000"/>
              </a:solidFill>
            </a:endParaRPr>
          </a:p>
          <a:p>
            <a:pPr marL="457200" indent="-457200" algn="just">
              <a:buFont typeface="Wingdings" panose="05000000000000000000" charset="0"/>
              <a:buChar char="Ø"/>
            </a:pPr>
            <a:endParaRPr lang="en-IN" altLang="en-US" sz="2800" dirty="0">
              <a:solidFill>
                <a:srgbClr val="000000"/>
              </a:solidFill>
            </a:endParaRPr>
          </a:p>
          <a:p>
            <a:pPr marL="457200" indent="-457200" algn="just">
              <a:buFont typeface="Wingdings" panose="05000000000000000000" charset="0"/>
              <a:buChar char="Ø"/>
            </a:pPr>
            <a:r>
              <a:rPr lang="en-IN" altLang="en-US" sz="2800" dirty="0">
                <a:solidFill>
                  <a:srgbClr val="000000"/>
                </a:solidFill>
              </a:rPr>
              <a:t>Learnt how to plot visualizations using built-in features available in tableau desktop</a:t>
            </a:r>
            <a:endParaRPr lang="en-IN" altLang="en-US" sz="2800" dirty="0">
              <a:solidFill>
                <a:srgbClr val="000000"/>
              </a:solidFill>
            </a:endParaRPr>
          </a:p>
          <a:p>
            <a:pPr marL="457200" indent="-457200" algn="just">
              <a:buFont typeface="Wingdings" panose="05000000000000000000" charset="0"/>
              <a:buChar char="Ø"/>
            </a:pPr>
            <a:endParaRPr lang="en-IN" altLang="en-US" sz="2800" dirty="0">
              <a:solidFill>
                <a:srgbClr val="000000"/>
              </a:solidFill>
            </a:endParaRPr>
          </a:p>
          <a:p>
            <a:pPr marL="457200" indent="-457200" algn="just">
              <a:buFont typeface="Wingdings" panose="05000000000000000000" charset="0"/>
              <a:buChar char="Ø"/>
            </a:pPr>
            <a:r>
              <a:rPr lang="en-IN" altLang="en-US" sz="2800" dirty="0">
                <a:solidFill>
                  <a:srgbClr val="000000"/>
                </a:solidFill>
              </a:rPr>
              <a:t>Learnt to create story telling dashboards and stories by recording the analysis made</a:t>
            </a:r>
            <a:endParaRPr lang="en-IN" altLang="en-US" sz="2800" dirty="0">
              <a:solidFill>
                <a:srgbClr val="000000"/>
              </a:solidFill>
            </a:endParaRPr>
          </a:p>
          <a:p>
            <a:pPr marL="457200" indent="-457200" algn="just">
              <a:buFont typeface="Wingdings" panose="05000000000000000000" charset="0"/>
              <a:buChar char="Ø"/>
            </a:pPr>
            <a:endParaRPr lang="en-IN" altLang="en-US" sz="2800" dirty="0">
              <a:solidFill>
                <a:srgbClr val="000000"/>
              </a:solidFill>
            </a:endParaRPr>
          </a:p>
          <a:p>
            <a:pPr marL="457200" indent="-457200" algn="just">
              <a:buFont typeface="Wingdings" panose="05000000000000000000" charset="0"/>
              <a:buChar char="Ø"/>
            </a:pPr>
            <a:r>
              <a:rPr lang="en-IN" altLang="en-US" sz="2800" dirty="0">
                <a:solidFill>
                  <a:srgbClr val="000000"/>
                </a:solidFill>
              </a:rPr>
              <a:t>Learnt to customize dashboard and story for showing the visualizations in a easy and presentable way </a:t>
            </a:r>
            <a:endParaRPr lang="en-IN" altLang="en-US" sz="2800" dirty="0">
              <a:solidFill>
                <a:srgbClr val="00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pic>
        <p:nvPicPr>
          <p:cNvPr id="2097160" name="Picture 3" descr="ppttemplate"/>
          <p:cNvPicPr>
            <a:picLocks noChangeAspect="1"/>
          </p:cNvPicPr>
          <p:nvPr/>
        </p:nvPicPr>
        <p:blipFill>
          <a:blip r:embed="rId1"/>
          <a:stretch>
            <a:fillRect/>
          </a:stretch>
        </p:blipFill>
        <p:spPr>
          <a:xfrm>
            <a:off x="-24130" y="1905"/>
            <a:ext cx="12238990" cy="6826885"/>
          </a:xfrm>
          <a:prstGeom prst="rect">
            <a:avLst/>
          </a:prstGeom>
        </p:spPr>
      </p:pic>
      <p:sp>
        <p:nvSpPr>
          <p:cNvPr id="1048594" name="Rectangles 1"/>
          <p:cNvSpPr/>
          <p:nvPr/>
        </p:nvSpPr>
        <p:spPr>
          <a:xfrm>
            <a:off x="89535" y="29210"/>
            <a:ext cx="12012930" cy="662368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048595" name="Rectangles 2"/>
          <p:cNvSpPr/>
          <p:nvPr/>
        </p:nvSpPr>
        <p:spPr>
          <a:xfrm>
            <a:off x="467360" y="405130"/>
            <a:ext cx="11353800" cy="642366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 name="TextBox 2"/>
          <p:cNvSpPr txBox="1"/>
          <p:nvPr/>
        </p:nvSpPr>
        <p:spPr>
          <a:xfrm>
            <a:off x="1486425" y="4704246"/>
            <a:ext cx="9316278" cy="1446550"/>
          </a:xfrm>
          <a:prstGeom prst="rect">
            <a:avLst/>
          </a:prstGeom>
          <a:noFill/>
        </p:spPr>
        <p:txBody>
          <a:bodyPr wrap="square" rtlCol="0">
            <a:spAutoFit/>
          </a:bodyPr>
          <a:p>
            <a:pPr algn="ctr"/>
            <a:r>
              <a:rPr lang="en-US" sz="8800" b="1" dirty="0"/>
              <a:t>THANK YOU</a:t>
            </a:r>
            <a:endParaRPr lang="en-US" sz="8800" b="1" dirty="0"/>
          </a:p>
        </p:txBody>
      </p:sp>
      <p:pic>
        <p:nvPicPr>
          <p:cNvPr id="2" name="Picture 1"/>
          <p:cNvPicPr>
            <a:picLocks noChangeAspect="1"/>
          </p:cNvPicPr>
          <p:nvPr/>
        </p:nvPicPr>
        <p:blipFill>
          <a:blip r:embed="rId2"/>
          <a:stretch>
            <a:fillRect/>
          </a:stretch>
        </p:blipFill>
        <p:spPr>
          <a:xfrm>
            <a:off x="3973830" y="943610"/>
            <a:ext cx="4531360" cy="310705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6000">
        <p15:prstTrans prst="curtains"/>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3422</Words>
  <Application>WPS Presentation</Application>
  <PresentationFormat>Widescreen</PresentationFormat>
  <Paragraphs>97</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SimSun</vt:lpstr>
      <vt:lpstr>Wingdings</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sushanth</cp:lastModifiedBy>
  <cp:revision>6</cp:revision>
  <dcterms:created xsi:type="dcterms:W3CDTF">2021-05-19T07:28:00Z</dcterms:created>
  <dcterms:modified xsi:type="dcterms:W3CDTF">2021-05-19T18:43:48Z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