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63" r:id="rId6"/>
    <p:sldId id="268" r:id="rId7"/>
    <p:sldId id="261" r:id="rId8"/>
    <p:sldId id="264" r:id="rId9"/>
    <p:sldId id="269" r:id="rId10"/>
    <p:sldId id="270" r:id="rId11"/>
    <p:sldId id="26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60" name="Picture 3" descr="ppttemplate"/>
          <p:cNvPicPr>
            <a:picLocks noChangeAspect="1"/>
          </p:cNvPicPr>
          <p:nvPr/>
        </p:nvPicPr>
        <p:blipFill>
          <a:blip r:embed="rId1"/>
          <a:stretch>
            <a:fillRect/>
          </a:stretch>
        </p:blipFill>
        <p:spPr>
          <a:xfrm>
            <a:off x="-24130" y="1905"/>
            <a:ext cx="12238990" cy="6826885"/>
          </a:xfrm>
          <a:prstGeom prst="rect">
            <a:avLst/>
          </a:prstGeom>
        </p:spPr>
      </p:pic>
      <p:sp>
        <p:nvSpPr>
          <p:cNvPr id="1048594" name="Rectangles 1"/>
          <p:cNvSpPr/>
          <p:nvPr/>
        </p:nvSpPr>
        <p:spPr>
          <a:xfrm>
            <a:off x="89535" y="29210"/>
            <a:ext cx="12012930" cy="66236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48595" name="Rectangles 2"/>
          <p:cNvSpPr/>
          <p:nvPr/>
        </p:nvSpPr>
        <p:spPr>
          <a:xfrm>
            <a:off x="467360" y="405130"/>
            <a:ext cx="11353800" cy="64236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10" name="Picture 9" descr="rit-logo"/>
          <p:cNvPicPr>
            <a:picLocks noChangeAspect="1"/>
          </p:cNvPicPr>
          <p:nvPr/>
        </p:nvPicPr>
        <p:blipFill>
          <a:blip r:embed="rId2"/>
          <a:stretch>
            <a:fillRect/>
          </a:stretch>
        </p:blipFill>
        <p:spPr>
          <a:xfrm>
            <a:off x="3072130" y="238125"/>
            <a:ext cx="6494145" cy="1162050"/>
          </a:xfrm>
          <a:prstGeom prst="rect">
            <a:avLst/>
          </a:prstGeom>
        </p:spPr>
      </p:pic>
      <p:sp>
        <p:nvSpPr>
          <p:cNvPr id="13" name="Text Box 12"/>
          <p:cNvSpPr txBox="1"/>
          <p:nvPr/>
        </p:nvSpPr>
        <p:spPr>
          <a:xfrm>
            <a:off x="2221865" y="2919730"/>
            <a:ext cx="9034780" cy="1938020"/>
          </a:xfrm>
          <a:prstGeom prst="rect">
            <a:avLst/>
          </a:prstGeom>
          <a:noFill/>
        </p:spPr>
        <p:txBody>
          <a:bodyPr wrap="square" rtlCol="0">
            <a:spAutoFit/>
          </a:bodyPr>
          <a:p>
            <a:pPr algn="just"/>
            <a:r>
              <a:rPr lang="en-IN" altLang="en-US" sz="2000" b="1"/>
              <a:t>Internship Domain</a:t>
            </a:r>
            <a:r>
              <a:rPr lang="en-US" sz="2000" b="1"/>
              <a:t> :</a:t>
            </a:r>
            <a:r>
              <a:rPr lang="en-IN" altLang="en-US" sz="2000"/>
              <a:t> GRIPMAY2021 -</a:t>
            </a:r>
            <a:r>
              <a:rPr lang="en-US" sz="2000"/>
              <a:t> </a:t>
            </a:r>
            <a:r>
              <a:rPr lang="en-IN" altLang="en-US" sz="2000"/>
              <a:t>Data Science &amp; Business Analytics Intern</a:t>
            </a:r>
            <a:endParaRPr lang="en-IN" altLang="en-US" sz="2000"/>
          </a:p>
          <a:p>
            <a:pPr algn="just"/>
            <a:r>
              <a:rPr lang="en-IN" altLang="en-US" sz="2000"/>
              <a:t> </a:t>
            </a:r>
            <a:endParaRPr lang="en-IN" altLang="en-US" sz="2000"/>
          </a:p>
          <a:p>
            <a:pPr algn="just"/>
            <a:r>
              <a:rPr lang="en-IN" altLang="en-US" sz="2000" b="1"/>
              <a:t>Task Number : </a:t>
            </a:r>
            <a:r>
              <a:rPr lang="en-IN" altLang="en-US" sz="2000"/>
              <a:t>#Task5</a:t>
            </a:r>
            <a:endParaRPr lang="en-IN" altLang="en-US" sz="2000" b="1"/>
          </a:p>
          <a:p>
            <a:pPr algn="just"/>
            <a:endParaRPr lang="en-US" sz="2000"/>
          </a:p>
          <a:p>
            <a:pPr algn="just"/>
            <a:r>
              <a:rPr lang="en-IN" altLang="en-US" sz="2000" b="1"/>
              <a:t>Task</a:t>
            </a:r>
            <a:r>
              <a:rPr lang="en-US" sz="2000" b="1"/>
              <a:t> </a:t>
            </a:r>
            <a:r>
              <a:rPr lang="en-IN" altLang="en-US" sz="2000" b="1"/>
              <a:t>Domain :</a:t>
            </a:r>
            <a:r>
              <a:rPr lang="en-US" sz="2000"/>
              <a:t> </a:t>
            </a:r>
            <a:r>
              <a:rPr lang="en-IN" altLang="en-US" sz="2000"/>
              <a:t>Data Science </a:t>
            </a:r>
            <a:endParaRPr lang="en-US" sz="2000"/>
          </a:p>
          <a:p>
            <a:pPr algn="just"/>
            <a:endParaRPr lang="en-IN" altLang="en-US" sz="2000"/>
          </a:p>
        </p:txBody>
      </p:sp>
      <p:sp>
        <p:nvSpPr>
          <p:cNvPr id="1048596" name="TextBox 5"/>
          <p:cNvSpPr txBox="1"/>
          <p:nvPr/>
        </p:nvSpPr>
        <p:spPr>
          <a:xfrm>
            <a:off x="777240" y="1741805"/>
            <a:ext cx="11043920" cy="645160"/>
          </a:xfrm>
          <a:prstGeom prst="rect">
            <a:avLst/>
          </a:prstGeom>
          <a:noFill/>
        </p:spPr>
        <p:txBody>
          <a:bodyPr wrap="square" rtlCol="0">
            <a:spAutoFit/>
          </a:bodyPr>
          <a:p>
            <a:pPr algn="ctr"/>
            <a:r>
              <a:rPr sz="3600" b="1" dirty="0"/>
              <a:t>Exploratory Data Analysis - </a:t>
            </a:r>
            <a:r>
              <a:rPr lang="en-IN" sz="3600" b="1" dirty="0"/>
              <a:t>IPL ANALYSIS(SPORTS)</a:t>
            </a:r>
            <a:endParaRPr lang="en-IN" sz="3600" b="1" dirty="0"/>
          </a:p>
        </p:txBody>
      </p:sp>
      <p:pic>
        <p:nvPicPr>
          <p:cNvPr id="2" name="Picture 1"/>
          <p:cNvPicPr>
            <a:picLocks noChangeAspect="1"/>
          </p:cNvPicPr>
          <p:nvPr/>
        </p:nvPicPr>
        <p:blipFill>
          <a:blip r:embed="rId3"/>
          <a:stretch>
            <a:fillRect/>
          </a:stretch>
        </p:blipFill>
        <p:spPr>
          <a:xfrm>
            <a:off x="89535" y="124460"/>
            <a:ext cx="1557655" cy="1275715"/>
          </a:xfrm>
          <a:prstGeom prst="rect">
            <a:avLst/>
          </a:prstGeom>
        </p:spPr>
      </p:pic>
      <p:sp>
        <p:nvSpPr>
          <p:cNvPr id="1048597" name="TextBox 10"/>
          <p:cNvSpPr txBox="1"/>
          <p:nvPr/>
        </p:nvSpPr>
        <p:spPr>
          <a:xfrm>
            <a:off x="9294495" y="5915660"/>
            <a:ext cx="2807970" cy="737235"/>
          </a:xfrm>
          <a:prstGeom prst="rect">
            <a:avLst/>
          </a:prstGeom>
          <a:noFill/>
        </p:spPr>
        <p:txBody>
          <a:bodyPr wrap="square" rtlCol="0">
            <a:spAutoFit/>
          </a:bodyPr>
          <a:p>
            <a:r>
              <a:rPr lang="en-US" sz="2400" b="1" dirty="0"/>
              <a:t>PRESENTED BY</a:t>
            </a:r>
            <a:r>
              <a:rPr lang="en-US" sz="2400" dirty="0"/>
              <a:t>:</a:t>
            </a:r>
            <a:endParaRPr lang="en-US" sz="2400" dirty="0"/>
          </a:p>
          <a:p>
            <a:r>
              <a:rPr lang="en-US" dirty="0"/>
              <a:t>SUSHANTH ARUNACHALAM</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60" name="Picture 3" descr="ppttemplate"/>
          <p:cNvPicPr>
            <a:picLocks noChangeAspect="1"/>
          </p:cNvPicPr>
          <p:nvPr/>
        </p:nvPicPr>
        <p:blipFill>
          <a:blip r:embed="rId1"/>
          <a:stretch>
            <a:fillRect/>
          </a:stretch>
        </p:blipFill>
        <p:spPr>
          <a:xfrm>
            <a:off x="-24130" y="1905"/>
            <a:ext cx="12238990" cy="6826885"/>
          </a:xfrm>
          <a:prstGeom prst="rect">
            <a:avLst/>
          </a:prstGeom>
        </p:spPr>
      </p:pic>
      <p:sp>
        <p:nvSpPr>
          <p:cNvPr id="1048594" name="Rectangles 1"/>
          <p:cNvSpPr/>
          <p:nvPr/>
        </p:nvSpPr>
        <p:spPr>
          <a:xfrm>
            <a:off x="89535" y="29210"/>
            <a:ext cx="12012930" cy="66236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48595" name="Rectangles 2"/>
          <p:cNvSpPr/>
          <p:nvPr/>
        </p:nvSpPr>
        <p:spPr>
          <a:xfrm>
            <a:off x="467360" y="405130"/>
            <a:ext cx="11353800" cy="64236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 name="TextBox 2"/>
          <p:cNvSpPr txBox="1"/>
          <p:nvPr/>
        </p:nvSpPr>
        <p:spPr>
          <a:xfrm>
            <a:off x="1486425" y="4704246"/>
            <a:ext cx="9316278" cy="1446550"/>
          </a:xfrm>
          <a:prstGeom prst="rect">
            <a:avLst/>
          </a:prstGeom>
          <a:noFill/>
        </p:spPr>
        <p:txBody>
          <a:bodyPr wrap="square" rtlCol="0">
            <a:spAutoFit/>
          </a:bodyPr>
          <a:p>
            <a:pPr algn="ctr"/>
            <a:r>
              <a:rPr lang="en-US" sz="8800" b="1" dirty="0"/>
              <a:t>THANK YOU</a:t>
            </a:r>
            <a:endParaRPr lang="en-US" sz="8800" b="1" dirty="0"/>
          </a:p>
        </p:txBody>
      </p:sp>
      <p:pic>
        <p:nvPicPr>
          <p:cNvPr id="2" name="Picture 1"/>
          <p:cNvPicPr>
            <a:picLocks noChangeAspect="1"/>
          </p:cNvPicPr>
          <p:nvPr/>
        </p:nvPicPr>
        <p:blipFill>
          <a:blip r:embed="rId2"/>
          <a:stretch>
            <a:fillRect/>
          </a:stretch>
        </p:blipFill>
        <p:spPr>
          <a:xfrm>
            <a:off x="3973830" y="943610"/>
            <a:ext cx="4531360" cy="31070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462395"/>
          </a:xfrm>
          <a:prstGeom prst="rect">
            <a:avLst/>
          </a:prstGeom>
          <a:noFill/>
        </p:spPr>
        <p:txBody>
          <a:bodyPr wrap="square" rtlCol="0">
            <a:spAutoFit/>
          </a:bodyPr>
          <a:lstStyle/>
          <a:p>
            <a:r>
              <a:rPr lang="en-IN" altLang="en-US" sz="3600" b="1" dirty="0">
                <a:solidFill>
                  <a:srgbClr val="000000"/>
                </a:solidFill>
              </a:rPr>
              <a:t>PROBLEM</a:t>
            </a:r>
            <a:endParaRPr lang="en-IN" altLang="en-US" sz="3600" b="1" dirty="0">
              <a:solidFill>
                <a:srgbClr val="000000"/>
              </a:solidFill>
            </a:endParaRPr>
          </a:p>
          <a:p>
            <a:endParaRPr lang="en-IN" altLang="en-US" sz="3600" b="1" dirty="0">
              <a:solidFill>
                <a:srgbClr val="000000"/>
              </a:solidFill>
            </a:endParaRPr>
          </a:p>
          <a:p>
            <a:pPr marL="342900" indent="-342900">
              <a:buFont typeface="Wingdings" panose="05000000000000000000" charset="0"/>
              <a:buChar char="Ø"/>
            </a:pPr>
            <a:r>
              <a:rPr lang="en-IN" altLang="en-US" sz="2400" dirty="0">
                <a:solidFill>
                  <a:srgbClr val="000000"/>
                </a:solidFill>
              </a:rPr>
              <a:t> As a sports analysts, find out the most successful teams, players and factors contributing win or loss of a team. Suggest teams or players a company should endorse for its products.</a:t>
            </a:r>
            <a:endParaRPr lang="en-IN" altLang="en-US" sz="2400" dirty="0">
              <a:solidFill>
                <a:srgbClr val="000000"/>
              </a:solidFill>
            </a:endParaRPr>
          </a:p>
          <a:p>
            <a:pPr marL="571500" indent="-571500">
              <a:buFont typeface="Wingdings" panose="05000000000000000000" charset="0"/>
              <a:buNone/>
            </a:pPr>
            <a:endParaRPr lang="en-IN" altLang="en-US" sz="3600" b="1" dirty="0">
              <a:solidFill>
                <a:srgbClr val="000000"/>
              </a:solidFill>
            </a:endParaRPr>
          </a:p>
          <a:p>
            <a:pPr marL="571500" indent="-571500">
              <a:buFont typeface="Wingdings" panose="05000000000000000000" charset="0"/>
              <a:buNone/>
            </a:pPr>
            <a:r>
              <a:rPr lang="en-IN" altLang="en-US" sz="3600" b="1" dirty="0">
                <a:solidFill>
                  <a:srgbClr val="000000"/>
                </a:solidFill>
              </a:rPr>
              <a:t>SOLUTION </a:t>
            </a:r>
            <a:endParaRPr lang="en-IN" altLang="en-US" sz="3600" b="1" dirty="0">
              <a:solidFill>
                <a:srgbClr val="000000"/>
              </a:solidFill>
            </a:endParaRPr>
          </a:p>
          <a:p>
            <a:pPr indent="0">
              <a:buFont typeface="Wingdings" panose="05000000000000000000" charset="0"/>
              <a:buNone/>
            </a:pPr>
            <a:endParaRPr lang="en-IN" altLang="en-US" sz="3600" dirty="0">
              <a:solidFill>
                <a:srgbClr val="000000"/>
              </a:solidFill>
            </a:endParaRPr>
          </a:p>
          <a:p>
            <a:pPr marL="571500" indent="-571500" algn="l">
              <a:buFont typeface="Wingdings" panose="05000000000000000000" charset="0"/>
              <a:buChar char="Ø"/>
            </a:pPr>
            <a:r>
              <a:rPr lang="en-IN" altLang="en-US" sz="2400" dirty="0">
                <a:solidFill>
                  <a:srgbClr val="000000"/>
                </a:solidFill>
              </a:rPr>
              <a:t>Download Sports Dataset(Indian Premier League)  (given)</a:t>
            </a:r>
            <a:endParaRPr lang="en-IN" altLang="en-US" sz="2400" dirty="0">
              <a:solidFill>
                <a:srgbClr val="000000"/>
              </a:solidFill>
            </a:endParaRPr>
          </a:p>
          <a:p>
            <a:pPr marL="571500" indent="-571500" algn="l">
              <a:buFont typeface="Wingdings" panose="05000000000000000000" charset="0"/>
              <a:buChar char="Ø"/>
            </a:pPr>
            <a:endParaRPr lang="en-IN" altLang="en-US" sz="2400" dirty="0">
              <a:solidFill>
                <a:srgbClr val="000000"/>
              </a:solidFill>
            </a:endParaRPr>
          </a:p>
          <a:p>
            <a:pPr marL="571500" indent="-571500" algn="l">
              <a:buFont typeface="Wingdings" panose="05000000000000000000" charset="0"/>
              <a:buChar char="Ø"/>
            </a:pPr>
            <a:r>
              <a:rPr lang="en-IN" altLang="en-US" sz="2400" dirty="0">
                <a:solidFill>
                  <a:srgbClr val="000000"/>
                </a:solidFill>
              </a:rPr>
              <a:t>Use Tableau Desktop for creating realtime visualizations</a:t>
            </a:r>
            <a:endParaRPr lang="en-IN" altLang="en-US" sz="2400" dirty="0">
              <a:solidFill>
                <a:srgbClr val="000000"/>
              </a:solidFill>
            </a:endParaRPr>
          </a:p>
          <a:p>
            <a:pPr marL="571500" indent="-571500" algn="l">
              <a:buFont typeface="Wingdings" panose="05000000000000000000" charset="0"/>
              <a:buChar char="Ø"/>
            </a:pPr>
            <a:endParaRPr lang="en-IN" altLang="en-US" sz="2400" dirty="0">
              <a:solidFill>
                <a:srgbClr val="000000"/>
              </a:solidFill>
            </a:endParaRPr>
          </a:p>
          <a:p>
            <a:pPr marL="571500" indent="-571500" algn="l">
              <a:buFont typeface="Wingdings" panose="05000000000000000000" charset="0"/>
              <a:buChar char="Ø"/>
            </a:pPr>
            <a:r>
              <a:rPr lang="en-IN" altLang="en-US" sz="2400" dirty="0">
                <a:solidFill>
                  <a:srgbClr val="000000"/>
                </a:solidFill>
              </a:rPr>
              <a:t>Based on season, plot horizontal bars with winner details</a:t>
            </a:r>
            <a:endParaRPr lang="en-IN" altLang="en-US" sz="2400" dirty="0">
              <a:solidFill>
                <a:srgbClr val="000000"/>
              </a:solidFill>
            </a:endParaRPr>
          </a:p>
          <a:p>
            <a:pPr indent="0" algn="l">
              <a:buFont typeface="Wingdings" panose="05000000000000000000" charset="0"/>
              <a:buNone/>
            </a:pPr>
            <a:endParaRPr lang="en-IN" altLang="en-US" sz="2400" dirty="0">
              <a:solidFill>
                <a:srgbClr val="000000"/>
              </a:solidFill>
            </a:endParaRPr>
          </a:p>
          <a:p>
            <a:pPr marL="571500" indent="-571500" algn="l">
              <a:buFont typeface="Wingdings" panose="05000000000000000000" charset="0"/>
              <a:buChar char="Ø"/>
            </a:pPr>
            <a:r>
              <a:rPr lang="en-IN" altLang="en-US" sz="2400" dirty="0">
                <a:solidFill>
                  <a:srgbClr val="000000"/>
                </a:solidFill>
              </a:rPr>
              <a:t>Based on toss winner, plot side by side</a:t>
            </a:r>
            <a:r>
              <a:rPr lang="en-IN" altLang="en-US" sz="2400" dirty="0">
                <a:sym typeface="+mn-ea"/>
              </a:rPr>
              <a:t> bars </a:t>
            </a:r>
            <a:r>
              <a:rPr lang="en-IN" altLang="en-US" sz="2400" dirty="0">
                <a:solidFill>
                  <a:srgbClr val="000000"/>
                </a:solidFill>
              </a:rPr>
              <a:t>visualization of toss decision</a:t>
            </a:r>
            <a:endParaRPr lang="en-IN" altLang="en-US" sz="2400" dirty="0">
              <a:solidFill>
                <a:srgbClr val="000000"/>
              </a:solidFill>
            </a:endParaRPr>
          </a:p>
          <a:p>
            <a:pPr marL="571500" indent="-571500" algn="l">
              <a:buFont typeface="Wingdings" panose="05000000000000000000" charset="0"/>
              <a:buChar char="Ø"/>
            </a:pP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369685"/>
          </a:xfrm>
          <a:prstGeom prst="rect">
            <a:avLst/>
          </a:prstGeom>
          <a:noFill/>
        </p:spPr>
        <p:txBody>
          <a:bodyPr wrap="square" rtlCol="0">
            <a:spAutoFit/>
          </a:bodyPr>
          <a:lstStyle/>
          <a:p>
            <a:pPr indent="0">
              <a:buFont typeface="Wingdings" panose="05000000000000000000" charset="0"/>
              <a:buNone/>
            </a:pPr>
            <a:r>
              <a:rPr lang="en-IN" altLang="en-US" sz="3600" b="1" dirty="0">
                <a:solidFill>
                  <a:srgbClr val="000000"/>
                </a:solidFill>
              </a:rPr>
              <a:t>SOLUTION </a:t>
            </a:r>
            <a:endParaRPr lang="en-IN" altLang="en-US" sz="3600" b="1" dirty="0">
              <a:solidFill>
                <a:srgbClr val="000000"/>
              </a:solidFill>
            </a:endParaRPr>
          </a:p>
          <a:p>
            <a:pPr indent="0">
              <a:buFont typeface="Wingdings" panose="05000000000000000000" charset="0"/>
              <a:buNone/>
            </a:pPr>
            <a:endParaRPr lang="en-IN" altLang="en-US" sz="3600" dirty="0">
              <a:solidFill>
                <a:srgbClr val="000000"/>
              </a:solidFill>
            </a:endParaRPr>
          </a:p>
          <a:p>
            <a:pPr marL="571500" indent="-571500" algn="l">
              <a:buFont typeface="Wingdings" panose="05000000000000000000" charset="0"/>
              <a:buChar char="Ø"/>
            </a:pPr>
            <a:r>
              <a:rPr lang="en-US" sz="2400" dirty="0"/>
              <a:t>Based on </a:t>
            </a:r>
            <a:r>
              <a:rPr lang="en-IN" altLang="en-US" sz="2400" dirty="0"/>
              <a:t>winner teams</a:t>
            </a:r>
            <a:r>
              <a:rPr lang="en-US" sz="2400" dirty="0"/>
              <a:t>, plot</a:t>
            </a:r>
            <a:r>
              <a:rPr lang="en-IN" altLang="en-US" sz="2400" dirty="0"/>
              <a:t> horizontal bars</a:t>
            </a:r>
            <a:r>
              <a:rPr lang="en-US" sz="2400" dirty="0"/>
              <a:t> visualization</a:t>
            </a:r>
            <a:r>
              <a:rPr lang="en-IN" altLang="en-US" sz="2400" dirty="0"/>
              <a:t> with player of match details</a:t>
            </a:r>
            <a:endParaRPr lang="en-IN" altLang="en-US" sz="2400" dirty="0"/>
          </a:p>
          <a:p>
            <a:pPr marL="571500" indent="-571500" algn="l">
              <a:buFont typeface="Wingdings" panose="05000000000000000000" charset="0"/>
              <a:buChar char="Ø"/>
            </a:pPr>
            <a:endParaRPr lang="en-US" sz="2400" dirty="0"/>
          </a:p>
          <a:p>
            <a:pPr marL="571500" indent="-571500" algn="l">
              <a:buFont typeface="Wingdings" panose="05000000000000000000" charset="0"/>
              <a:buChar char="Ø"/>
            </a:pPr>
            <a:r>
              <a:rPr lang="en-US" sz="2400" dirty="0"/>
              <a:t>Bas</a:t>
            </a:r>
            <a:r>
              <a:rPr lang="en-IN" altLang="en-US" sz="2400" dirty="0"/>
              <a:t>ed on season, plot horizontal bars visualization </a:t>
            </a:r>
            <a:r>
              <a:rPr lang="en-IN" altLang="en-US" sz="2400" dirty="0">
                <a:sym typeface="+mn-ea"/>
              </a:rPr>
              <a:t>with player of match details</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t>Based on player of match, plot horizontal</a:t>
            </a:r>
            <a:r>
              <a:rPr lang="en-IN" altLang="en-US" sz="2400" dirty="0">
                <a:sym typeface="+mn-ea"/>
              </a:rPr>
              <a:t> bars </a:t>
            </a:r>
            <a:r>
              <a:rPr lang="en-IN" altLang="en-US" sz="2400" dirty="0"/>
              <a:t>visualization with player of match details</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sym typeface="+mn-ea"/>
              </a:rPr>
              <a:t>Based on batsman, plot horizontal</a:t>
            </a:r>
            <a:r>
              <a:rPr lang="en-IN" altLang="en-US" sz="2400" dirty="0">
                <a:sym typeface="+mn-ea"/>
              </a:rPr>
              <a:t> bars </a:t>
            </a:r>
            <a:r>
              <a:rPr lang="en-IN" altLang="en-US" sz="2400" dirty="0">
                <a:sym typeface="+mn-ea"/>
              </a:rPr>
              <a:t>visualization with batsman runs</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sym typeface="+mn-ea"/>
              </a:rPr>
              <a:t>Based on player dismissed and dismissal kind , plot horizontal</a:t>
            </a:r>
            <a:r>
              <a:rPr lang="en-IN" altLang="en-US" sz="2400" dirty="0">
                <a:sym typeface="+mn-ea"/>
              </a:rPr>
              <a:t> bars </a:t>
            </a:r>
            <a:r>
              <a:rPr lang="en-IN" altLang="en-US" sz="2400" dirty="0">
                <a:sym typeface="+mn-ea"/>
              </a:rPr>
              <a:t>visualization with player details</a:t>
            </a:r>
            <a:endParaRPr lang="en-IN" altLang="en-US" sz="2400" dirty="0">
              <a:sym typeface="+mn-ea"/>
            </a:endParaRPr>
          </a:p>
          <a:p>
            <a:pPr marL="571500" indent="-571500" algn="l">
              <a:buFont typeface="Wingdings" panose="05000000000000000000" charset="0"/>
              <a:buChar char="Ø"/>
            </a:pPr>
            <a:endParaRPr lang="en-IN" altLang="en-US" sz="2400" dirty="0">
              <a:sym typeface="+mn-ea"/>
            </a:endParaRPr>
          </a:p>
          <a:p>
            <a:pPr marL="571500" indent="-571500" algn="l">
              <a:buFont typeface="Wingdings" panose="05000000000000000000" charset="0"/>
              <a:buChar char="Ø"/>
            </a:pPr>
            <a:r>
              <a:rPr lang="en-IN" altLang="en-US" sz="2400" dirty="0">
                <a:sym typeface="+mn-ea"/>
              </a:rPr>
              <a:t>Based on dismissal kind , plot horizontal bars visualization with dismissal kind details</a:t>
            </a:r>
            <a:endParaRPr lang="en-IN" altLang="en-US" sz="2400" dirty="0">
              <a:sym typeface="+mn-ea"/>
            </a:endParaRPr>
          </a:p>
          <a:p>
            <a:pPr marL="571500" indent="-571500" algn="l">
              <a:buFont typeface="Wingdings" panose="05000000000000000000" charset="0"/>
              <a:buChar char="Ø"/>
            </a:pPr>
            <a:endParaRPr lang="en-IN" altLang="en-US" sz="2400" dirty="0">
              <a:sym typeface="+mn-ea"/>
            </a:endParaRPr>
          </a:p>
          <a:p>
            <a:pPr marL="571500" indent="-571500" algn="l">
              <a:buFont typeface="Wingdings" panose="05000000000000000000" charset="0"/>
              <a:buChar char="Ø"/>
            </a:pPr>
            <a:r>
              <a:rPr lang="en-IN" altLang="en-US" sz="2400" dirty="0"/>
              <a:t>Based on bowler details, plot horizontal bars visualization with bowlers details</a:t>
            </a:r>
            <a:endParaRPr lang="en-I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90170" y="124460"/>
            <a:ext cx="12012295" cy="6185535"/>
          </a:xfrm>
          <a:prstGeom prst="rect">
            <a:avLst/>
          </a:prstGeom>
          <a:noFill/>
        </p:spPr>
        <p:txBody>
          <a:bodyPr wrap="square" rtlCol="0">
            <a:spAutoFit/>
          </a:bodyPr>
          <a:lstStyle/>
          <a:p>
            <a:pPr indent="0">
              <a:buFont typeface="Wingdings" panose="05000000000000000000" charset="0"/>
              <a:buNone/>
            </a:pPr>
            <a:r>
              <a:rPr lang="en-IN" altLang="en-US" sz="3600" b="1" dirty="0">
                <a:solidFill>
                  <a:srgbClr val="000000"/>
                </a:solidFill>
              </a:rPr>
              <a:t>SOLUTION </a:t>
            </a:r>
            <a:endParaRPr lang="en-IN" altLang="en-US" sz="3600" b="1" dirty="0">
              <a:solidFill>
                <a:srgbClr val="000000"/>
              </a:solidFill>
            </a:endParaRPr>
          </a:p>
          <a:p>
            <a:pPr indent="0">
              <a:buFont typeface="Wingdings" panose="05000000000000000000" charset="0"/>
              <a:buNone/>
            </a:pPr>
            <a:endParaRPr lang="en-IN" altLang="en-US" sz="2400" dirty="0">
              <a:sym typeface="+mn-ea"/>
            </a:endParaRPr>
          </a:p>
          <a:p>
            <a:pPr marL="571500" indent="-571500" algn="l">
              <a:buFont typeface="Wingdings" panose="05000000000000000000" charset="0"/>
              <a:buChar char="Ø"/>
            </a:pPr>
            <a:r>
              <a:rPr lang="en-IN" altLang="en-US" sz="2400" dirty="0"/>
              <a:t>Based on field details, plot horizontal bars visualization with fielders details</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t>Based on season details, plot horizontal bars visualization with umpire1 details</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sym typeface="+mn-ea"/>
              </a:rPr>
              <a:t>Based on season details, plot horizontal bars visualization with umpire2 details</a:t>
            </a:r>
            <a:endParaRPr lang="en-IN" altLang="en-US" sz="2400" dirty="0">
              <a:sym typeface="+mn-ea"/>
            </a:endParaRPr>
          </a:p>
          <a:p>
            <a:pPr marL="571500" indent="-571500" algn="l">
              <a:buFont typeface="Wingdings" panose="05000000000000000000" charset="0"/>
              <a:buChar char="Ø"/>
            </a:pPr>
            <a:endParaRPr lang="en-IN" altLang="en-US" sz="2400" dirty="0">
              <a:sym typeface="+mn-ea"/>
            </a:endParaRPr>
          </a:p>
          <a:p>
            <a:pPr marL="571500" indent="-571500" algn="l">
              <a:buFont typeface="Wingdings" panose="05000000000000000000" charset="0"/>
              <a:buChar char="Ø"/>
            </a:pPr>
            <a:r>
              <a:rPr lang="en-IN" altLang="en-US" sz="2400" dirty="0">
                <a:sym typeface="+mn-ea"/>
              </a:rPr>
              <a:t>Build a Dashboard with Season as filter and combine the sheets </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sym typeface="+mn-ea"/>
              </a:rPr>
              <a:t>Create a story-telling dashboard and record the analysis made in each visualizations </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endParaRPr lang="en-I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12394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algn="just"/>
            <a:endParaRPr lang="en-IN" altLang="en-US" sz="2800" b="1" dirty="0">
              <a:solidFill>
                <a:srgbClr val="000000"/>
              </a:solidFill>
            </a:endParaRPr>
          </a:p>
          <a:p>
            <a:pPr marL="457200" indent="-457200" algn="just">
              <a:buFont typeface="Wingdings" panose="05000000000000000000" charset="0"/>
              <a:buChar char="Ø"/>
            </a:pPr>
            <a:r>
              <a:rPr lang="en-IN" altLang="en-US" sz="2800" b="1" dirty="0">
                <a:solidFill>
                  <a:srgbClr val="000000"/>
                </a:solidFill>
              </a:rPr>
              <a:t>As a sports analysts, find out the most successful teams, players and factors</a:t>
            </a:r>
            <a:endParaRPr lang="en-IN" altLang="en-US" sz="2800" b="1" dirty="0">
              <a:solidFill>
                <a:srgbClr val="000000"/>
              </a:solidFill>
            </a:endParaRPr>
          </a:p>
          <a:p>
            <a:pPr indent="0" algn="just">
              <a:buFont typeface="Wingdings" panose="05000000000000000000" charset="0"/>
              <a:buNone/>
            </a:pPr>
            <a:r>
              <a:rPr lang="en-IN" altLang="en-US" sz="2800" b="1" dirty="0">
                <a:solidFill>
                  <a:srgbClr val="000000"/>
                </a:solidFill>
              </a:rPr>
              <a:t>contributing win or loss of a team. Suggest teams or players a company should endorse for its products.</a:t>
            </a:r>
            <a:endParaRPr lang="en-IN" altLang="en-US" sz="2800" b="1" dirty="0">
              <a:solidFill>
                <a:srgbClr val="000000"/>
              </a:solidFill>
            </a:endParaRPr>
          </a:p>
          <a:p>
            <a:pPr indent="0" algn="just">
              <a:buFont typeface="Wingdings" panose="05000000000000000000" charset="0"/>
              <a:buNone/>
            </a:pPr>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rPr>
              <a:t>Most of the Winning Teams are Chennai Super Kings and Mumbai Indians</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Most of the Toss Winning Teams choose bat as their toss decision whereas some teams choose field</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MS Dhoni from Chennai Super Kings, AC Gilchrist from Deccan Chargers, RR Pant from Delhi Capitals, V Sehwag from Delhi Daredevils, AJ Finch &amp; DR Smith from Gujarat Lions, </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55447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algn="just"/>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sym typeface="+mn-ea"/>
              </a:rPr>
              <a:t>SE Marsh from Kings XI Punjab, BB McCullum &amp; BJ Hodge from Kochi Tuskers Kerala, AD Russel from Kolkata Knight Riders, RG Sharma from Mumbai Indians, SPD Smih from SPD Smith, AM Rahane from Rajasthan Royals, BA Stokes from Rising Pune Supergiant, AB Dinda &amp; AM Rahane from Rising Pune Supergiants, AB de Villiers from Royal Challengers Bangalore, DA Warner from Sunrises Hyderabad are the best players of the match</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CH Gayle is the overall player of the match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2008 -  SE Marsh, 2009 - YK Pathan, 2010 - SR Tendulkar, 2011 - CH Gayle, 2012 - CH Gayle, 2013 - MEK Hussey, 2014 - GJ Maxwell, 2015 -  DA Warner, 2016 - V Kholi, 2017 - BA Stokes &amp; NM Coulter-Nile, 2018 - Rashid Khan, 2019 - AD Russel are season wise players of the match</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55447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rPr>
              <a:t>Maximum number of batsman runs is scored by V Kholi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Harbhajan Singh has been the bowler for maximum matches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MS Dhoni has been the fielder for maximum number of matches</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SK Raina has been caught for maximum number of times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Maximum number of dismissal kind fall under the category caught</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2008 - BF Bowden, 2009 - BR Doctrove, 2010 - BR Doctrove, 2011 - Asad Rauf, 2012 - BF Bowden, 2013 - Asad rauf, 2014 - HDPK Dharmasena , 2015 - AK Chaudhary, 2016 - AK Chaudhary, 2017 - AY Dandekar, 2018 - C Shamshuddin, 2019 - S Ravi have been the umpire1 for many seasons</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55447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2008 - RE Koertzen, 2009 - SJA Taufel, 2010 - SJA Taufel, 2011 - RB Tiffin, RJ Tucker, SJA Taufel, 2012 - SJA Taufel, 2013 - SJA Taufel, 2014 - C Shamshuddin &amp; VA Kulkarni, 2015 - C Shamshuddin &amp; VA Kulkarni, 2016 - CK Nandan, 2017 - S Ravi, 2018 - S Ravi, 2019 - Nitin Menon have been the umpire2 for many seasons</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2008 - Rajasthan Royals, 2009 - Delhi daredevils, 2010 - Mumbai Indians, 2011 - Chennai Super Kings, 2012 - Kolkata Knight Riders, 2013 - Mumbai Indians, 2014 - Kings XI Punjab, 2015 - Chennai Super Kings &amp; Mumbai Indians, 2016 - Sunrisers Hyderabad, 2017 - Mumbai Indians, 2018 - Chennai Super Kings, 2019 - Mumbai Indians are the winning teams in various seasons</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Best Playing teams are Chennai Super Kings and Mumbai Indians</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5262245"/>
          </a:xfrm>
          <a:prstGeom prst="rect">
            <a:avLst/>
          </a:prstGeom>
          <a:noFill/>
        </p:spPr>
        <p:txBody>
          <a:bodyPr wrap="square" rtlCol="0">
            <a:spAutoFit/>
          </a:bodyPr>
          <a:lstStyle/>
          <a:p>
            <a:pPr algn="just"/>
            <a:r>
              <a:rPr lang="en-IN" altLang="en-US" sz="2800" b="1" dirty="0">
                <a:solidFill>
                  <a:srgbClr val="000000"/>
                </a:solidFill>
                <a:sym typeface="+mn-ea"/>
              </a:rPr>
              <a:t>OUTCOMES from #Task5</a:t>
            </a:r>
            <a:endParaRPr lang="en-IN" altLang="en-US" sz="2800" b="1" dirty="0">
              <a:solidFill>
                <a:srgbClr val="000000"/>
              </a:solidFill>
              <a:sym typeface="+mn-ea"/>
            </a:endParaRPr>
          </a:p>
          <a:p>
            <a:pPr algn="just"/>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about Tableau Desktop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how to plot visualizations using built-in features available in tableau desktop</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to create story telling dashboards and stories by recording the analysis made</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to customize dashboard and story for showing the visualizations in a easy and presentable way </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4538</Words>
  <Application>WPS Presentation</Application>
  <PresentationFormat>Widescreen</PresentationFormat>
  <Paragraphs>112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sushanth</cp:lastModifiedBy>
  <cp:revision>11</cp:revision>
  <dcterms:created xsi:type="dcterms:W3CDTF">2021-05-19T07:28:00Z</dcterms:created>
  <dcterms:modified xsi:type="dcterms:W3CDTF">2021-05-20T12:33:35Z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