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roxima Nova"/>
      <p:regular r:id="rId27"/>
      <p:bold r:id="rId28"/>
      <p:italic r:id="rId29"/>
      <p:boldItalic r:id="rId30"/>
    </p:embeddedFon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regular.fntdata"/><Relationship Id="rId30" Type="http://schemas.openxmlformats.org/officeDocument/2006/relationships/font" Target="fonts/ProximaNova-boldItalic.fntdata"/><Relationship Id="rId11" Type="http://schemas.openxmlformats.org/officeDocument/2006/relationships/slide" Target="slides/slide7.xml"/><Relationship Id="rId33" Type="http://schemas.openxmlformats.org/officeDocument/2006/relationships/font" Target="fonts/QuattrocentoSans-italic.fntdata"/><Relationship Id="rId10" Type="http://schemas.openxmlformats.org/officeDocument/2006/relationships/slide" Target="slides/slide6.xml"/><Relationship Id="rId32"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Quattrocento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a1a384a9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a1a384a9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a1a384a9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a1a384a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a1a384a9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a1a384a9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908d5d86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908d5d86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7908d5d86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7908d5d86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7908d5d86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7908d5d86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908d5d86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908d5d86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e75d92a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e75d92a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ae75d92a9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ae75d92a9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7a1a384a9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7a1a384a9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908d5d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908d5d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908d5d86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908d5d86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a4e85e7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a4e85e7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908d5d86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7908d5d86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7908d5d86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7908d5d86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908d5d8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908d5d8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7908d5d8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7908d5d8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908d5d86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908d5d8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7a1a384a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a1a384a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a1a384a9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a1a384a9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a1a384a9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a1a384a9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kaggle.com/datasets/uciml/sms-spam-collection-dataset" TargetMode="Externa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41850" y="1071400"/>
            <a:ext cx="77058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SPAM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lang="en"/>
              <a:t>Cleaning</a:t>
            </a:r>
            <a:r>
              <a:rPr lang="en"/>
              <a:t> and Preprocessing</a:t>
            </a:r>
            <a:endParaRPr/>
          </a:p>
        </p:txBody>
      </p:sp>
      <p:sp>
        <p:nvSpPr>
          <p:cNvPr id="136" name="Google Shape;136;p24"/>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rPr>
              <a:t>For data cleaning, we:</a:t>
            </a:r>
            <a:endParaRPr sz="1300">
              <a:solidFill>
                <a:schemeClr val="dk1"/>
              </a:solidFill>
            </a:endParaRPr>
          </a:p>
          <a:p>
            <a:pPr indent="-311150" lvl="0" marL="457200" rtl="0" algn="l">
              <a:lnSpc>
                <a:spcPct val="100000"/>
              </a:lnSpc>
              <a:spcBef>
                <a:spcPts val="1600"/>
              </a:spcBef>
              <a:spcAft>
                <a:spcPts val="0"/>
              </a:spcAft>
              <a:buClr>
                <a:schemeClr val="dk1"/>
              </a:buClr>
              <a:buSzPts val="1300"/>
              <a:buAutoNum type="arabicPeriod"/>
            </a:pPr>
            <a:r>
              <a:rPr lang="en" sz="1300">
                <a:solidFill>
                  <a:schemeClr val="dk1"/>
                </a:solidFill>
              </a:rPr>
              <a:t>Dropped columns having </a:t>
            </a:r>
            <a:r>
              <a:rPr lang="en" sz="1300">
                <a:solidFill>
                  <a:schemeClr val="dk1"/>
                </a:solidFill>
              </a:rPr>
              <a:t>majority</a:t>
            </a:r>
            <a:r>
              <a:rPr lang="en" sz="1300">
                <a:solidFill>
                  <a:schemeClr val="dk1"/>
                </a:solidFill>
              </a:rPr>
              <a:t> null values</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Changed </a:t>
            </a:r>
            <a:r>
              <a:rPr lang="en" sz="1300">
                <a:solidFill>
                  <a:schemeClr val="dk1"/>
                </a:solidFill>
              </a:rPr>
              <a:t>columns</a:t>
            </a:r>
            <a:r>
              <a:rPr lang="en" sz="1300">
                <a:solidFill>
                  <a:schemeClr val="dk1"/>
                </a:solidFill>
              </a:rPr>
              <a:t> names from v1 → target, v2→ text</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Replaced string values in the ‘target’ column with integer values: ham as 0 and spam as 1.</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Removed duplicates</a:t>
            </a:r>
            <a:endParaRPr sz="1300">
              <a:solidFill>
                <a:schemeClr val="dk1"/>
              </a:solidFill>
            </a:endParaRPr>
          </a:p>
          <a:p>
            <a:pPr indent="0" lvl="0" marL="457200" rtl="0" algn="l">
              <a:lnSpc>
                <a:spcPct val="100000"/>
              </a:lnSpc>
              <a:spcBef>
                <a:spcPts val="0"/>
              </a:spcBef>
              <a:spcAft>
                <a:spcPts val="0"/>
              </a:spcAft>
              <a:buNone/>
            </a:pPr>
            <a:r>
              <a:t/>
            </a:r>
            <a:endParaRPr sz="1300">
              <a:solidFill>
                <a:schemeClr val="dk1"/>
              </a:solidFill>
            </a:endParaRPr>
          </a:p>
          <a:p>
            <a:pPr indent="0" lvl="0" marL="0" rtl="0" algn="l">
              <a:lnSpc>
                <a:spcPct val="100000"/>
              </a:lnSpc>
              <a:spcBef>
                <a:spcPts val="0"/>
              </a:spcBef>
              <a:spcAft>
                <a:spcPts val="0"/>
              </a:spcAft>
              <a:buNone/>
            </a:pPr>
            <a:r>
              <a:rPr lang="en" sz="1300">
                <a:solidFill>
                  <a:schemeClr val="dk1"/>
                </a:solidFill>
              </a:rPr>
              <a:t>We divided the preprocessing into the following steps (in order):</a:t>
            </a:r>
            <a:endParaRPr sz="1300">
              <a:solidFill>
                <a:schemeClr val="dk1"/>
              </a:solidFill>
            </a:endParaRPr>
          </a:p>
          <a:p>
            <a:pPr indent="-311150" lvl="0" marL="457200" rtl="0" algn="l">
              <a:lnSpc>
                <a:spcPct val="100000"/>
              </a:lnSpc>
              <a:spcBef>
                <a:spcPts val="1600"/>
              </a:spcBef>
              <a:spcAft>
                <a:spcPts val="0"/>
              </a:spcAft>
              <a:buClr>
                <a:schemeClr val="dk1"/>
              </a:buClr>
              <a:buSzPts val="1300"/>
              <a:buAutoNum type="arabicPeriod"/>
            </a:pPr>
            <a:r>
              <a:rPr lang="en" sz="1300">
                <a:solidFill>
                  <a:schemeClr val="dk1"/>
                </a:solidFill>
              </a:rPr>
              <a:t>Lower case</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Tokenization (breaking into words)</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Removing special characters</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Removing stop words (have insignificant contribution in the meaning of the sentence) and punctuation</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Stemming (reducing a word to its word stem)</a:t>
            </a:r>
            <a:endParaRPr sz="1300">
              <a:solidFill>
                <a:schemeClr val="dk1"/>
              </a:solidFill>
            </a:endParaRPr>
          </a:p>
          <a:p>
            <a:pPr indent="0" lvl="0" marL="0" rtl="0" algn="l">
              <a:lnSpc>
                <a:spcPct val="100000"/>
              </a:lnSpc>
              <a:spcBef>
                <a:spcPts val="1600"/>
              </a:spcBef>
              <a:spcAft>
                <a:spcPts val="0"/>
              </a:spcAft>
              <a:buNone/>
            </a:pPr>
            <a:r>
              <a:rPr lang="en" sz="1300">
                <a:solidFill>
                  <a:schemeClr val="dk1"/>
                </a:solidFill>
              </a:rPr>
              <a:t>This helped us filter out the relevant and </a:t>
            </a:r>
            <a:r>
              <a:rPr lang="en" sz="1300">
                <a:solidFill>
                  <a:schemeClr val="dk1"/>
                </a:solidFill>
              </a:rPr>
              <a:t>significant</a:t>
            </a:r>
            <a:r>
              <a:rPr lang="en" sz="1300">
                <a:solidFill>
                  <a:schemeClr val="dk1"/>
                </a:solidFill>
              </a:rPr>
              <a:t> words in a sms that will be useful for our model making and its </a:t>
            </a:r>
            <a:r>
              <a:rPr lang="en" sz="1300">
                <a:solidFill>
                  <a:schemeClr val="dk1"/>
                </a:solidFill>
              </a:rPr>
              <a:t>analysis</a:t>
            </a:r>
            <a:r>
              <a:rPr lang="en" sz="1300">
                <a:solidFill>
                  <a:schemeClr val="dk1"/>
                </a:solidFill>
              </a:rPr>
              <a:t>.</a:t>
            </a:r>
            <a:endParaRPr sz="1300">
              <a:solidFill>
                <a:schemeClr val="dk1"/>
              </a:solidFill>
            </a:endParaRPr>
          </a:p>
          <a:p>
            <a:pPr indent="0" lvl="0" marL="0" rtl="0" algn="l">
              <a:lnSpc>
                <a:spcPct val="100000"/>
              </a:lnSpc>
              <a:spcBef>
                <a:spcPts val="1600"/>
              </a:spcBef>
              <a:spcAft>
                <a:spcPts val="1600"/>
              </a:spcAft>
              <a:buNone/>
            </a:pPr>
            <a:r>
              <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295050" y="895475"/>
            <a:ext cx="8553900" cy="82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In order to illustrate the most common </a:t>
            </a:r>
            <a:r>
              <a:rPr lang="en">
                <a:solidFill>
                  <a:schemeClr val="dk1"/>
                </a:solidFill>
              </a:rPr>
              <a:t>words</a:t>
            </a:r>
            <a:r>
              <a:rPr lang="en">
                <a:solidFill>
                  <a:schemeClr val="dk1"/>
                </a:solidFill>
              </a:rPr>
              <a:t> used in spam and ham messages, we used WordCloud.</a:t>
            </a:r>
            <a:endParaRPr>
              <a:solidFill>
                <a:schemeClr val="dk1"/>
              </a:solidFill>
            </a:endParaRPr>
          </a:p>
        </p:txBody>
      </p:sp>
      <p:pic>
        <p:nvPicPr>
          <p:cNvPr id="142" name="Google Shape;142;p25"/>
          <p:cNvPicPr preferRelativeResize="0"/>
          <p:nvPr/>
        </p:nvPicPr>
        <p:blipFill>
          <a:blip r:embed="rId3">
            <a:alphaModFix/>
          </a:blip>
          <a:stretch>
            <a:fillRect/>
          </a:stretch>
        </p:blipFill>
        <p:spPr>
          <a:xfrm>
            <a:off x="837575" y="1648800"/>
            <a:ext cx="3137350" cy="3094500"/>
          </a:xfrm>
          <a:prstGeom prst="rect">
            <a:avLst/>
          </a:prstGeom>
          <a:noFill/>
          <a:ln>
            <a:noFill/>
          </a:ln>
        </p:spPr>
      </p:pic>
      <p:sp>
        <p:nvSpPr>
          <p:cNvPr id="143" name="Google Shape;143;p25"/>
          <p:cNvSpPr txBox="1"/>
          <p:nvPr/>
        </p:nvSpPr>
        <p:spPr>
          <a:xfrm>
            <a:off x="2058200" y="4646925"/>
            <a:ext cx="10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Spam</a:t>
            </a:r>
            <a:endParaRPr>
              <a:latin typeface="Proxima Nova"/>
              <a:ea typeface="Proxima Nova"/>
              <a:cs typeface="Proxima Nova"/>
              <a:sym typeface="Proxima Nova"/>
            </a:endParaRPr>
          </a:p>
        </p:txBody>
      </p:sp>
      <p:pic>
        <p:nvPicPr>
          <p:cNvPr id="144" name="Google Shape;144;p25"/>
          <p:cNvPicPr preferRelativeResize="0"/>
          <p:nvPr/>
        </p:nvPicPr>
        <p:blipFill>
          <a:blip r:embed="rId4">
            <a:alphaModFix/>
          </a:blip>
          <a:stretch>
            <a:fillRect/>
          </a:stretch>
        </p:blipFill>
        <p:spPr>
          <a:xfrm>
            <a:off x="5005350" y="1638588"/>
            <a:ext cx="3158068" cy="3114925"/>
          </a:xfrm>
          <a:prstGeom prst="rect">
            <a:avLst/>
          </a:prstGeom>
          <a:noFill/>
          <a:ln>
            <a:noFill/>
          </a:ln>
        </p:spPr>
      </p:pic>
      <p:sp>
        <p:nvSpPr>
          <p:cNvPr id="145" name="Google Shape;145;p25"/>
          <p:cNvSpPr txBox="1"/>
          <p:nvPr/>
        </p:nvSpPr>
        <p:spPr>
          <a:xfrm>
            <a:off x="6327975" y="4646925"/>
            <a:ext cx="9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Ham</a:t>
            </a:r>
            <a:endParaRPr>
              <a:latin typeface="Proxima Nova"/>
              <a:ea typeface="Proxima Nova"/>
              <a:cs typeface="Proxima Nova"/>
              <a:sym typeface="Proxima Nova"/>
            </a:endParaRPr>
          </a:p>
        </p:txBody>
      </p:sp>
      <p:sp>
        <p:nvSpPr>
          <p:cNvPr id="146" name="Google Shape;146;p25"/>
          <p:cNvSpPr txBox="1"/>
          <p:nvPr/>
        </p:nvSpPr>
        <p:spPr>
          <a:xfrm>
            <a:off x="251550" y="279875"/>
            <a:ext cx="864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800">
                <a:solidFill>
                  <a:srgbClr val="434343"/>
                </a:solidFill>
                <a:latin typeface="Proxima Nova"/>
                <a:ea typeface="Proxima Nova"/>
                <a:cs typeface="Proxima Nova"/>
                <a:sym typeface="Proxima Nova"/>
              </a:rPr>
              <a:t>Dataset Description - PREPROCESSING ANALYSIS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916925"/>
            <a:ext cx="8520600" cy="75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solidFill>
                  <a:schemeClr val="dk1"/>
                </a:solidFill>
              </a:rPr>
              <a:t>We also applied a frequency counter of the top 30 most common words in spam and ham messages: </a:t>
            </a:r>
            <a:endParaRPr sz="1700">
              <a:solidFill>
                <a:schemeClr val="dk1"/>
              </a:solidFill>
            </a:endParaRPr>
          </a:p>
        </p:txBody>
      </p:sp>
      <p:pic>
        <p:nvPicPr>
          <p:cNvPr id="152" name="Google Shape;152;p26"/>
          <p:cNvPicPr preferRelativeResize="0"/>
          <p:nvPr/>
        </p:nvPicPr>
        <p:blipFill>
          <a:blip r:embed="rId3">
            <a:alphaModFix/>
          </a:blip>
          <a:stretch>
            <a:fillRect/>
          </a:stretch>
        </p:blipFill>
        <p:spPr>
          <a:xfrm>
            <a:off x="205925" y="1587075"/>
            <a:ext cx="4076975" cy="3135175"/>
          </a:xfrm>
          <a:prstGeom prst="rect">
            <a:avLst/>
          </a:prstGeom>
          <a:noFill/>
          <a:ln>
            <a:noFill/>
          </a:ln>
        </p:spPr>
      </p:pic>
      <p:sp>
        <p:nvSpPr>
          <p:cNvPr id="153" name="Google Shape;153;p26"/>
          <p:cNvSpPr txBox="1"/>
          <p:nvPr/>
        </p:nvSpPr>
        <p:spPr>
          <a:xfrm>
            <a:off x="2109325" y="4636225"/>
            <a:ext cx="91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spam</a:t>
            </a:r>
            <a:endParaRPr>
              <a:latin typeface="Proxima Nova"/>
              <a:ea typeface="Proxima Nova"/>
              <a:cs typeface="Proxima Nova"/>
              <a:sym typeface="Proxima Nova"/>
            </a:endParaRPr>
          </a:p>
        </p:txBody>
      </p:sp>
      <p:pic>
        <p:nvPicPr>
          <p:cNvPr id="154" name="Google Shape;154;p26"/>
          <p:cNvPicPr preferRelativeResize="0"/>
          <p:nvPr/>
        </p:nvPicPr>
        <p:blipFill>
          <a:blip r:embed="rId4">
            <a:alphaModFix/>
          </a:blip>
          <a:stretch>
            <a:fillRect/>
          </a:stretch>
        </p:blipFill>
        <p:spPr>
          <a:xfrm>
            <a:off x="4755325" y="1587075"/>
            <a:ext cx="4076975" cy="3027025"/>
          </a:xfrm>
          <a:prstGeom prst="rect">
            <a:avLst/>
          </a:prstGeom>
          <a:noFill/>
          <a:ln>
            <a:noFill/>
          </a:ln>
        </p:spPr>
      </p:pic>
      <p:sp>
        <p:nvSpPr>
          <p:cNvPr id="155" name="Google Shape;155;p26"/>
          <p:cNvSpPr txBox="1"/>
          <p:nvPr/>
        </p:nvSpPr>
        <p:spPr>
          <a:xfrm>
            <a:off x="6456450" y="4636225"/>
            <a:ext cx="82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For ham</a:t>
            </a:r>
            <a:endParaRPr>
              <a:latin typeface="Proxima Nova"/>
              <a:ea typeface="Proxima Nova"/>
              <a:cs typeface="Proxima Nova"/>
              <a:sym typeface="Proxima Nova"/>
            </a:endParaRPr>
          </a:p>
        </p:txBody>
      </p:sp>
      <p:sp>
        <p:nvSpPr>
          <p:cNvPr id="156" name="Google Shape;156;p26"/>
          <p:cNvSpPr txBox="1"/>
          <p:nvPr/>
        </p:nvSpPr>
        <p:spPr>
          <a:xfrm>
            <a:off x="311700" y="301325"/>
            <a:ext cx="841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34343"/>
                </a:solidFill>
                <a:latin typeface="Proxima Nova"/>
                <a:ea typeface="Proxima Nova"/>
                <a:cs typeface="Proxima Nova"/>
                <a:sym typeface="Proxima Nova"/>
              </a:rPr>
              <a:t>Dataset Description - PREPROCESSING ANALYSIS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1. </a:t>
            </a:r>
            <a:r>
              <a:rPr b="1" lang="en"/>
              <a:t>Vectorization</a:t>
            </a:r>
            <a:r>
              <a:rPr lang="en"/>
              <a:t> - For converting input data from text into vectors of real numbers which is the format that ML models support. There are several vectorization methods:</a:t>
            </a:r>
            <a:endParaRPr/>
          </a:p>
          <a:p>
            <a:pPr indent="0" lvl="0" marL="0" rtl="0" algn="l">
              <a:spcBef>
                <a:spcPts val="1600"/>
              </a:spcBef>
              <a:spcAft>
                <a:spcPts val="0"/>
              </a:spcAft>
              <a:buNone/>
            </a:pPr>
            <a:r>
              <a:rPr lang="en"/>
              <a:t>Bag-of-Words/Count Vector: We don’t use Bag-of-Words since the vector doesn’t contain any meaningful information</a:t>
            </a:r>
            <a:r>
              <a:rPr lang="en"/>
              <a:t>, other than word frequency.</a:t>
            </a:r>
            <a:endParaRPr/>
          </a:p>
          <a:p>
            <a:pPr indent="0" lvl="0" marL="0" rtl="0" algn="l">
              <a:spcBef>
                <a:spcPts val="1600"/>
              </a:spcBef>
              <a:spcAft>
                <a:spcPts val="0"/>
              </a:spcAft>
              <a:buNone/>
            </a:pPr>
            <a:r>
              <a:rPr lang="en"/>
              <a:t>TF-IDF: TF-IDF or Term Frequency-Inverse Document Frequency, is a numerical statistic that’s intended to reflect how important a word is to a document. Sequential/contextual information is still lost.</a:t>
            </a:r>
            <a:endParaRPr/>
          </a:p>
          <a:p>
            <a:pPr indent="0" lvl="0" marL="0" rtl="0" algn="l">
              <a:spcBef>
                <a:spcPts val="1600"/>
              </a:spcBef>
              <a:spcAft>
                <a:spcPts val="1600"/>
              </a:spcAft>
              <a:buNone/>
            </a:pPr>
            <a:r>
              <a:t/>
            </a:r>
            <a:endParaRPr/>
          </a:p>
        </p:txBody>
      </p:sp>
      <p:sp>
        <p:nvSpPr>
          <p:cNvPr id="163" name="Google Shape;163;p27"/>
          <p:cNvSpPr txBox="1"/>
          <p:nvPr/>
        </p:nvSpPr>
        <p:spPr>
          <a:xfrm>
            <a:off x="919050" y="709450"/>
            <a:ext cx="464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64" name="Google Shape;164;p27"/>
          <p:cNvPicPr preferRelativeResize="0"/>
          <p:nvPr/>
        </p:nvPicPr>
        <p:blipFill>
          <a:blip r:embed="rId3">
            <a:alphaModFix/>
          </a:blip>
          <a:stretch>
            <a:fillRect/>
          </a:stretch>
        </p:blipFill>
        <p:spPr>
          <a:xfrm>
            <a:off x="1242625" y="4242450"/>
            <a:ext cx="2466201" cy="269825"/>
          </a:xfrm>
          <a:prstGeom prst="rect">
            <a:avLst/>
          </a:prstGeom>
          <a:noFill/>
          <a:ln>
            <a:noFill/>
          </a:ln>
        </p:spPr>
      </p:pic>
      <p:pic>
        <p:nvPicPr>
          <p:cNvPr id="165" name="Google Shape;165;p27"/>
          <p:cNvPicPr preferRelativeResize="0"/>
          <p:nvPr/>
        </p:nvPicPr>
        <p:blipFill>
          <a:blip r:embed="rId4">
            <a:alphaModFix/>
          </a:blip>
          <a:stretch>
            <a:fillRect/>
          </a:stretch>
        </p:blipFill>
        <p:spPr>
          <a:xfrm>
            <a:off x="4299175" y="4299050"/>
            <a:ext cx="2288116" cy="269825"/>
          </a:xfrm>
          <a:prstGeom prst="rect">
            <a:avLst/>
          </a:prstGeom>
          <a:noFill/>
          <a:ln>
            <a:noFill/>
          </a:ln>
        </p:spPr>
      </p:pic>
      <p:pic>
        <p:nvPicPr>
          <p:cNvPr id="166" name="Google Shape;166;p27"/>
          <p:cNvPicPr preferRelativeResize="0"/>
          <p:nvPr/>
        </p:nvPicPr>
        <p:blipFill>
          <a:blip r:embed="rId5">
            <a:alphaModFix/>
          </a:blip>
          <a:stretch>
            <a:fillRect/>
          </a:stretch>
        </p:blipFill>
        <p:spPr>
          <a:xfrm>
            <a:off x="3004125" y="4783325"/>
            <a:ext cx="2228850" cy="14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Methodology</a:t>
            </a:r>
            <a:endParaRPr/>
          </a:p>
        </p:txBody>
      </p:sp>
      <p:sp>
        <p:nvSpPr>
          <p:cNvPr id="172" name="Google Shape;17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and GloVe! - A group of related models used to produce word embeddings. </a:t>
            </a:r>
            <a:endParaRPr/>
          </a:p>
          <a:p>
            <a:pPr indent="0" lvl="0" marL="0" rtl="0" algn="l">
              <a:spcBef>
                <a:spcPts val="1600"/>
              </a:spcBef>
              <a:spcAft>
                <a:spcPts val="0"/>
              </a:spcAft>
              <a:buNone/>
            </a:pPr>
            <a:r>
              <a:rPr lang="en"/>
              <a:t>Uses a novel idea of dense distributed representation of each word. </a:t>
            </a:r>
            <a:r>
              <a:rPr lang="en"/>
              <a:t>Now ‘context’ is embedded into each word. </a:t>
            </a:r>
            <a:endParaRPr/>
          </a:p>
          <a:p>
            <a:pPr indent="0" lvl="0" marL="0" rtl="0" algn="l">
              <a:spcBef>
                <a:spcPts val="1600"/>
              </a:spcBef>
              <a:spcAft>
                <a:spcPts val="1600"/>
              </a:spcAft>
              <a:buNone/>
            </a:pPr>
            <a:r>
              <a:rPr lang="en"/>
              <a:t>Word2Vec will be used later together with LSTM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Model Details</a:t>
            </a:r>
            <a:endParaRPr b="1"/>
          </a:p>
          <a:p>
            <a:pPr indent="-342900" lvl="0" marL="457200" rtl="0" algn="l">
              <a:spcBef>
                <a:spcPts val="1600"/>
              </a:spcBef>
              <a:spcAft>
                <a:spcPts val="0"/>
              </a:spcAft>
              <a:buSzPts val="1800"/>
              <a:buAutoNum type="arabicPeriod"/>
            </a:pPr>
            <a:r>
              <a:rPr lang="en"/>
              <a:t>We have split the above dataset into a training and testing set using a 70:30 stratified split. After that, we trained the data on 3 fold cross-validation.</a:t>
            </a:r>
            <a:endParaRPr/>
          </a:p>
          <a:p>
            <a:pPr indent="-342900" lvl="0" marL="457200" rtl="0" algn="l">
              <a:spcBef>
                <a:spcPts val="0"/>
              </a:spcBef>
              <a:spcAft>
                <a:spcPts val="0"/>
              </a:spcAft>
              <a:buSzPts val="1800"/>
              <a:buAutoNum type="arabicPeriod"/>
            </a:pPr>
            <a:r>
              <a:rPr lang="en"/>
              <a:t>After dividing the dataset, we chose some supervised learning models to train and test on the dataset.</a:t>
            </a:r>
            <a:endParaRPr/>
          </a:p>
          <a:p>
            <a:pPr indent="-342900" lvl="0" marL="457200" rtl="0" algn="l">
              <a:spcBef>
                <a:spcPts val="0"/>
              </a:spcBef>
              <a:spcAft>
                <a:spcPts val="0"/>
              </a:spcAft>
              <a:buSzPts val="1800"/>
              <a:buAutoNum type="arabicPeriod"/>
            </a:pPr>
            <a:r>
              <a:rPr lang="en"/>
              <a:t>The</a:t>
            </a:r>
            <a:r>
              <a:rPr lang="en"/>
              <a:t> models used and the </a:t>
            </a:r>
            <a:r>
              <a:rPr lang="en"/>
              <a:t>preliminary</a:t>
            </a:r>
            <a:r>
              <a:rPr lang="en"/>
              <a:t> results without hyperparameter tuning for each model is shown on the next slide.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233375" y="185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Conclusion</a:t>
            </a:r>
            <a:endParaRPr/>
          </a:p>
        </p:txBody>
      </p:sp>
      <p:pic>
        <p:nvPicPr>
          <p:cNvPr id="184" name="Google Shape;184;p30"/>
          <p:cNvPicPr preferRelativeResize="0"/>
          <p:nvPr/>
        </p:nvPicPr>
        <p:blipFill>
          <a:blip r:embed="rId3">
            <a:alphaModFix/>
          </a:blip>
          <a:stretch>
            <a:fillRect/>
          </a:stretch>
        </p:blipFill>
        <p:spPr>
          <a:xfrm>
            <a:off x="366713" y="975738"/>
            <a:ext cx="8410575" cy="336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SEARCH</a:t>
            </a:r>
            <a:endParaRPr/>
          </a:p>
        </p:txBody>
      </p:sp>
      <p:sp>
        <p:nvSpPr>
          <p:cNvPr id="190" name="Google Shape;190;p31"/>
          <p:cNvSpPr txBox="1"/>
          <p:nvPr>
            <p:ph idx="1" type="body"/>
          </p:nvPr>
        </p:nvSpPr>
        <p:spPr>
          <a:xfrm>
            <a:off x="311700" y="984300"/>
            <a:ext cx="8520600" cy="13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Georgia"/>
                <a:ea typeface="Georgia"/>
                <a:cs typeface="Georgia"/>
                <a:sym typeface="Georgia"/>
              </a:rPr>
              <a:t>In order to find the most accurate predictions for our model, we used various methods, one of them being the Grid-Search which is used to find the optimal hyperparameters of a model.</a:t>
            </a:r>
            <a:endParaRPr>
              <a:latin typeface="Georgia"/>
              <a:ea typeface="Georgia"/>
              <a:cs typeface="Georgia"/>
              <a:sym typeface="Georgia"/>
            </a:endParaRPr>
          </a:p>
        </p:txBody>
      </p:sp>
      <p:pic>
        <p:nvPicPr>
          <p:cNvPr id="191" name="Google Shape;191;p31"/>
          <p:cNvPicPr preferRelativeResize="0"/>
          <p:nvPr/>
        </p:nvPicPr>
        <p:blipFill>
          <a:blip r:embed="rId3">
            <a:alphaModFix/>
          </a:blip>
          <a:stretch>
            <a:fillRect/>
          </a:stretch>
        </p:blipFill>
        <p:spPr>
          <a:xfrm>
            <a:off x="2454100" y="2103875"/>
            <a:ext cx="4192050" cy="288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LSTM</a:t>
            </a:r>
            <a:endParaRPr/>
          </a:p>
        </p:txBody>
      </p:sp>
      <p:sp>
        <p:nvSpPr>
          <p:cNvPr id="197" name="Google Shape;197;p32"/>
          <p:cNvSpPr txBox="1"/>
          <p:nvPr>
            <p:ph idx="1" type="body"/>
          </p:nvPr>
        </p:nvSpPr>
        <p:spPr>
          <a:xfrm>
            <a:off x="289825" y="928250"/>
            <a:ext cx="8520600" cy="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latin typeface="Georgia"/>
                <a:ea typeface="Georgia"/>
                <a:cs typeface="Georgia"/>
                <a:sym typeface="Georgia"/>
              </a:rPr>
              <a:t>For Neural Network architecture, we decided to use LSTM. Long Short Term Memory (LSTM) is a variant of the Recursive Neural Network (RNN), which is used for sequential data processing tasks.</a:t>
            </a:r>
            <a:endParaRPr sz="15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sz="1500">
              <a:latin typeface="Georgia"/>
              <a:ea typeface="Georgia"/>
              <a:cs typeface="Georgia"/>
              <a:sym typeface="Georgia"/>
            </a:endParaRPr>
          </a:p>
        </p:txBody>
      </p:sp>
      <p:pic>
        <p:nvPicPr>
          <p:cNvPr id="198" name="Google Shape;198;p32"/>
          <p:cNvPicPr preferRelativeResize="0"/>
          <p:nvPr/>
        </p:nvPicPr>
        <p:blipFill>
          <a:blip r:embed="rId3">
            <a:alphaModFix/>
          </a:blip>
          <a:stretch>
            <a:fillRect/>
          </a:stretch>
        </p:blipFill>
        <p:spPr>
          <a:xfrm>
            <a:off x="1692400" y="1769825"/>
            <a:ext cx="5759206" cy="3030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and Conclusion</a:t>
            </a:r>
            <a:endParaRPr/>
          </a:p>
        </p:txBody>
      </p:sp>
      <p:pic>
        <p:nvPicPr>
          <p:cNvPr id="204" name="Google Shape;204;p33"/>
          <p:cNvPicPr preferRelativeResize="0"/>
          <p:nvPr/>
        </p:nvPicPr>
        <p:blipFill>
          <a:blip r:embed="rId3">
            <a:alphaModFix/>
          </a:blip>
          <a:stretch>
            <a:fillRect/>
          </a:stretch>
        </p:blipFill>
        <p:spPr>
          <a:xfrm>
            <a:off x="2403713" y="967125"/>
            <a:ext cx="4292831" cy="394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4" name="Google Shape;84;p16"/>
          <p:cNvSpPr txBox="1"/>
          <p:nvPr>
            <p:ph idx="1" type="body"/>
          </p:nvPr>
        </p:nvSpPr>
        <p:spPr>
          <a:xfrm>
            <a:off x="311700" y="1152475"/>
            <a:ext cx="8677200" cy="365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It is estimated that around </a:t>
            </a:r>
            <a:r>
              <a:rPr b="1" lang="en" sz="1500">
                <a:solidFill>
                  <a:srgbClr val="202124"/>
                </a:solidFill>
                <a:highlight>
                  <a:srgbClr val="FFFFFF"/>
                </a:highlight>
              </a:rPr>
              <a:t>68%</a:t>
            </a:r>
            <a:r>
              <a:rPr lang="en" sz="1500">
                <a:solidFill>
                  <a:srgbClr val="202124"/>
                </a:solidFill>
                <a:highlight>
                  <a:srgbClr val="FFFFFF"/>
                </a:highlight>
              </a:rPr>
              <a:t> (predicted to increase even more)</a:t>
            </a:r>
            <a:r>
              <a:rPr lang="en" sz="1500">
                <a:solidFill>
                  <a:schemeClr val="dk1"/>
                </a:solidFill>
                <a:highlight>
                  <a:srgbClr val="FFFFFF"/>
                </a:highlight>
              </a:rPr>
              <a:t> of all SMSs sent to Indian mobile subscribers are spam. The reason for such a vast number is that spammers have become more sophisticated and creative with their ideas to get their messages into people's inboxes.</a:t>
            </a:r>
            <a:endParaRPr sz="15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Arial"/>
                <a:ea typeface="Arial"/>
                <a:cs typeface="Arial"/>
                <a:sym typeface="Arial"/>
              </a:rPr>
              <a:t> </a:t>
            </a:r>
            <a:endParaRPr sz="1200">
              <a:solidFill>
                <a:schemeClr val="dk1"/>
              </a:solidFill>
              <a:highlight>
                <a:srgbClr val="FFFFFF"/>
              </a:highlight>
              <a:latin typeface="Arial"/>
              <a:ea typeface="Arial"/>
              <a:cs typeface="Arial"/>
              <a:sym typeface="Arial"/>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The upsurge in the number of unwanted and virus-infected SMS/emails called spam has created an intense need to develop a robust and dependable program.</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Without a spam detector, an email system is highly vulnerable since its network wouldn’t have any kind of protection against the many possible risks such as viruses, phishing attacks, compromised web links and other malicious content.</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Spam filters/detectors help in protecting servers from getting overloaded with unnecessary messages and thus give an additional layer of protection to the users.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Finally, a</a:t>
            </a:r>
            <a:r>
              <a:rPr lang="en" sz="1400">
                <a:solidFill>
                  <a:schemeClr val="dk1"/>
                </a:solidFill>
              </a:rPr>
              <a:t> spam detector classifies every message into two types: spam and ham(or good mail).</a:t>
            </a:r>
            <a:endParaRPr sz="1400">
              <a:solidFill>
                <a:schemeClr val="dk1"/>
              </a:solidFill>
            </a:endParaRPr>
          </a:p>
          <a:p>
            <a:pPr indent="0" lvl="0" marL="457200" rtl="0" algn="l">
              <a:spcBef>
                <a:spcPts val="0"/>
              </a:spcBef>
              <a:spcAft>
                <a:spcPts val="0"/>
              </a:spcAft>
              <a:buNone/>
            </a:pPr>
            <a:r>
              <a:rPr lang="en" sz="1400">
                <a:solidFill>
                  <a:schemeClr val="dk1"/>
                </a:solidFill>
              </a:rPr>
              <a:t>This classification helps in creating a user-friendly environment free of unwanted messages, thereby saving a lot of time and hassle.</a:t>
            </a:r>
            <a:endParaRPr sz="14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 and Conclusion</a:t>
            </a:r>
            <a:endParaRPr/>
          </a:p>
          <a:p>
            <a:pPr indent="0" lvl="0" marL="0" rtl="0" algn="l">
              <a:spcBef>
                <a:spcPts val="0"/>
              </a:spcBef>
              <a:spcAft>
                <a:spcPts val="0"/>
              </a:spcAft>
              <a:buNone/>
            </a:pPr>
            <a:r>
              <a:t/>
            </a:r>
            <a:endParaRPr/>
          </a:p>
        </p:txBody>
      </p:sp>
      <p:sp>
        <p:nvSpPr>
          <p:cNvPr id="210" name="Google Shape;21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3C4043"/>
                </a:solidFill>
                <a:latin typeface="Georgia"/>
                <a:ea typeface="Georgia"/>
                <a:cs typeface="Georgia"/>
                <a:sym typeface="Georgia"/>
              </a:rPr>
              <a:t>Through this </a:t>
            </a:r>
            <a:r>
              <a:rPr lang="en" sz="1300">
                <a:solidFill>
                  <a:srgbClr val="3C4043"/>
                </a:solidFill>
                <a:latin typeface="Georgia"/>
                <a:ea typeface="Georgia"/>
                <a:cs typeface="Georgia"/>
                <a:sym typeface="Georgia"/>
              </a:rPr>
              <a:t>mid sem</a:t>
            </a:r>
            <a:r>
              <a:rPr lang="en" sz="1300">
                <a:solidFill>
                  <a:srgbClr val="3C4043"/>
                </a:solidFill>
                <a:latin typeface="Georgia"/>
                <a:ea typeface="Georgia"/>
                <a:cs typeface="Georgia"/>
                <a:sym typeface="Georgia"/>
              </a:rPr>
              <a:t> report it is shown that preprocessing can play an especially extensive role in getting the data into model </a:t>
            </a:r>
            <a:r>
              <a:rPr lang="en" sz="1300">
                <a:solidFill>
                  <a:srgbClr val="3C4043"/>
                </a:solidFill>
                <a:latin typeface="Georgia"/>
                <a:ea typeface="Georgia"/>
                <a:cs typeface="Georgia"/>
                <a:sym typeface="Georgia"/>
              </a:rPr>
              <a:t>inputtable</a:t>
            </a:r>
            <a:r>
              <a:rPr lang="en" sz="1300">
                <a:solidFill>
                  <a:srgbClr val="3C4043"/>
                </a:solidFill>
                <a:latin typeface="Georgia"/>
                <a:ea typeface="Georgia"/>
                <a:cs typeface="Georgia"/>
                <a:sym typeface="Georgia"/>
              </a:rPr>
              <a:t> form. Machine learning model techniques, and tools used play a vital role in classification scores analysis. The machine learning model techniques used are Multinomial Naive Bayes, Logistic regression, Gaussian Naive Bayes, Decision trees, Random forests, etc. with 3-fold cross validation. Random Forests and Multinomial Naive Bayes give the best accuracies. </a:t>
            </a:r>
            <a:endParaRPr sz="1300">
              <a:solidFill>
                <a:srgbClr val="3C404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300">
              <a:solidFill>
                <a:srgbClr val="3C404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 sz="1300">
                <a:solidFill>
                  <a:srgbClr val="3C4043"/>
                </a:solidFill>
                <a:latin typeface="Georgia"/>
                <a:ea typeface="Georgia"/>
                <a:cs typeface="Georgia"/>
                <a:sym typeface="Georgia"/>
              </a:rPr>
              <a:t>Our methodology not just includes data cleaning and normalization but also incorporates various Natural Language Processing techniques to </a:t>
            </a:r>
            <a:r>
              <a:rPr lang="en" sz="1300" u="sng">
                <a:solidFill>
                  <a:srgbClr val="3C4043"/>
                </a:solidFill>
                <a:latin typeface="Georgia"/>
                <a:ea typeface="Georgia"/>
                <a:cs typeface="Georgia"/>
                <a:sym typeface="Georgia"/>
              </a:rPr>
              <a:t>remove extraneous parts from the text such that only the core, semantically and sequentially important tokens remain.</a:t>
            </a:r>
            <a:r>
              <a:rPr lang="en" sz="1300">
                <a:solidFill>
                  <a:srgbClr val="3C4043"/>
                </a:solidFill>
                <a:latin typeface="Georgia"/>
                <a:ea typeface="Georgia"/>
                <a:cs typeface="Georgia"/>
                <a:sym typeface="Georgia"/>
              </a:rPr>
              <a:t> We have achieved almost perfect accuracy and precision score metrics of around 95-98% in 3 out of 5 models, which reiterates that the feature engineering performed by us has performed well. </a:t>
            </a:r>
            <a:endParaRPr sz="1300">
              <a:solidFill>
                <a:srgbClr val="3C4043"/>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16" name="Google Shape;216;p35"/>
          <p:cNvSpPr txBox="1"/>
          <p:nvPr>
            <p:ph idx="1" type="body"/>
          </p:nvPr>
        </p:nvSpPr>
        <p:spPr>
          <a:xfrm>
            <a:off x="311700" y="947325"/>
            <a:ext cx="85206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latin typeface="Georgia"/>
                <a:ea typeface="Georgia"/>
                <a:cs typeface="Georgia"/>
                <a:sym typeface="Georgia"/>
              </a:rPr>
              <a:t>This work has a high potential for further research. The spam classification done as of now does binary ham-spam classification. However, it can </a:t>
            </a:r>
            <a:r>
              <a:rPr lang="en" sz="1500">
                <a:solidFill>
                  <a:schemeClr val="dk1"/>
                </a:solidFill>
                <a:highlight>
                  <a:srgbClr val="FFFFFF"/>
                </a:highlight>
                <a:latin typeface="Georgia"/>
                <a:ea typeface="Georgia"/>
                <a:cs typeface="Georgia"/>
                <a:sym typeface="Georgia"/>
              </a:rPr>
              <a:t>further be extended:</a:t>
            </a:r>
            <a:endParaRPr sz="1500">
              <a:solidFill>
                <a:schemeClr val="dk1"/>
              </a:solidFill>
              <a:highlight>
                <a:srgbClr val="FFFFFF"/>
              </a:highlight>
              <a:latin typeface="Georgia"/>
              <a:ea typeface="Georgia"/>
              <a:cs typeface="Georgia"/>
              <a:sym typeface="Georgia"/>
            </a:endParaRPr>
          </a:p>
        </p:txBody>
      </p:sp>
      <p:pic>
        <p:nvPicPr>
          <p:cNvPr id="217" name="Google Shape;217;p35"/>
          <p:cNvPicPr preferRelativeResize="0"/>
          <p:nvPr/>
        </p:nvPicPr>
        <p:blipFill>
          <a:blip r:embed="rId3">
            <a:alphaModFix/>
          </a:blip>
          <a:stretch>
            <a:fillRect/>
          </a:stretch>
        </p:blipFill>
        <p:spPr>
          <a:xfrm>
            <a:off x="1300525" y="1658925"/>
            <a:ext cx="6542951" cy="2974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23" name="Google Shape;223;p36"/>
          <p:cNvSpPr txBox="1"/>
          <p:nvPr/>
        </p:nvSpPr>
        <p:spPr>
          <a:xfrm>
            <a:off x="268850" y="1040025"/>
            <a:ext cx="852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Hitesh Bhandari → </a:t>
            </a:r>
            <a:r>
              <a:rPr lang="en"/>
              <a:t>Literature</a:t>
            </a:r>
            <a:r>
              <a:rPr lang="en"/>
              <a:t> Survey, </a:t>
            </a:r>
            <a:r>
              <a:rPr lang="en">
                <a:solidFill>
                  <a:schemeClr val="dk1"/>
                </a:solidFill>
              </a:rPr>
              <a:t>Dataset Preprocessing and visualization , Training models, Report Writing, Presentation preparation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Kushiluv Jangu → </a:t>
            </a:r>
            <a:r>
              <a:rPr lang="en"/>
              <a:t>Introduction/ Abstract, Dataset </a:t>
            </a:r>
            <a:r>
              <a:rPr lang="en">
                <a:solidFill>
                  <a:schemeClr val="dk1"/>
                </a:solidFill>
              </a:rPr>
              <a:t>visualization, </a:t>
            </a:r>
            <a:r>
              <a:rPr lang="en"/>
              <a:t>Training models, </a:t>
            </a:r>
            <a:r>
              <a:rPr lang="en">
                <a:solidFill>
                  <a:schemeClr val="dk1"/>
                </a:solidFill>
              </a:rPr>
              <a:t>Conclusion, Report Writing, Presentation preparation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Rohit Aggarwal → </a:t>
            </a:r>
            <a:r>
              <a:rPr lang="en">
                <a:solidFill>
                  <a:schemeClr val="dk1"/>
                </a:solidFill>
              </a:rPr>
              <a:t>Literature Survey, Dataset Analysis, Conclusion, Report Writing, Presentation preparation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Samarth Raina → </a:t>
            </a:r>
            <a:r>
              <a:rPr lang="en">
                <a:solidFill>
                  <a:schemeClr val="dk1"/>
                </a:solidFill>
              </a:rPr>
              <a:t>Introduction/ Abstract, Dataset Analysis, preprocessing &amp; visualization, Results and Analysis, Report Writing, Presentation preparation, 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Literature 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74075" y="319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Traditional and context-specific spam detection </a:t>
            </a:r>
            <a:endParaRPr/>
          </a:p>
          <a:p>
            <a:pPr indent="0" lvl="0" marL="0" rtl="0" algn="l">
              <a:spcBef>
                <a:spcPts val="0"/>
              </a:spcBef>
              <a:spcAft>
                <a:spcPts val="0"/>
              </a:spcAft>
              <a:buNone/>
            </a:pPr>
            <a:r>
              <a:rPr lang="en"/>
              <a:t>(by Kawintiranon, Singh, Budak (2022)</a:t>
            </a:r>
            <a:endParaRPr/>
          </a:p>
        </p:txBody>
      </p:sp>
      <p:sp>
        <p:nvSpPr>
          <p:cNvPr id="95" name="Google Shape;95;p18"/>
          <p:cNvSpPr txBox="1"/>
          <p:nvPr>
            <p:ph idx="1" type="body"/>
          </p:nvPr>
        </p:nvSpPr>
        <p:spPr>
          <a:xfrm>
            <a:off x="48425" y="1603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Context-specific spam - It is any post that is undesirable given the context/theme of the discussion. This includes context-irrelevant posts like </a:t>
            </a:r>
            <a:r>
              <a:rPr lang="en" u="sng"/>
              <a:t>irrelevant</a:t>
            </a:r>
            <a:r>
              <a:rPr lang="en"/>
              <a:t> </a:t>
            </a:r>
            <a:r>
              <a:rPr lang="en" u="sng"/>
              <a:t>advertising</a:t>
            </a:r>
            <a:r>
              <a:rPr lang="en"/>
              <a:t>*.</a:t>
            </a:r>
            <a:endParaRPr/>
          </a:p>
          <a:p>
            <a:pPr indent="0" lvl="0" marL="457200" rtl="0" algn="l">
              <a:spcBef>
                <a:spcPts val="1600"/>
              </a:spcBef>
              <a:spcAft>
                <a:spcPts val="0"/>
              </a:spcAft>
              <a:buNone/>
            </a:pPr>
            <a:r>
              <a:rPr lang="en"/>
              <a:t>Contribution of this paper?</a:t>
            </a:r>
            <a:endParaRPr/>
          </a:p>
          <a:p>
            <a:pPr indent="-342900" lvl="0" marL="457200" rtl="0" algn="l">
              <a:spcBef>
                <a:spcPts val="1600"/>
              </a:spcBef>
              <a:spcAft>
                <a:spcPts val="0"/>
              </a:spcAft>
              <a:buSzPts val="1800"/>
              <a:buAutoNum type="arabicPeriod"/>
            </a:pPr>
            <a:r>
              <a:rPr lang="en"/>
              <a:t>Makes distinction between traditional spam and context-specific spam. What qualifies as spam varies across domains.</a:t>
            </a:r>
            <a:endParaRPr/>
          </a:p>
          <a:p>
            <a:pPr indent="-342900" lvl="0" marL="457200" rtl="0" algn="l">
              <a:spcBef>
                <a:spcPts val="0"/>
              </a:spcBef>
              <a:spcAft>
                <a:spcPts val="0"/>
              </a:spcAft>
              <a:buSzPts val="1800"/>
              <a:buAutoNum type="arabicPeriod"/>
            </a:pPr>
            <a:r>
              <a:rPr lang="en"/>
              <a:t>Different domains/themes of conversation on Twitter have different levels of spam, leading to different class balances in training data sets.</a:t>
            </a:r>
            <a:endParaRPr/>
          </a:p>
        </p:txBody>
      </p:sp>
      <p:sp>
        <p:nvSpPr>
          <p:cNvPr id="96" name="Google Shape;96;p18"/>
          <p:cNvSpPr txBox="1"/>
          <p:nvPr/>
        </p:nvSpPr>
        <p:spPr>
          <a:xfrm>
            <a:off x="5312750" y="4725350"/>
            <a:ext cx="3911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*Irrelevant advertising is advertising that is not related to the discussion domain.</a:t>
            </a:r>
            <a:endParaRPr sz="11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1637525" y="431250"/>
            <a:ext cx="5762723" cy="3054349"/>
          </a:xfrm>
          <a:prstGeom prst="rect">
            <a:avLst/>
          </a:prstGeom>
          <a:noFill/>
          <a:ln>
            <a:noFill/>
          </a:ln>
        </p:spPr>
      </p:pic>
      <p:sp>
        <p:nvSpPr>
          <p:cNvPr id="102" name="Google Shape;102;p19"/>
          <p:cNvSpPr txBox="1"/>
          <p:nvPr/>
        </p:nvSpPr>
        <p:spPr>
          <a:xfrm>
            <a:off x="2454875" y="3857900"/>
            <a:ext cx="412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Figure: Need for cross-domain generalizability and transferability of spam detection models on Twitter.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Multiclass SMS Message Categorization</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Past researches on SMS spam detection only classified SMS into two categories, spam and not spam. The binary classification of SMS spam prevents the user from seeing the spam messages that they do not really hate, e.g. an advertisement from their favorite product.</a:t>
            </a:r>
            <a:endParaRPr/>
          </a:p>
          <a:p>
            <a:pPr indent="-342900" lvl="0" marL="457200" rtl="0" algn="l">
              <a:spcBef>
                <a:spcPts val="0"/>
              </a:spcBef>
              <a:spcAft>
                <a:spcPts val="0"/>
              </a:spcAft>
              <a:buSzPts val="1800"/>
              <a:buChar char="●"/>
            </a:pPr>
            <a:r>
              <a:rPr lang="en"/>
              <a:t>Dewi et al. (2017) propose multiclass classification of SMS into: regular, info, ads, and fraud. </a:t>
            </a:r>
            <a:endParaRPr/>
          </a:p>
          <a:p>
            <a:pPr indent="-342900" lvl="0" marL="457200" rtl="0" algn="l">
              <a:spcBef>
                <a:spcPts val="0"/>
              </a:spcBef>
              <a:spcAft>
                <a:spcPts val="0"/>
              </a:spcAft>
              <a:buSzPts val="1800"/>
              <a:buChar char="●"/>
            </a:pPr>
            <a:r>
              <a:rPr lang="en"/>
              <a:t>They use content-based (top-N unigram) as well as non-content based features.</a:t>
            </a:r>
            <a:endParaRPr/>
          </a:p>
          <a:p>
            <a:pPr indent="-342900" lvl="0" marL="457200" rtl="0" algn="l">
              <a:spcBef>
                <a:spcPts val="0"/>
              </a:spcBef>
              <a:spcAft>
                <a:spcPts val="0"/>
              </a:spcAft>
              <a:buSzPts val="1800"/>
              <a:buChar char="●"/>
            </a:pPr>
            <a:r>
              <a:rPr lang="en"/>
              <a:t>The result shows that the best accuracy is achieved by logistic regression that is 97.5 % accuracy with configuration of normalization preprocess and 4096 top-N unigram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14" name="Google Shape;114;p21"/>
          <p:cNvSpPr txBox="1"/>
          <p:nvPr>
            <p:ph idx="1" type="body"/>
          </p:nvPr>
        </p:nvSpPr>
        <p:spPr>
          <a:xfrm>
            <a:off x="289825" y="1154550"/>
            <a:ext cx="5684400" cy="3717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solidFill>
                  <a:schemeClr val="dk1"/>
                </a:solidFill>
                <a:latin typeface="Arial"/>
                <a:ea typeface="Arial"/>
                <a:cs typeface="Arial"/>
                <a:sym typeface="Arial"/>
              </a:rPr>
              <a:t>We have used the SMS Spam Collection Dataset from the UCI Machine Learning Repository available at  </a:t>
            </a:r>
            <a:r>
              <a:rPr lang="en" sz="1500" u="sng">
                <a:solidFill>
                  <a:schemeClr val="accent5"/>
                </a:solidFill>
                <a:latin typeface="Arial"/>
                <a:ea typeface="Arial"/>
                <a:cs typeface="Arial"/>
                <a:sym typeface="Arial"/>
                <a:hlinkClick r:id="rId3">
                  <a:extLst>
                    <a:ext uri="{A12FA001-AC4F-418D-AE19-62706E023703}">
                      <ahyp:hlinkClr val="tx"/>
                    </a:ext>
                  </a:extLst>
                </a:hlinkClick>
              </a:rPr>
              <a:t>https://www.kaggle.com/datasets/uciml/sms-spam-collection-dataset</a:t>
            </a:r>
            <a:r>
              <a:rPr lang="en" sz="1500">
                <a:solidFill>
                  <a:srgbClr val="123654"/>
                </a:solidFill>
                <a:latin typeface="Arial"/>
                <a:ea typeface="Arial"/>
                <a:cs typeface="Arial"/>
                <a:sym typeface="Arial"/>
              </a:rPr>
              <a:t>. </a:t>
            </a:r>
            <a:r>
              <a:rPr lang="en" sz="1500">
                <a:solidFill>
                  <a:srgbClr val="123654"/>
                </a:solidFill>
                <a:latin typeface="Arial"/>
                <a:ea typeface="Arial"/>
                <a:cs typeface="Arial"/>
                <a:sym typeface="Arial"/>
              </a:rPr>
              <a:t>The </a:t>
            </a:r>
            <a:r>
              <a:rPr lang="en" sz="1500">
                <a:solidFill>
                  <a:srgbClr val="123654"/>
                </a:solidFill>
                <a:latin typeface="Arial"/>
                <a:ea typeface="Arial"/>
                <a:cs typeface="Arial"/>
                <a:sym typeface="Arial"/>
              </a:rPr>
              <a:t>SMS Spam Collection is a public set of SMS labeled messages that have been collected for mobile phone spam research.</a:t>
            </a:r>
            <a:endParaRPr sz="1500">
              <a:solidFill>
                <a:srgbClr val="123654"/>
              </a:solidFill>
              <a:latin typeface="Arial"/>
              <a:ea typeface="Arial"/>
              <a:cs typeface="Arial"/>
              <a:sym typeface="Arial"/>
            </a:endParaRPr>
          </a:p>
          <a:p>
            <a:pPr indent="-323850" lvl="0" marL="457200" rtl="0" algn="l">
              <a:spcBef>
                <a:spcPts val="1600"/>
              </a:spcBef>
              <a:spcAft>
                <a:spcPts val="0"/>
              </a:spcAft>
              <a:buClr>
                <a:srgbClr val="123654"/>
              </a:buClr>
              <a:buSzPts val="1500"/>
              <a:buFont typeface="Arial"/>
              <a:buChar char="●"/>
            </a:pPr>
            <a:r>
              <a:rPr lang="en" sz="1500">
                <a:solidFill>
                  <a:schemeClr val="dk1"/>
                </a:solidFill>
                <a:latin typeface="Arial"/>
                <a:ea typeface="Arial"/>
                <a:cs typeface="Arial"/>
                <a:sym typeface="Arial"/>
              </a:rPr>
              <a:t>I</a:t>
            </a:r>
            <a:r>
              <a:rPr lang="en" sz="1500">
                <a:solidFill>
                  <a:schemeClr val="dk1"/>
                </a:solidFill>
                <a:highlight>
                  <a:srgbClr val="FFFFFF"/>
                </a:highlight>
                <a:latin typeface="Arial"/>
                <a:ea typeface="Arial"/>
                <a:cs typeface="Arial"/>
                <a:sym typeface="Arial"/>
              </a:rPr>
              <a:t>t contains one set of SMS messages in English of 5,574 messages, tagged as being ham (legitimate) or spam, which are the two types of classification of our dataset. </a:t>
            </a:r>
            <a:endParaRPr sz="1500">
              <a:solidFill>
                <a:srgbClr val="123654"/>
              </a:solidFill>
              <a:latin typeface="Arial"/>
              <a:ea typeface="Arial"/>
              <a:cs typeface="Arial"/>
              <a:sym typeface="Arial"/>
            </a:endParaRPr>
          </a:p>
          <a:p>
            <a:pPr indent="-323850" lvl="0" marL="457200" rtl="0" algn="l">
              <a:spcBef>
                <a:spcPts val="1600"/>
              </a:spcBef>
              <a:spcAft>
                <a:spcPts val="1600"/>
              </a:spcAft>
              <a:buClr>
                <a:srgbClr val="123654"/>
              </a:buClr>
              <a:buSzPts val="1500"/>
              <a:buFont typeface="Arial"/>
              <a:buChar char="●"/>
            </a:pPr>
            <a:r>
              <a:rPr lang="en" sz="1500">
                <a:solidFill>
                  <a:srgbClr val="123654"/>
                </a:solidFill>
                <a:latin typeface="Arial"/>
                <a:ea typeface="Arial"/>
                <a:cs typeface="Arial"/>
                <a:sym typeface="Arial"/>
              </a:rPr>
              <a:t>Out of these, 87% messages are labelled as ham and around 13% as spam. This shows that data is highly imbalanced</a:t>
            </a:r>
            <a:endParaRPr sz="1500">
              <a:solidFill>
                <a:srgbClr val="000000"/>
              </a:solidFill>
              <a:latin typeface="Arial"/>
              <a:ea typeface="Arial"/>
              <a:cs typeface="Arial"/>
              <a:sym typeface="Arial"/>
            </a:endParaRPr>
          </a:p>
        </p:txBody>
      </p:sp>
      <p:pic>
        <p:nvPicPr>
          <p:cNvPr id="115" name="Google Shape;115;p21"/>
          <p:cNvPicPr preferRelativeResize="0"/>
          <p:nvPr/>
        </p:nvPicPr>
        <p:blipFill>
          <a:blip r:embed="rId4">
            <a:alphaModFix/>
          </a:blip>
          <a:stretch>
            <a:fillRect/>
          </a:stretch>
        </p:blipFill>
        <p:spPr>
          <a:xfrm>
            <a:off x="6417350" y="1537000"/>
            <a:ext cx="2491100" cy="2397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Description</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895038"/>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Higher number of words shows a higher probability of it being a spam message</a:t>
            </a:r>
            <a:endParaRPr/>
          </a:p>
        </p:txBody>
      </p:sp>
      <p:pic>
        <p:nvPicPr>
          <p:cNvPr id="122" name="Google Shape;122;p22"/>
          <p:cNvPicPr preferRelativeResize="0"/>
          <p:nvPr/>
        </p:nvPicPr>
        <p:blipFill>
          <a:blip r:embed="rId3">
            <a:alphaModFix/>
          </a:blip>
          <a:stretch>
            <a:fillRect/>
          </a:stretch>
        </p:blipFill>
        <p:spPr>
          <a:xfrm>
            <a:off x="1096201" y="1342200"/>
            <a:ext cx="6714275" cy="345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28" name="Google Shape;128;p23"/>
          <p:cNvSpPr txBox="1"/>
          <p:nvPr/>
        </p:nvSpPr>
        <p:spPr>
          <a:xfrm>
            <a:off x="3020175" y="120025"/>
            <a:ext cx="3276300" cy="47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latin typeface="Proxima Nova"/>
              <a:ea typeface="Proxima Nova"/>
              <a:cs typeface="Proxima Nova"/>
              <a:sym typeface="Proxima Nova"/>
            </a:endParaRPr>
          </a:p>
        </p:txBody>
      </p:sp>
      <p:pic>
        <p:nvPicPr>
          <p:cNvPr id="129" name="Google Shape;129;p23"/>
          <p:cNvPicPr preferRelativeResize="0"/>
          <p:nvPr/>
        </p:nvPicPr>
        <p:blipFill>
          <a:blip r:embed="rId3">
            <a:alphaModFix/>
          </a:blip>
          <a:stretch>
            <a:fillRect/>
          </a:stretch>
        </p:blipFill>
        <p:spPr>
          <a:xfrm>
            <a:off x="205925" y="1027300"/>
            <a:ext cx="4000364" cy="3676200"/>
          </a:xfrm>
          <a:prstGeom prst="rect">
            <a:avLst/>
          </a:prstGeom>
          <a:noFill/>
          <a:ln>
            <a:noFill/>
          </a:ln>
        </p:spPr>
      </p:pic>
      <p:pic>
        <p:nvPicPr>
          <p:cNvPr id="130" name="Google Shape;130;p23"/>
          <p:cNvPicPr preferRelativeResize="0"/>
          <p:nvPr/>
        </p:nvPicPr>
        <p:blipFill>
          <a:blip r:embed="rId4">
            <a:alphaModFix/>
          </a:blip>
          <a:stretch>
            <a:fillRect/>
          </a:stretch>
        </p:blipFill>
        <p:spPr>
          <a:xfrm>
            <a:off x="4192400" y="1027300"/>
            <a:ext cx="4780200" cy="367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