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83" r:id="rId4"/>
    <p:sldId id="260" r:id="rId5"/>
    <p:sldId id="286" r:id="rId6"/>
    <p:sldId id="28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A885D5A1-A21E-4B73-B932-4D4B2B6D3D20}">
          <p14:sldIdLst>
            <p14:sldId id="257"/>
            <p14:sldId id="258"/>
            <p14:sldId id="283"/>
            <p14:sldId id="260"/>
            <p14:sldId id="286"/>
          </p14:sldIdLst>
        </p14:section>
        <p14:section name="Strategy" id="{73CE8A9A-889F-4061-A00C-E42A0DB76906}">
          <p14:sldIdLst>
            <p14:sldId id="284"/>
          </p14:sldIdLst>
        </p14:section>
        <p14:section name="Visualizations" id="{0DB53499-EFCC-48A0-A398-C2A159A0B5BD}">
          <p14:sldIdLst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Insights &amp; recommendations" id="{9F36FD52-DCD1-438F-9A59-494546410445}">
          <p14:sldIdLst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B34E6-3485-4FD1-ABD6-FCDB37476E04}" v="96" dt="2024-02-04T14:18:34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74B5F-71B6-49D5-85AB-4A49461A260D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F3287-CC75-4B2C-9219-49A4E3BFC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2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320B-B499-BB9B-B9A2-564878755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8BA96-EFD4-B1A3-975D-FAD040ADD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741C2-54A5-E4ED-88C2-DA8C8921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E9B-646E-4837-B8D2-AA93FBA3F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D5412-4122-3EF0-7BC3-5503E69A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6C2CE-7548-07D8-CDA2-7723BE5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290B-2D19-485A-B816-D33AA0AD4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57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22C3-D2B5-0708-7BB7-E39FD688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A7046-5A66-A7E5-BB06-08B920B82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C2B7A-6F8D-A563-B981-ECC88425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E9B-646E-4837-B8D2-AA93FBA3F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85A-8B33-6558-5F45-E6690ED5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A4E7E-1C61-FD9A-0A09-7433F49D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290B-2D19-485A-B816-D33AA0AD4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83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B00A7-EA92-A74C-2C24-EC904C8DF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531D8-E0EC-227B-786B-8613A3357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E0F13-A987-6559-94D6-A95F53C0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E9B-646E-4837-B8D2-AA93FBA3F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34463-E5FC-0E3D-D7A6-C188E482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F80E-F187-BFDE-1E8C-C60A2FF8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290B-2D19-485A-B816-D33AA0AD4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89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CF3E-D2CF-6FE2-0D55-48C9E0B2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ACBA0-F381-31FC-8E2C-569592615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912D-19AF-6274-87CB-F02CA117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E9B-646E-4837-B8D2-AA93FBA3F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3A226-998B-C0D5-D421-C58A33D5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EB120-0E7E-0E5E-6722-10A7CDB2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290B-2D19-485A-B816-D33AA0AD4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60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83B9-5785-E454-5268-91FD2597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9EE72-A36A-394D-D65F-E1D853295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9E71A-BB37-EE40-91B8-03F9DE97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E9B-646E-4837-B8D2-AA93FBA3F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1642-AC08-7975-FB5F-12759DC9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CDBE-A283-56CC-9574-558F16C1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290B-2D19-485A-B816-D33AA0AD4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6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39F0-D8B4-9728-1F76-A66C5817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E20F-D802-9A61-8102-1DEC4A221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E6371-09CA-F6EA-691A-54DB12162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74F01-8D54-93C8-0320-EC37A4E8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E9B-646E-4837-B8D2-AA93FBA3F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31596-9381-083C-BF64-E5AEE69D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8D4F4-2E7B-4864-7950-00C6A3F3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290B-2D19-485A-B816-D33AA0AD4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9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D19D-4008-C9EA-8D6F-5FDF46E6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CBBE3-AE9E-EC82-0440-F4A24F77A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51C39-5209-A0DF-9703-84D89B42E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0DC2C-FCA8-C42B-ED3F-86F5D3F8F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B727D-0631-4D04-5239-6FA946C36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95C65-D63D-FAD2-FE39-8231EE8F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E9B-646E-4837-B8D2-AA93FBA3F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BCCAC-E65E-CA1C-5A2D-0D09F23E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2253C-EF89-D13D-2BA3-830BEC23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290B-2D19-485A-B816-D33AA0AD4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3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8EC3-7449-D513-CA84-9D180F8B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3261E-B9F4-997A-4639-CED9D6B8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E9B-646E-4837-B8D2-AA93FBA3F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D4E70-FDD7-233F-0457-F0D7B073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70D7A-2EF4-6ECB-12E0-BC8CF0ED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290B-2D19-485A-B816-D33AA0AD4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34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878C1-050B-C0B1-FC47-60CE7B48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E9B-646E-4837-B8D2-AA93FBA3F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1F63B-CE9A-9AD6-22FA-8721FE4A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71281-A443-A4E7-54CF-4B55305F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290B-2D19-485A-B816-D33AA0AD4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01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9EBC-8166-2046-6418-3158B6AF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6CB9D-E7F2-E679-02F2-0A0F58EE3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E5B9A-9638-5B78-25CF-A32FB18AA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2AB8C-966F-A10D-9524-7A518276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E9B-646E-4837-B8D2-AA93FBA3F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820B3-AC60-D356-E2D6-D26A2985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153F5-50D3-F039-1B9D-5E74710C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290B-2D19-485A-B816-D33AA0AD4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57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9523-60F0-1472-BBA7-6C0BAAD1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0094A-2853-E285-FCDD-3745657C7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40E32-97C6-B1FE-5BA1-17939B5B2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D3FBD-3DAD-8A94-6F4C-C0B21C01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E9B-646E-4837-B8D2-AA93FBA3F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2DA46-673A-24B2-1770-24B16B1D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0D9B2-90E0-CFC5-94C6-C1834831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290B-2D19-485A-B816-D33AA0AD4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7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F77AE-2DCD-4642-DAF0-F5A5AA10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8C2A3-36EB-62B6-957D-F9F03F16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BD9F-EFD1-6638-998A-0C7FACAED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0DE9B-646E-4837-B8D2-AA93FBA3FDA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8A480-4666-81F4-181C-E114DEF29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32022-C987-6DC1-D8AE-8B10FDE0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E290B-2D19-485A-B816-D33AA0AD4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89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4CC27-FC20-8FFC-CFEF-22AA05218F33}"/>
              </a:ext>
            </a:extLst>
          </p:cNvPr>
          <p:cNvSpPr txBox="1"/>
          <p:nvPr/>
        </p:nvSpPr>
        <p:spPr>
          <a:xfrm>
            <a:off x="294641" y="500787"/>
            <a:ext cx="514618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Case</a:t>
            </a:r>
            <a:r>
              <a:rPr lang="en-IN" sz="16600" b="1" dirty="0"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 </a:t>
            </a:r>
            <a:r>
              <a:rPr lang="en-IN" sz="8000" b="1" dirty="0"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80EA0-A04E-3B6A-4627-84E632AB1DB4}"/>
              </a:ext>
            </a:extLst>
          </p:cNvPr>
          <p:cNvSpPr txBox="1"/>
          <p:nvPr/>
        </p:nvSpPr>
        <p:spPr>
          <a:xfrm>
            <a:off x="5724925" y="489734"/>
            <a:ext cx="6096000" cy="58785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A MUSIC LABEL COMPANY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pPr algn="ctr"/>
            <a:endParaRPr lang="en-US" sz="3200" b="1" dirty="0">
              <a:solidFill>
                <a:schemeClr val="accent6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75EAB8-D8DE-6917-2D85-1E253378EE15}"/>
              </a:ext>
            </a:extLst>
          </p:cNvPr>
          <p:cNvSpPr txBox="1"/>
          <p:nvPr/>
        </p:nvSpPr>
        <p:spPr>
          <a:xfrm>
            <a:off x="371075" y="5842337"/>
            <a:ext cx="5553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3000" b="1" i="0" strike="noStrike" dirty="0">
                <a:solidFill>
                  <a:srgbClr val="548135"/>
                </a:solidFill>
                <a:effectLst/>
                <a:latin typeface="Arial" panose="020B0604020202020204" pitchFamily="34" charset="0"/>
              </a:rPr>
              <a:t>Presented by:  </a:t>
            </a:r>
            <a:r>
              <a:rPr lang="en-IN" sz="3000" b="1" i="0" u="sng" strike="noStrike" dirty="0">
                <a:solidFill>
                  <a:srgbClr val="548135"/>
                </a:solidFill>
                <a:effectLst/>
                <a:latin typeface="Arial" panose="020B0604020202020204" pitchFamily="34" charset="0"/>
              </a:rPr>
              <a:t>Kush Jaggi</a:t>
            </a:r>
            <a:endParaRPr lang="en-IN" sz="3000" b="1" i="0" u="none" strike="noStrike" dirty="0">
              <a:solidFill>
                <a:srgbClr val="548135"/>
              </a:solidFill>
              <a:effectLst/>
              <a:latin typeface="Arial" panose="020B0604020202020204" pitchFamily="34" charset="0"/>
            </a:endParaRPr>
          </a:p>
          <a:p>
            <a:endParaRPr lang="en-IN" sz="30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49F4B-C7F9-7E17-2296-705232AAF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10" y="836615"/>
            <a:ext cx="7062559" cy="43461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7B5D7DDE-D1A5-7C37-A0BC-406C73259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8590" y="3009702"/>
            <a:ext cx="2332652" cy="159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8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72BDBD-D099-469F-90AE-C65538F459C6}"/>
              </a:ext>
            </a:extLst>
          </p:cNvPr>
          <p:cNvSpPr txBox="1"/>
          <p:nvPr/>
        </p:nvSpPr>
        <p:spPr>
          <a:xfrm>
            <a:off x="1" y="113121"/>
            <a:ext cx="121919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Release Day correlation with streams</a:t>
            </a:r>
            <a:endParaRPr lang="en-IN" sz="4400" dirty="0"/>
          </a:p>
        </p:txBody>
      </p:sp>
      <p:pic>
        <p:nvPicPr>
          <p:cNvPr id="7" name="Picture 6" descr="A graph showing different colored bars&#10;&#10;Description automatically generated">
            <a:extLst>
              <a:ext uri="{FF2B5EF4-FFF2-40B4-BE49-F238E27FC236}">
                <a16:creationId xmlns:a16="http://schemas.microsoft.com/office/drawing/2014/main" id="{C8D06D6F-02F0-0D15-03F0-F19495427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064" y="1080388"/>
            <a:ext cx="9045872" cy="540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8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4A555-957B-DED4-95C0-D6E2F1CC7073}"/>
              </a:ext>
            </a:extLst>
          </p:cNvPr>
          <p:cNvSpPr txBox="1"/>
          <p:nvPr/>
        </p:nvSpPr>
        <p:spPr>
          <a:xfrm>
            <a:off x="0" y="22068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Release Month correlation with streams</a:t>
            </a:r>
            <a:endParaRPr lang="en-IN" sz="4400" dirty="0"/>
          </a:p>
        </p:txBody>
      </p: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BC0397F-A1BC-8E6B-36C3-CF3EAF58A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0" y="1300157"/>
            <a:ext cx="8439592" cy="5206004"/>
          </a:xfrm>
          <a:prstGeom prst="rect">
            <a:avLst/>
          </a:prstGeom>
        </p:spPr>
      </p:pic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CC05F76-A22A-A665-741B-DFD06DFD3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71" y="1300158"/>
            <a:ext cx="8439592" cy="520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8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44135B-BC14-F7FE-7363-E621B6495ED4}"/>
              </a:ext>
            </a:extLst>
          </p:cNvPr>
          <p:cNvSpPr txBox="1"/>
          <p:nvPr/>
        </p:nvSpPr>
        <p:spPr>
          <a:xfrm>
            <a:off x="0" y="124200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Machine Learning Model Comparison</a:t>
            </a:r>
            <a:endParaRPr lang="en-IN" sz="4400" dirty="0"/>
          </a:p>
        </p:txBody>
      </p:sp>
      <p:pic>
        <p:nvPicPr>
          <p:cNvPr id="8" name="Picture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79B036B-310A-5811-F272-4D50B700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405" y="1552328"/>
            <a:ext cx="3607105" cy="3415399"/>
          </a:xfrm>
          <a:prstGeom prst="rect">
            <a:avLst/>
          </a:prstGeom>
        </p:spPr>
      </p:pic>
      <p:pic>
        <p:nvPicPr>
          <p:cNvPr id="10" name="Picture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0FAEA9D-FF30-9A34-5D67-F7A1BF41C20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86" y="1552327"/>
            <a:ext cx="3730111" cy="3415399"/>
          </a:xfrm>
          <a:prstGeom prst="rect">
            <a:avLst/>
          </a:prstGeom>
        </p:spPr>
      </p:pic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85F3ABB-C7F1-514A-E64B-DF8E096FB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11" y="5294200"/>
            <a:ext cx="3566377" cy="6644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0EA5B8-DB46-BF6D-D911-26FCD98445F9}"/>
              </a:ext>
            </a:extLst>
          </p:cNvPr>
          <p:cNvSpPr txBox="1"/>
          <p:nvPr/>
        </p:nvSpPr>
        <p:spPr>
          <a:xfrm>
            <a:off x="5605357" y="2983027"/>
            <a:ext cx="98128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VS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endParaRPr lang="en-IN"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4B5A64-FBC1-B98E-61E0-636CFA0D3047}"/>
              </a:ext>
            </a:extLst>
          </p:cNvPr>
          <p:cNvSpPr txBox="1"/>
          <p:nvPr/>
        </p:nvSpPr>
        <p:spPr>
          <a:xfrm>
            <a:off x="1845143" y="1168786"/>
            <a:ext cx="2231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Linear Regression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B1924D-745F-7E9D-8025-5EF1DE6DF639}"/>
              </a:ext>
            </a:extLst>
          </p:cNvPr>
          <p:cNvSpPr txBox="1"/>
          <p:nvPr/>
        </p:nvSpPr>
        <p:spPr>
          <a:xfrm>
            <a:off x="8228183" y="1168786"/>
            <a:ext cx="2118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Random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Forest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1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583C98-5D9A-2870-98C5-E2C64CE14294}"/>
              </a:ext>
            </a:extLst>
          </p:cNvPr>
          <p:cNvSpPr txBox="1"/>
          <p:nvPr/>
        </p:nvSpPr>
        <p:spPr>
          <a:xfrm>
            <a:off x="0" y="160452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ML Model Based Prediction</a:t>
            </a:r>
            <a:endParaRPr lang="en-IN" sz="4400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A28FB94-E360-491D-5B1B-4EB15FC8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6" y="1793534"/>
            <a:ext cx="11787808" cy="348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3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5BD5-FA5D-99DB-47AE-6D9BA3E7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04"/>
            <a:ext cx="10515600" cy="87726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INSIGHTS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DA55-2625-B3D3-3304-9E7BD1813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E9704B-3729-85DE-E2E1-83DC1F11D9F0}"/>
              </a:ext>
            </a:extLst>
          </p:cNvPr>
          <p:cNvSpPr txBox="1">
            <a:spLocks/>
          </p:cNvSpPr>
          <p:nvPr/>
        </p:nvSpPr>
        <p:spPr>
          <a:xfrm>
            <a:off x="607851" y="1248441"/>
            <a:ext cx="10976298" cy="4705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Positive Correlations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Features like ' in_spotify_playlists’,'in_apple_playlists’ and 'in_deezer_playlist' show strong positive correlations with the number of streams.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Positive Correlations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'in_apple_charts' , 'in_spotify_charts', 'in_deezer_charts' and 'in_shazam_charts' also have positive correlations, but they are less strong compared to playlist inclusions.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Negative Correlations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'released_month', 'valence%', 'liveness%', 'danceability%', and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speechiness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%' show moderate negative correlations with streams.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Correlations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acousticness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%', 'released_day’,  'released_month’, 'bpm',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instrumentalness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%', 'energy%’  have weak correlations with streams.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 Correlation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artist_count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has a negative correlation with streams. This indicates that songs from artists with a lower count tend to receive more streams.</a:t>
            </a:r>
          </a:p>
        </p:txBody>
      </p:sp>
    </p:spTree>
    <p:extLst>
      <p:ext uri="{BB962C8B-B14F-4D97-AF65-F5344CB8AC3E}">
        <p14:creationId xmlns:p14="http://schemas.microsoft.com/office/powerpoint/2010/main" val="210733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CC55-EBF7-95C6-49B3-D9D38643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763"/>
            <a:ext cx="10515600" cy="77359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FINAL RECOMMENDATIONS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FF002F-8470-C33A-9A85-808DE6298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0721"/>
            <a:ext cx="10515600" cy="4114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or 2 artists only, with 1 being best 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part of inclusive playlist and important charts plays a vital role to increase visibility.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release timing is important, January and September are hot months with 1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31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month being the dates with highest grossing streams.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Sentimental music with least lyrics, having low BPM, valence and energy is trending in the market with the songs being danceable a lower priority.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vocals and less liveliness in the music will boast the streams significantly. </a:t>
            </a:r>
          </a:p>
        </p:txBody>
      </p:sp>
    </p:spTree>
    <p:extLst>
      <p:ext uri="{BB962C8B-B14F-4D97-AF65-F5344CB8AC3E}">
        <p14:creationId xmlns:p14="http://schemas.microsoft.com/office/powerpoint/2010/main" val="4285248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647C-A7C5-9FAE-FBC1-09B058DA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8691"/>
            <a:ext cx="10515600" cy="114061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THANK YOU!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5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5EC8-5E84-099D-2130-4391409A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INTRODUCTION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E844F-A2E1-B56E-D7D8-4CE548FD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143"/>
            <a:ext cx="10515600" cy="29487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client, a music label company representing diverse array of artists, has provided us with a comprehensive dataset of popular songs. The goal is to make data-driven decisions to optimize song performance on streaming platforms like Spotify.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is particularly interested in understanding the factors influencing a song's success and aims to implement machine learning models for predicting new song release’s success, aiding strategic decision-making in promotion, release timing, and marketing budget allocation. This initiative marks a shift towards leveraging data insights for staying ahead in the dynamic music industry.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5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69C2-276D-9ED0-CF30-38C1C5B1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639"/>
            <a:ext cx="12192000" cy="80348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PROBLEM STATEMENT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2202-E9A2-31EE-5002-5712474BB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352939"/>
            <a:ext cx="11140751" cy="27720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MUSIC LABEL COMPANY REPRESENTING DIVERSE RANGE OF ARTISTS.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Each popular song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comprises of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rack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elease 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Streaming Metrics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usical Attributes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ain Goal: </a:t>
            </a:r>
            <a:endParaRPr lang="en-US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Optimize the performance of their songs on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US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potify and other streaming platforms.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Help in song selection for promotion, release timing, and budget allocation for marketing campaigns(using 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23048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9E5-DF29-66CF-853B-15B0A3FD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282" y="231784"/>
            <a:ext cx="256032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DATASET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970459-4D67-B343-FC92-1E7EEAD22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276569"/>
              </p:ext>
            </p:extLst>
          </p:nvPr>
        </p:nvGraphicFramePr>
        <p:xfrm>
          <a:off x="835141" y="1153199"/>
          <a:ext cx="10521717" cy="4551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237">
                  <a:extLst>
                    <a:ext uri="{9D8B030D-6E8A-4147-A177-3AD203B41FA5}">
                      <a16:colId xmlns:a16="http://schemas.microsoft.com/office/drawing/2014/main" val="740115893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2121289670"/>
                    </a:ext>
                  </a:extLst>
                </a:gridCol>
              </a:tblGrid>
              <a:tr h="3805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27329"/>
                  </a:ext>
                </a:extLst>
              </a:tr>
              <a:tr h="38053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song, representing its unique identifier.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47707"/>
                  </a:ext>
                </a:extLst>
              </a:tr>
              <a:tr h="38053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Artist(s)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Name(s) of the artist(s) associated with the song.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603121"/>
                  </a:ext>
                </a:extLst>
              </a:tr>
              <a:tr h="38053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Artist Count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artists involved in creating the song, reflecting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505992"/>
                  </a:ext>
                </a:extLst>
              </a:tr>
              <a:tr h="36397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Year, month and day when the song was officially released to the public.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278299"/>
                  </a:ext>
                </a:extLst>
              </a:tr>
              <a:tr h="38053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Playlists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Spotify, Apple and Deezer playlists that have included this song.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523815"/>
                  </a:ext>
                </a:extLst>
              </a:tr>
              <a:tr h="38053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Spotify, Apple and Deezer playlists that have included this song.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258421"/>
                  </a:ext>
                </a:extLst>
              </a:tr>
              <a:tr h="38053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Streams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times the song has been streamed on various platforms.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962725"/>
                  </a:ext>
                </a:extLst>
              </a:tr>
              <a:tr h="38053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BPM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of the song, indicating the number of beats per minute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19450"/>
                  </a:ext>
                </a:extLst>
              </a:tr>
              <a:tr h="38053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Musical key in which the track is composed, mapped to standard Pitch Class notation.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85782"/>
                  </a:ext>
                </a:extLst>
              </a:tr>
              <a:tr h="38053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the modality (major or minor) of the track, reflecting its melodic content.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648"/>
                  </a:ext>
                </a:extLst>
              </a:tr>
              <a:tr h="38053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Danceability (%)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 of how suitable the song is for dancing, represented as a percentage.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2531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53E3EFC9-598D-7D04-07B9-326B2591F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4563" y="563175"/>
            <a:ext cx="184731" cy="276999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111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9E5-DF29-66CF-853B-15B0A3FD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122" y="231784"/>
            <a:ext cx="256032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DATASET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970459-4D67-B343-FC92-1E7EEAD22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994786"/>
              </p:ext>
            </p:extLst>
          </p:nvPr>
        </p:nvGraphicFramePr>
        <p:xfrm>
          <a:off x="701241" y="1375267"/>
          <a:ext cx="1078951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029">
                  <a:extLst>
                    <a:ext uri="{9D8B030D-6E8A-4147-A177-3AD203B41FA5}">
                      <a16:colId xmlns:a16="http://schemas.microsoft.com/office/drawing/2014/main" val="740115893"/>
                    </a:ext>
                  </a:extLst>
                </a:gridCol>
                <a:gridCol w="8604489">
                  <a:extLst>
                    <a:ext uri="{9D8B030D-6E8A-4147-A177-3AD203B41FA5}">
                      <a16:colId xmlns:a16="http://schemas.microsoft.com/office/drawing/2014/main" val="2121289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2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Valence (%)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Reflects the musical positiveness conveyed by a song, presented as a percentage.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28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(%)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Represents the intensity and activity of the song, presented as a percentage.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17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Acousticness (%)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the acoustic nature of the song, presented as a percentage.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29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Instrumentalness(%)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the acoustic nature of the song, presented as a percentage.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Liveness (%)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Represents the likelihood of an audience presence during a recording, presented as a percentage.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60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Speechiness (%)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Reflects the presence of spoken words in the song, presented as a percentage.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505992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53E3EFC9-598D-7D04-07B9-326B2591F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4563" y="563175"/>
            <a:ext cx="184731" cy="276999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6212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69C2-276D-9ED0-CF30-38C1C5B1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25315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STRATEGY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2202-E9A2-31EE-5002-5712474BB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09" y="1218028"/>
            <a:ext cx="11140751" cy="293914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HOW?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U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nderstand the factors that contribute to a song's success 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How to improve the visibility and engagement of the artist’s music.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To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implement machine learning models to predict the success of new song releases. </a:t>
            </a: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STEPS PERFORMED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Environment – Google Colab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Preprocessing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Determining correlation with streams (musical attributes, artist count, release day, release month etc)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Machine Learning Model Training w/ comparison between Linear and Random Forest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Predictions based on new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Final Recommendations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8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8900B65-37AF-37D0-A379-71FFA630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8" y="-9331"/>
            <a:ext cx="11834023" cy="1352939"/>
          </a:xfrm>
        </p:spPr>
        <p:txBody>
          <a:bodyPr/>
          <a:lstStyle/>
          <a:p>
            <a:pPr algn="ctr"/>
            <a:r>
              <a:rPr lang="en-IN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Key Attributes correlating with higher streams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8B1C6352-00D3-EBD0-A733-39D6D9672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02" y="1343608"/>
            <a:ext cx="7822194" cy="511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6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AADD06-EC5C-8371-5725-AD57C9EEB0EB}"/>
              </a:ext>
            </a:extLst>
          </p:cNvPr>
          <p:cNvSpPr txBox="1"/>
          <p:nvPr/>
        </p:nvSpPr>
        <p:spPr>
          <a:xfrm>
            <a:off x="917508" y="118578"/>
            <a:ext cx="103569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Musical Attributes correlating with higher streams</a:t>
            </a:r>
            <a:endParaRPr lang="en-IN" sz="4400" dirty="0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E0B36316-1D32-ED45-6705-CAF9234A6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958" y="1565128"/>
            <a:ext cx="6449150" cy="5039568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35BDC86A-B555-0C1A-1332-291B89CBA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958" y="1565128"/>
            <a:ext cx="6449150" cy="5039568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66CEBC05-051C-34AC-D7D7-65AD775E7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02" y="1565129"/>
            <a:ext cx="6785862" cy="50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F8659-164E-E8C3-90D4-069B948B052C}"/>
              </a:ext>
            </a:extLst>
          </p:cNvPr>
          <p:cNvSpPr txBox="1"/>
          <p:nvPr/>
        </p:nvSpPr>
        <p:spPr>
          <a:xfrm>
            <a:off x="854697" y="114636"/>
            <a:ext cx="104826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Artist Counts correlation with streams</a:t>
            </a:r>
            <a:endParaRPr lang="en-IN" sz="4400" dirty="0"/>
          </a:p>
        </p:txBody>
      </p:sp>
      <p:pic>
        <p:nvPicPr>
          <p:cNvPr id="9" name="Picture 8" descr="A bar graph with different colored squares&#10;&#10;Description automatically generated">
            <a:extLst>
              <a:ext uri="{FF2B5EF4-FFF2-40B4-BE49-F238E27FC236}">
                <a16:creationId xmlns:a16="http://schemas.microsoft.com/office/drawing/2014/main" id="{E750DEE9-D40F-CAB4-9B00-3E93C52D9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55" y="1222161"/>
            <a:ext cx="8238890" cy="4724726"/>
          </a:xfrm>
          <a:prstGeom prst="rect">
            <a:avLst/>
          </a:prstGeom>
        </p:spPr>
      </p:pic>
      <p:pic>
        <p:nvPicPr>
          <p:cNvPr id="3" name="Picture 2" descr="A graph showing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129ED3F1-76DF-9E26-2E7D-C313FB4F0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90" y="1222161"/>
            <a:ext cx="8782895" cy="4787539"/>
          </a:xfrm>
          <a:prstGeom prst="rect">
            <a:avLst/>
          </a:prstGeom>
        </p:spPr>
      </p:pic>
      <p:pic>
        <p:nvPicPr>
          <p:cNvPr id="6" name="Picture 5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F3A408FA-3C97-4495-BF6C-A89D58827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89" y="1237591"/>
            <a:ext cx="8782895" cy="475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7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5028</TotalTime>
  <Words>836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Yu Gothic UI Semilight</vt:lpstr>
      <vt:lpstr>Aptos</vt:lpstr>
      <vt:lpstr>Arial</vt:lpstr>
      <vt:lpstr>Bahnschrift SemiBold</vt:lpstr>
      <vt:lpstr>Calibri</vt:lpstr>
      <vt:lpstr>Calibri Light</vt:lpstr>
      <vt:lpstr>Constantia</vt:lpstr>
      <vt:lpstr>Söhne</vt:lpstr>
      <vt:lpstr>Sylfaen</vt:lpstr>
      <vt:lpstr>Times New Roman</vt:lpstr>
      <vt:lpstr>Wingdings</vt:lpstr>
      <vt:lpstr>Office Theme</vt:lpstr>
      <vt:lpstr>PowerPoint Presentation</vt:lpstr>
      <vt:lpstr>INTRODUCTION</vt:lpstr>
      <vt:lpstr>PROBLEM STATEMENT</vt:lpstr>
      <vt:lpstr>DATASET</vt:lpstr>
      <vt:lpstr>DATASET</vt:lpstr>
      <vt:lpstr>STRATEGY</vt:lpstr>
      <vt:lpstr>Key Attributes correlating with higher streams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  <vt:lpstr>FINAL 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sarfaraz ahmed</dc:creator>
  <cp:lastModifiedBy>kush jaggi</cp:lastModifiedBy>
  <cp:revision>10</cp:revision>
  <dcterms:created xsi:type="dcterms:W3CDTF">2023-09-18T18:58:24Z</dcterms:created>
  <dcterms:modified xsi:type="dcterms:W3CDTF">2024-02-11T09:52:22Z</dcterms:modified>
</cp:coreProperties>
</file>