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46" r:id="rId4"/>
    <p:sldId id="347" r:id="rId5"/>
    <p:sldId id="318" r:id="rId6"/>
    <p:sldId id="355" r:id="rId7"/>
    <p:sldId id="356" r:id="rId8"/>
    <p:sldId id="358" r:id="rId9"/>
    <p:sldId id="359" r:id="rId10"/>
    <p:sldId id="286" r:id="rId11"/>
    <p:sldId id="285" r:id="rId12"/>
    <p:sldId id="360" r:id="rId13"/>
    <p:sldId id="372" r:id="rId14"/>
    <p:sldId id="371" r:id="rId15"/>
    <p:sldId id="362" r:id="rId16"/>
    <p:sldId id="364" r:id="rId17"/>
    <p:sldId id="361" r:id="rId18"/>
    <p:sldId id="375" r:id="rId19"/>
    <p:sldId id="373" r:id="rId20"/>
    <p:sldId id="363" r:id="rId21"/>
    <p:sldId id="365" r:id="rId22"/>
    <p:sldId id="366" r:id="rId23"/>
    <p:sldId id="368" r:id="rId24"/>
    <p:sldId id="369" r:id="rId25"/>
    <p:sldId id="367" r:id="rId26"/>
    <p:sldId id="370" r:id="rId27"/>
    <p:sldId id="3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17" d="100"/>
          <a:sy n="117" d="100"/>
        </p:scale>
        <p:origin x="143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FD7E3-6058-443A-8D86-7140984AB39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7E8F5-A740-42B7-A344-CABD586C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5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0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13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83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92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93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4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19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5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16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54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2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44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70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41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65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8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0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2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4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0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2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2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1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27747-5C30-4424-B103-948FD248B9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9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ed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ams.microsoft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Network Administration</a:t>
            </a:r>
            <a:br>
              <a:rPr lang="en-US" dirty="0"/>
            </a:br>
            <a:r>
              <a:rPr lang="en-US" dirty="0"/>
              <a:t>Day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Professional Program</a:t>
            </a:r>
          </a:p>
        </p:txBody>
      </p:sp>
      <p:pic>
        <p:nvPicPr>
          <p:cNvPr id="1026" name="Picture 2" descr="C:\Users\jason\Desktop\new trios logo horizont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18" y="5396373"/>
            <a:ext cx="2381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75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Ch.1 Networking Basics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42" y="1782937"/>
            <a:ext cx="5944115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94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Ch.1 Networking Basics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42" y="1782937"/>
            <a:ext cx="5944115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4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Ch.1 Networking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Each computer on the network is called a </a:t>
            </a:r>
            <a:r>
              <a:rPr lang="en-US" b="1" dirty="0">
                <a:solidFill>
                  <a:srgbClr val="00B050"/>
                </a:solidFill>
              </a:rPr>
              <a:t>host</a:t>
            </a:r>
          </a:p>
          <a:p>
            <a:pPr lvl="1"/>
            <a:r>
              <a:rPr lang="en-US" dirty="0"/>
              <a:t>Server</a:t>
            </a:r>
          </a:p>
          <a:p>
            <a:pPr lvl="1"/>
            <a:r>
              <a:rPr lang="en-US" dirty="0"/>
              <a:t>Client</a:t>
            </a:r>
          </a:p>
          <a:p>
            <a:pPr lvl="1"/>
            <a:r>
              <a:rPr lang="en-US" dirty="0"/>
              <a:t>Network/security appliance</a:t>
            </a:r>
          </a:p>
          <a:p>
            <a:pPr lvl="1"/>
            <a:r>
              <a:rPr lang="en-US" dirty="0"/>
              <a:t>Printer</a:t>
            </a:r>
          </a:p>
          <a:p>
            <a:pPr lvl="1"/>
            <a:r>
              <a:rPr lang="en-US" dirty="0"/>
              <a:t>SAN storage device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0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Ch.1 Networking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Each LAN (or WLAN) maintains its own </a:t>
            </a:r>
            <a:r>
              <a:rPr lang="en-US" b="1" dirty="0">
                <a:solidFill>
                  <a:srgbClr val="00B050"/>
                </a:solidFill>
              </a:rPr>
              <a:t>logical host addressing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LANs that use Internet Protocol (IP), each host has a unique </a:t>
            </a:r>
            <a:r>
              <a:rPr lang="en-US" b="1" dirty="0">
                <a:solidFill>
                  <a:srgbClr val="00B050"/>
                </a:solidFill>
              </a:rPr>
              <a:t>IP address</a:t>
            </a:r>
            <a:r>
              <a:rPr lang="en-US" dirty="0"/>
              <a:t> on a specific </a:t>
            </a:r>
            <a:r>
              <a:rPr lang="en-US" b="1" dirty="0">
                <a:solidFill>
                  <a:srgbClr val="00B050"/>
                </a:solidFill>
              </a:rPr>
              <a:t>IP network 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Routers</a:t>
            </a:r>
            <a:r>
              <a:rPr lang="en-US" dirty="0"/>
              <a:t> connect one LAN to another (and route traffic between the associated IP networks)</a:t>
            </a:r>
          </a:p>
          <a:p>
            <a:pPr lvl="1"/>
            <a:r>
              <a:rPr lang="en-US" sz="2800" dirty="0">
                <a:sym typeface="Wingdings" pitchFamily="2" charset="2"/>
              </a:rPr>
              <a:t>The </a:t>
            </a:r>
            <a:r>
              <a:rPr lang="en-US" sz="2800" b="1" dirty="0">
                <a:solidFill>
                  <a:srgbClr val="00B050"/>
                </a:solidFill>
                <a:sym typeface="Wingdings" pitchFamily="2" charset="2"/>
              </a:rPr>
              <a:t>Internet</a:t>
            </a:r>
            <a:r>
              <a:rPr lang="en-US" sz="2800" dirty="0">
                <a:sym typeface="Wingdings" pitchFamily="2" charset="2"/>
              </a:rPr>
              <a:t> is the largest interconnected network via routers at ISPs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4" descr="A Comprehensive Guide to Network Routing - IPXO">
            <a:extLst>
              <a:ext uri="{FF2B5EF4-FFF2-40B4-BE49-F238E27FC236}">
                <a16:creationId xmlns:a16="http://schemas.microsoft.com/office/drawing/2014/main" id="{E505714B-B9DF-C059-2EAF-DDB07736B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029200"/>
            <a:ext cx="3140756" cy="176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20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Ch.1 Networking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Rules of IP:</a:t>
            </a:r>
          </a:p>
          <a:p>
            <a:pPr lvl="1"/>
            <a:r>
              <a:rPr lang="en-US" dirty="0"/>
              <a:t>Two hosts can directly talk to each other only if they are on the same LAN</a:t>
            </a:r>
          </a:p>
          <a:p>
            <a:pPr lvl="1"/>
            <a:r>
              <a:rPr lang="en-US" dirty="0"/>
              <a:t>To communicate to a host on another LAN, the traffic must be passed through a router (= </a:t>
            </a:r>
            <a:r>
              <a:rPr lang="en-US" b="1" dirty="0">
                <a:solidFill>
                  <a:srgbClr val="00B050"/>
                </a:solidFill>
              </a:rPr>
              <a:t>default gateway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IPv4 Addressing </a:t>
            </a:r>
          </a:p>
          <a:p>
            <a:pPr lvl="1"/>
            <a:r>
              <a:rPr lang="en-US" dirty="0"/>
              <a:t>Each IP address has a network &amp; host portion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Subnet mask </a:t>
            </a:r>
            <a:r>
              <a:rPr lang="en-US" dirty="0"/>
              <a:t>is used to determine which portion is the network portion </a:t>
            </a:r>
          </a:p>
          <a:p>
            <a:pPr marL="457200" lvl="1" indent="0">
              <a:buNone/>
            </a:pPr>
            <a:r>
              <a:rPr lang="en-US" dirty="0"/>
              <a:t>	e.g. </a:t>
            </a:r>
            <a:r>
              <a:rPr lang="en-US" b="1"/>
              <a:t>192.168.1.55 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      </a:t>
            </a:r>
            <a:r>
              <a:rPr lang="en-US" dirty="0"/>
              <a:t>and </a:t>
            </a:r>
            <a:r>
              <a:rPr lang="en-US" b="1" dirty="0"/>
              <a:t>255.255.255.0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/>
              <a:t>= host </a:t>
            </a:r>
            <a:r>
              <a:rPr lang="en-US" b="1" dirty="0"/>
              <a:t>55</a:t>
            </a:r>
            <a:r>
              <a:rPr lang="en-US" dirty="0"/>
              <a:t> on the </a:t>
            </a:r>
            <a:r>
              <a:rPr lang="en-US" b="1" dirty="0"/>
              <a:t>192.168.1 </a:t>
            </a:r>
            <a:r>
              <a:rPr lang="en-US" dirty="0"/>
              <a:t>network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4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Ch.1 Networking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Typical LAN layout in a company: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6C580-CC67-8B0A-5D93-3CEB136F1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92362"/>
            <a:ext cx="815280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23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Ch.1 Networking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rgbClr val="00B050"/>
                </a:solidFill>
              </a:rPr>
              <a:t>DMZ</a:t>
            </a:r>
            <a:r>
              <a:rPr lang="en-US" dirty="0"/>
              <a:t> (server closet/datacenter LAN) often called a </a:t>
            </a:r>
            <a:r>
              <a:rPr lang="en-US" b="1" dirty="0">
                <a:solidFill>
                  <a:srgbClr val="00B050"/>
                </a:solidFill>
              </a:rPr>
              <a:t>backbone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NGFW</a:t>
            </a:r>
            <a:r>
              <a:rPr lang="en-US" dirty="0"/>
              <a:t> provides modern protection:</a:t>
            </a:r>
          </a:p>
          <a:p>
            <a:pPr lvl="1"/>
            <a:endParaRPr lang="en-US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23EFFFC4-6D3A-B85B-63A5-3561FEFDF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1" y="2721279"/>
            <a:ext cx="7998917" cy="411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8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Ch.1 Networking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Virtualization software (=</a:t>
            </a:r>
            <a:r>
              <a:rPr lang="en-US" b="1" dirty="0">
                <a:solidFill>
                  <a:srgbClr val="339933"/>
                </a:solidFill>
              </a:rPr>
              <a:t>hypervisor</a:t>
            </a:r>
            <a:r>
              <a:rPr lang="en-US" dirty="0"/>
              <a:t>) allows you to run multiple operating systems simultaneously on a single computer</a:t>
            </a:r>
          </a:p>
          <a:p>
            <a:pPr lvl="1"/>
            <a:r>
              <a:rPr lang="en-US" dirty="0"/>
              <a:t>Very commonly done on servers to allow for better hardware utilization (e.g., 20 server virtual machines on 1 physical rackmount server!)</a:t>
            </a:r>
          </a:p>
          <a:p>
            <a:pPr lvl="1"/>
            <a:r>
              <a:rPr lang="en-US" dirty="0"/>
              <a:t>We use it extensively on our PCs to learn IT topics in our program</a:t>
            </a:r>
          </a:p>
          <a:p>
            <a:pPr lvl="1"/>
            <a:r>
              <a:rPr lang="en-US" dirty="0"/>
              <a:t>IT professionals use it extensively on their PCs in a job environment to test configuration of technologies before deploying them (among other things)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82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Ch.1 Networking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Software defined networks (virtualization):</a:t>
            </a:r>
          </a:p>
          <a:p>
            <a:pPr lvl="1"/>
            <a:endParaRPr lang="en-US" dirty="0"/>
          </a:p>
        </p:txBody>
      </p:sp>
      <p:pic>
        <p:nvPicPr>
          <p:cNvPr id="4" name="Picture 3" descr="C:\Users\jason\Desktop\Work\740 Online\Day 6\3b.png">
            <a:extLst>
              <a:ext uri="{FF2B5EF4-FFF2-40B4-BE49-F238E27FC236}">
                <a16:creationId xmlns:a16="http://schemas.microsoft.com/office/drawing/2014/main" id="{29E4159B-CC16-6BB3-5D86-8EE4AC383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2" y="2362200"/>
            <a:ext cx="6073775" cy="393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47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Ch.1 Networking Basics</a:t>
            </a:r>
          </a:p>
        </p:txBody>
      </p:sp>
      <p:pic>
        <p:nvPicPr>
          <p:cNvPr id="5" name="Picture 4" descr="A diagram of a virtual switch&#10;&#10;Description automatically generated">
            <a:extLst>
              <a:ext uri="{FF2B5EF4-FFF2-40B4-BE49-F238E27FC236}">
                <a16:creationId xmlns:a16="http://schemas.microsoft.com/office/drawing/2014/main" id="{5F87468A-E835-3B11-E015-73D344F26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84177"/>
            <a:ext cx="6248400" cy="50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7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Welcome to Network Administration!</a:t>
            </a:r>
          </a:p>
          <a:p>
            <a:r>
              <a:rPr lang="en-US" dirty="0"/>
              <a:t>Course/Block Introduction</a:t>
            </a:r>
          </a:p>
          <a:p>
            <a:r>
              <a:rPr lang="en-US" dirty="0"/>
              <a:t>Tips for Microsoft Teams</a:t>
            </a:r>
          </a:p>
          <a:p>
            <a:r>
              <a:rPr lang="en-US" dirty="0"/>
              <a:t>Ch.1 Networking Basics</a:t>
            </a:r>
          </a:p>
          <a:p>
            <a:r>
              <a:rPr lang="en-US" dirty="0"/>
              <a:t>Lab exercises/tasks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80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Ch.1 Networking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WANs (e.g., Internet)</a:t>
            </a:r>
          </a:p>
          <a:p>
            <a:pPr lvl="1"/>
            <a:r>
              <a:rPr lang="en-US" dirty="0"/>
              <a:t>ISPs are connected to each other via many routed LANs (i.e., many switches/routers)!</a:t>
            </a:r>
          </a:p>
          <a:p>
            <a:pPr lvl="1"/>
            <a:endParaRPr lang="en-US" dirty="0"/>
          </a:p>
        </p:txBody>
      </p:sp>
      <p:pic>
        <p:nvPicPr>
          <p:cNvPr id="1026" name="Picture 2" descr="WAN Product Types Explained">
            <a:extLst>
              <a:ext uri="{FF2B5EF4-FFF2-40B4-BE49-F238E27FC236}">
                <a16:creationId xmlns:a16="http://schemas.microsoft.com/office/drawing/2014/main" id="{281B27A8-89B0-52F5-ED52-D1B095788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6909371" cy="34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11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Ch.1 Networking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For companies with multiple locations on the Internet, the ISP can take shortcuts that bypass routers for traffic between your locations using MPLS:</a:t>
            </a:r>
          </a:p>
        </p:txBody>
      </p:sp>
      <p:pic>
        <p:nvPicPr>
          <p:cNvPr id="5122" name="Picture 2" descr="What is MPLS? Why is not using it costing you thousands of dollars for no  reason?">
            <a:extLst>
              <a:ext uri="{FF2B5EF4-FFF2-40B4-BE49-F238E27FC236}">
                <a16:creationId xmlns:a16="http://schemas.microsoft.com/office/drawing/2014/main" id="{6CE22BC3-2431-1D59-CB1F-823BCE0A2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0"/>
            <a:ext cx="65532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576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Ch.1 Networking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Physical network topologies: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Bus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Ring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Mesh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Point-to-point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Point-to-multipoint</a:t>
            </a:r>
          </a:p>
          <a:p>
            <a:pPr lvl="1"/>
            <a:r>
              <a:rPr lang="en-US" b="1" u="sng" dirty="0">
                <a:solidFill>
                  <a:srgbClr val="00B050"/>
                </a:solidFill>
              </a:rPr>
              <a:t>Star (hub/switch/WAP)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Hybrid</a:t>
            </a:r>
            <a:endParaRPr lang="en-US" b="1" u="sng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7170" name="Picture 2" descr="Difference between the Bus topology and Star topology - javatpoint">
            <a:extLst>
              <a:ext uri="{FF2B5EF4-FFF2-40B4-BE49-F238E27FC236}">
                <a16:creationId xmlns:a16="http://schemas.microsoft.com/office/drawing/2014/main" id="{E75E7523-B0CD-8ADE-72FB-548B6EAFC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81225"/>
            <a:ext cx="5562600" cy="229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900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Ch.1 Networking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Physical network topologies: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8E271-E7C8-E5E4-32A4-4760F1EDF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44" y="2438400"/>
            <a:ext cx="8153400" cy="37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00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Ch.1 Networking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Types of point-to-point:</a:t>
            </a:r>
          </a:p>
          <a:p>
            <a:pPr lvl="2"/>
            <a:r>
              <a:rPr lang="en-US" dirty="0"/>
              <a:t>Router to router</a:t>
            </a:r>
          </a:p>
          <a:p>
            <a:pPr lvl="2"/>
            <a:r>
              <a:rPr lang="en-US" dirty="0"/>
              <a:t>Host to host (wired/wireless)</a:t>
            </a:r>
          </a:p>
          <a:p>
            <a:pPr lvl="2"/>
            <a:r>
              <a:rPr lang="en-US" dirty="0"/>
              <a:t>Host to switch/hub</a:t>
            </a:r>
          </a:p>
          <a:p>
            <a:pPr lvl="1"/>
            <a:r>
              <a:rPr lang="en-US" dirty="0"/>
              <a:t>Point-to-multipoint often refers to wireless: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B7C17-3EF7-50FD-55C4-65B63057D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886200"/>
            <a:ext cx="3657600" cy="28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11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Ch.1 Networking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Logical network terms: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Peer-to-peer</a:t>
            </a:r>
            <a:r>
              <a:rPr lang="en-US" dirty="0"/>
              <a:t> network </a:t>
            </a:r>
          </a:p>
          <a:p>
            <a:pPr lvl="2"/>
            <a:r>
              <a:rPr lang="en-US" dirty="0"/>
              <a:t>Networked hosts that maintain their own logins (when you access a shared resource, you must log into each system using a local user account)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Client-server</a:t>
            </a:r>
            <a:r>
              <a:rPr lang="en-US" dirty="0"/>
              <a:t> networks</a:t>
            </a:r>
          </a:p>
          <a:p>
            <a:pPr lvl="2"/>
            <a:r>
              <a:rPr lang="en-US" dirty="0"/>
              <a:t>Usually refers to corporate networks where resources are shared only on servers</a:t>
            </a:r>
          </a:p>
          <a:p>
            <a:pPr lvl="2"/>
            <a:r>
              <a:rPr lang="en-US" dirty="0"/>
              <a:t>Special servers provide </a:t>
            </a:r>
            <a:r>
              <a:rPr lang="en-US" b="1" dirty="0">
                <a:solidFill>
                  <a:srgbClr val="00B050"/>
                </a:solidFill>
              </a:rPr>
              <a:t>single sign-on (SSO) </a:t>
            </a:r>
            <a:r>
              <a:rPr lang="en-US" dirty="0"/>
              <a:t>services that allow users to log in once to a server and all the other servers trust you from that point onwards (e.g., Active Directory domain controller servers)</a:t>
            </a:r>
          </a:p>
        </p:txBody>
      </p:sp>
    </p:spTree>
    <p:extLst>
      <p:ext uri="{BB962C8B-B14F-4D97-AF65-F5344CB8AC3E}">
        <p14:creationId xmlns:p14="http://schemas.microsoft.com/office/powerpoint/2010/main" val="2368369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exercises/tasks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Read Ch.1 and complete the questions at the end (answers are in Appendix B)</a:t>
            </a:r>
          </a:p>
          <a:p>
            <a:r>
              <a:rPr lang="en-US" dirty="0"/>
              <a:t>Install Hyper-V (if necessary) and install two Windows Server 2019 VMs </a:t>
            </a:r>
            <a:r>
              <a:rPr lang="en-US" b="1" dirty="0">
                <a:solidFill>
                  <a:srgbClr val="FF0000"/>
                </a:solidFill>
              </a:rPr>
              <a:t>(demo)</a:t>
            </a:r>
          </a:p>
          <a:p>
            <a:pPr lvl="1"/>
            <a:r>
              <a:rPr lang="en-US" dirty="0"/>
              <a:t>SERVER1 and SERVER2</a:t>
            </a:r>
          </a:p>
          <a:p>
            <a:pPr lvl="1"/>
            <a:r>
              <a:rPr lang="en-US" dirty="0"/>
              <a:t>3GB RAM (non-dynamic), Gen2, Private virtual switch</a:t>
            </a:r>
          </a:p>
          <a:p>
            <a:pPr lvl="1"/>
            <a:r>
              <a:rPr lang="en-US" dirty="0"/>
              <a:t>Change the time/zone, disable the firewall (all profiles), change computer names, set IPs manually:</a:t>
            </a:r>
          </a:p>
          <a:p>
            <a:pPr lvl="2"/>
            <a:r>
              <a:rPr lang="en-US" dirty="0"/>
              <a:t>SERVER1 = 172.16.0.1 / 255.255.0.0</a:t>
            </a:r>
          </a:p>
          <a:p>
            <a:pPr lvl="2"/>
            <a:r>
              <a:rPr lang="en-US" dirty="0"/>
              <a:t>SERVER2 = 172.16.0.2 / 255.255.0.0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ping 172.16.0.1 </a:t>
            </a:r>
            <a:r>
              <a:rPr lang="en-US" dirty="0"/>
              <a:t>from SERVER2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ping 172.16.0.2 </a:t>
            </a:r>
            <a:r>
              <a:rPr lang="en-US" dirty="0"/>
              <a:t>from SERVER1</a:t>
            </a:r>
          </a:p>
        </p:txBody>
      </p:sp>
    </p:spTree>
    <p:extLst>
      <p:ext uri="{BB962C8B-B14F-4D97-AF65-F5344CB8AC3E}">
        <p14:creationId xmlns:p14="http://schemas.microsoft.com/office/powerpoint/2010/main" val="3505468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exercises/tasks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Change the IP of SERVER2 to: </a:t>
            </a:r>
          </a:p>
          <a:p>
            <a:pPr lvl="2"/>
            <a:r>
              <a:rPr lang="en-US" dirty="0"/>
              <a:t>172.17.0.2 / 255.255.0.0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ping 172.16.0.1 </a:t>
            </a:r>
            <a:r>
              <a:rPr lang="en-US" dirty="0"/>
              <a:t>from SERVER2 (fail!)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ping 172.17.0.2 </a:t>
            </a:r>
            <a:r>
              <a:rPr lang="en-US" dirty="0"/>
              <a:t>from SERVER1 (fail!)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Change the IP of SERVER2 back to: </a:t>
            </a:r>
          </a:p>
          <a:p>
            <a:pPr lvl="2"/>
            <a:r>
              <a:rPr lang="en-US" dirty="0"/>
              <a:t>172.16.0.2 / 255.255.0.0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ping 172.16.0.1 </a:t>
            </a:r>
            <a:r>
              <a:rPr lang="en-US" dirty="0"/>
              <a:t>from SERVER2</a:t>
            </a:r>
          </a:p>
          <a:p>
            <a:pPr lvl="1"/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ping 172.16.0.2 </a:t>
            </a:r>
            <a:r>
              <a:rPr lang="en-US" dirty="0"/>
              <a:t>from SERVER1</a:t>
            </a:r>
          </a:p>
        </p:txBody>
      </p:sp>
    </p:spTree>
    <p:extLst>
      <p:ext uri="{BB962C8B-B14F-4D97-AF65-F5344CB8AC3E}">
        <p14:creationId xmlns:p14="http://schemas.microsoft.com/office/powerpoint/2010/main" val="57846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Course/Block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This block (</a:t>
            </a:r>
            <a:r>
              <a:rPr lang="en-US" b="1" dirty="0">
                <a:solidFill>
                  <a:srgbClr val="339933"/>
                </a:solidFill>
              </a:rPr>
              <a:t>Network and Linux Administration</a:t>
            </a:r>
            <a:r>
              <a:rPr lang="en-US" dirty="0"/>
              <a:t>) is 16 weeks long:</a:t>
            </a:r>
          </a:p>
          <a:p>
            <a:pPr lvl="1"/>
            <a:r>
              <a:rPr lang="en-US" dirty="0"/>
              <a:t>4 weeks of </a:t>
            </a:r>
            <a:r>
              <a:rPr lang="en-US" b="1" dirty="0">
                <a:solidFill>
                  <a:srgbClr val="339933"/>
                </a:solidFill>
              </a:rPr>
              <a:t>IT Service and Project Management </a:t>
            </a:r>
          </a:p>
          <a:p>
            <a:pPr lvl="1"/>
            <a:r>
              <a:rPr lang="en-US" dirty="0"/>
              <a:t>4 weeks of </a:t>
            </a:r>
            <a:r>
              <a:rPr lang="en-US" b="1" dirty="0">
                <a:solidFill>
                  <a:srgbClr val="339933"/>
                </a:solidFill>
              </a:rPr>
              <a:t>Network Administration </a:t>
            </a:r>
            <a:r>
              <a:rPr lang="en-US" dirty="0"/>
              <a:t>(this course)</a:t>
            </a:r>
          </a:p>
          <a:p>
            <a:pPr lvl="2"/>
            <a:r>
              <a:rPr lang="en-US" dirty="0"/>
              <a:t>CompTIA Network+ certification available</a:t>
            </a:r>
            <a:endParaRPr lang="en-US" b="1" dirty="0">
              <a:solidFill>
                <a:srgbClr val="339933"/>
              </a:solidFill>
            </a:endParaRPr>
          </a:p>
          <a:p>
            <a:pPr lvl="1"/>
            <a:r>
              <a:rPr lang="en-US" dirty="0"/>
              <a:t>6 weeks of </a:t>
            </a:r>
            <a:r>
              <a:rPr lang="en-US" b="1" dirty="0">
                <a:solidFill>
                  <a:srgbClr val="339933"/>
                </a:solidFill>
              </a:rPr>
              <a:t>Linux Administration </a:t>
            </a:r>
            <a:endParaRPr lang="en-US" dirty="0"/>
          </a:p>
          <a:p>
            <a:pPr lvl="1"/>
            <a:r>
              <a:rPr lang="en-US" dirty="0"/>
              <a:t>2 weeks of </a:t>
            </a:r>
            <a:r>
              <a:rPr lang="en-US" b="1" dirty="0">
                <a:solidFill>
                  <a:srgbClr val="339933"/>
                </a:solidFill>
              </a:rPr>
              <a:t>Security Fundamentals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8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Course/Block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This course (</a:t>
            </a:r>
            <a:r>
              <a:rPr lang="en-US" b="1" dirty="0">
                <a:solidFill>
                  <a:srgbClr val="339933"/>
                </a:solidFill>
              </a:rPr>
              <a:t>Network Administration</a:t>
            </a:r>
            <a:r>
              <a:rPr lang="en-US" dirty="0"/>
              <a:t>):</a:t>
            </a:r>
          </a:p>
          <a:p>
            <a:pPr lvl="1"/>
            <a:r>
              <a:rPr lang="en-CA" dirty="0"/>
              <a:t>Covers core network and IP theory used in IT jobs.</a:t>
            </a:r>
          </a:p>
          <a:p>
            <a:pPr lvl="1"/>
            <a:r>
              <a:rPr lang="en-US" dirty="0"/>
              <a:t>We apply the concepts we learn in this course throughout the remainder of the program.</a:t>
            </a:r>
          </a:p>
          <a:p>
            <a:pPr lvl="1"/>
            <a:r>
              <a:rPr lang="en-US" dirty="0"/>
              <a:t>Book is available in </a:t>
            </a:r>
            <a:r>
              <a:rPr lang="en-US" dirty="0" err="1"/>
              <a:t>Brightspace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15E6029A-0D04-0403-4BEB-D0717F85D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59200"/>
            <a:ext cx="2391383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4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Course/Block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9933"/>
                </a:solidFill>
              </a:rPr>
              <a:t>Attendance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you cannot make it to class, please message me beforehand if possible (email or Teams) and watch the video for that day afterwards.</a:t>
            </a:r>
          </a:p>
          <a:p>
            <a:r>
              <a:rPr lang="en-US" b="1" dirty="0">
                <a:solidFill>
                  <a:srgbClr val="339933"/>
                </a:solidFill>
              </a:rPr>
              <a:t>Marks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CIDR Assignment = 15%</a:t>
            </a:r>
          </a:p>
          <a:p>
            <a:pPr lvl="1"/>
            <a:r>
              <a:rPr lang="en-US" dirty="0"/>
              <a:t>Quizzes = 15% (3 quizzes in total, each Monday)</a:t>
            </a:r>
          </a:p>
          <a:p>
            <a:pPr lvl="1"/>
            <a:r>
              <a:rPr lang="en-US" dirty="0"/>
              <a:t>Final Exam = 60%</a:t>
            </a:r>
          </a:p>
          <a:p>
            <a:pPr lvl="1"/>
            <a:r>
              <a:rPr lang="en-US" dirty="0"/>
              <a:t>Professional Performance = 10%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8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D896D7FC-A155-307E-1103-F1E6D6653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44665"/>
            <a:ext cx="7772400" cy="416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4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B03D6D-7672-075E-4FFD-5AA7D2024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4113"/>
            <a:ext cx="7772400" cy="396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7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for Microsoft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sz="3000" b="1" dirty="0">
                <a:solidFill>
                  <a:srgbClr val="339933"/>
                </a:solidFill>
              </a:rPr>
              <a:t>Microsoft Teams </a:t>
            </a:r>
            <a:r>
              <a:rPr lang="en-CA" dirty="0"/>
              <a:t>app currently uses a lot of system resources. </a:t>
            </a:r>
          </a:p>
          <a:p>
            <a:r>
              <a:rPr lang="en-CA" dirty="0"/>
              <a:t>For better performance install Teams as a Microsoft Edge app:</a:t>
            </a:r>
          </a:p>
          <a:p>
            <a:pPr lvl="1"/>
            <a:r>
              <a:rPr lang="en-CA" dirty="0"/>
              <a:t>Install the Microsoft Edge web browser from </a:t>
            </a:r>
            <a:r>
              <a:rPr lang="en-CA" dirty="0">
                <a:hlinkClick r:id="rId3"/>
              </a:rPr>
              <a:t>https://www.microsoft.com/en-us/edge</a:t>
            </a:r>
            <a:endParaRPr lang="en-CA" dirty="0"/>
          </a:p>
          <a:p>
            <a:pPr lvl="1"/>
            <a:r>
              <a:rPr lang="en-CA" dirty="0"/>
              <a:t>Open Microsoft Edge and log into </a:t>
            </a:r>
            <a:r>
              <a:rPr lang="en-CA" dirty="0">
                <a:hlinkClick r:id="rId4"/>
              </a:rPr>
              <a:t>https://teams.microsoft.com</a:t>
            </a:r>
            <a:r>
              <a:rPr lang="en-CA" dirty="0"/>
              <a:t> </a:t>
            </a:r>
            <a:endParaRPr lang="en-US" dirty="0"/>
          </a:p>
          <a:p>
            <a:pPr lvl="1"/>
            <a:r>
              <a:rPr lang="en-US" dirty="0"/>
              <a:t>Click </a:t>
            </a:r>
            <a:r>
              <a:rPr lang="en-US" b="1" dirty="0"/>
              <a:t>...</a:t>
            </a:r>
            <a:r>
              <a:rPr lang="en-US" dirty="0"/>
              <a:t> &gt; </a:t>
            </a:r>
            <a:r>
              <a:rPr lang="en-US" b="1" dirty="0"/>
              <a:t>Apps</a:t>
            </a:r>
            <a:r>
              <a:rPr lang="en-US" dirty="0"/>
              <a:t> &gt; </a:t>
            </a:r>
            <a:r>
              <a:rPr lang="en-US" b="1" dirty="0"/>
              <a:t>Install this site as an app</a:t>
            </a:r>
          </a:p>
        </p:txBody>
      </p:sp>
    </p:spTree>
    <p:extLst>
      <p:ext uri="{BB962C8B-B14F-4D97-AF65-F5344CB8AC3E}">
        <p14:creationId xmlns:p14="http://schemas.microsoft.com/office/powerpoint/2010/main" val="258358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Ch.1 Networking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What is a network? </a:t>
            </a:r>
          </a:p>
          <a:p>
            <a:pPr lvl="1"/>
            <a:r>
              <a:rPr lang="en-US" dirty="0"/>
              <a:t>2 or more computers that can communicate to each other (wired or wireless)</a:t>
            </a:r>
          </a:p>
          <a:p>
            <a:r>
              <a:rPr lang="en-US" dirty="0"/>
              <a:t>What creates a network (</a:t>
            </a:r>
            <a:r>
              <a:rPr lang="en-US" b="1" dirty="0">
                <a:solidFill>
                  <a:srgbClr val="00B050"/>
                </a:solidFill>
              </a:rPr>
              <a:t>LAN</a:t>
            </a:r>
            <a:r>
              <a:rPr lang="en-US" dirty="0"/>
              <a:t> or </a:t>
            </a:r>
            <a:r>
              <a:rPr lang="en-US" b="1" dirty="0">
                <a:solidFill>
                  <a:srgbClr val="00B050"/>
                </a:solidFill>
              </a:rPr>
              <a:t>WLAN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A cable or wireless connection between 2 systems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concentrator</a:t>
            </a:r>
            <a:r>
              <a:rPr lang="en-US" dirty="0"/>
              <a:t> (2+ systems):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Hub </a:t>
            </a:r>
            <a:r>
              <a:rPr lang="en-US" dirty="0"/>
              <a:t>(multiport repeater)</a:t>
            </a:r>
            <a:endParaRPr lang="en-US" b="1" dirty="0">
              <a:solidFill>
                <a:srgbClr val="00B050"/>
              </a:solidFill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Switch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Wireless switch (WAP)</a:t>
            </a:r>
          </a:p>
        </p:txBody>
      </p:sp>
      <p:pic>
        <p:nvPicPr>
          <p:cNvPr id="4" name="Picture 2" descr="What is LAN (Local Area Network)? | Webopedia">
            <a:extLst>
              <a:ext uri="{FF2B5EF4-FFF2-40B4-BE49-F238E27FC236}">
                <a16:creationId xmlns:a16="http://schemas.microsoft.com/office/drawing/2014/main" id="{D78A4BBA-E1C4-1DD5-DFCF-C4984E440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68513"/>
            <a:ext cx="2825750" cy="243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21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8E54D8F6659F46BEE479C380C2040A" ma:contentTypeVersion="0" ma:contentTypeDescription="Create a new document." ma:contentTypeScope="" ma:versionID="026f43d1a3a9f7dd25fb87d9ded229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D742CF-06E3-4052-93CD-AEED3AA61975}"/>
</file>

<file path=customXml/itemProps2.xml><?xml version="1.0" encoding="utf-8"?>
<ds:datastoreItem xmlns:ds="http://schemas.openxmlformats.org/officeDocument/2006/customXml" ds:itemID="{406CA189-3E27-4635-90E9-B70165141513}"/>
</file>

<file path=customXml/itemProps3.xml><?xml version="1.0" encoding="utf-8"?>
<ds:datastoreItem xmlns:ds="http://schemas.openxmlformats.org/officeDocument/2006/customXml" ds:itemID="{E31E5EF8-D64C-4BEC-AFE5-D51A40A37246}"/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1027</Words>
  <Application>Microsoft Office PowerPoint</Application>
  <PresentationFormat>On-screen Show (4:3)</PresentationFormat>
  <Paragraphs>158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Wingdings</vt:lpstr>
      <vt:lpstr>Office Theme</vt:lpstr>
      <vt:lpstr>Introduction to  Network Administration Day 1</vt:lpstr>
      <vt:lpstr>Agenda</vt:lpstr>
      <vt:lpstr>Course/Block Introduction</vt:lpstr>
      <vt:lpstr>Course/Block introduction</vt:lpstr>
      <vt:lpstr>Course/Block Introduction</vt:lpstr>
      <vt:lpstr>PowerPoint Presentation</vt:lpstr>
      <vt:lpstr>PowerPoint Presentation</vt:lpstr>
      <vt:lpstr>Tips for Microsoft Teams</vt:lpstr>
      <vt:lpstr>Ch.1 Networking Basics</vt:lpstr>
      <vt:lpstr>Ch.1 Networking Basics</vt:lpstr>
      <vt:lpstr>Ch.1 Networking Basics</vt:lpstr>
      <vt:lpstr>Ch.1 Networking Basics</vt:lpstr>
      <vt:lpstr>Ch.1 Networking Basics</vt:lpstr>
      <vt:lpstr>Ch.1 Networking Basics</vt:lpstr>
      <vt:lpstr>Ch.1 Networking Basics</vt:lpstr>
      <vt:lpstr>Ch.1 Networking Basics</vt:lpstr>
      <vt:lpstr>Ch.1 Networking Basics</vt:lpstr>
      <vt:lpstr>Ch.1 Networking Basics</vt:lpstr>
      <vt:lpstr>Ch.1 Networking Basics</vt:lpstr>
      <vt:lpstr>Ch.1 Networking Basics</vt:lpstr>
      <vt:lpstr>Ch.1 Networking Basics</vt:lpstr>
      <vt:lpstr>Ch.1 Networking Basics</vt:lpstr>
      <vt:lpstr>Ch.1 Networking Basics</vt:lpstr>
      <vt:lpstr>Ch.1 Networking Basics</vt:lpstr>
      <vt:lpstr>Ch.1 Networking Basics</vt:lpstr>
      <vt:lpstr>Lab exercises/tasks</vt:lpstr>
      <vt:lpstr>Lab exercises/tasks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vi/vim Editor</dc:title>
  <dc:creator>Jason Eckert</dc:creator>
  <cp:lastModifiedBy>Alrick Parkin</cp:lastModifiedBy>
  <cp:revision>234</cp:revision>
  <dcterms:created xsi:type="dcterms:W3CDTF">2019-08-03T13:30:56Z</dcterms:created>
  <dcterms:modified xsi:type="dcterms:W3CDTF">2024-10-15T15:26:38Z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0x010100A18E54D8F6659F46BEE479C380C2040A</vt:lpwstr>
  </property>
</Properties>
</file>