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8" r:id="rId18"/>
    <p:sldId id="274" r:id="rId19"/>
    <p:sldId id="277" r:id="rId20"/>
    <p:sldId id="275" r:id="rId21"/>
    <p:sldId id="279" r:id="rId22"/>
    <p:sldId id="280" r:id="rId23"/>
    <p:sldId id="276" r:id="rId24"/>
    <p:sldId id="281" r:id="rId25"/>
    <p:sldId id="283" r:id="rId26"/>
    <p:sldId id="284" r:id="rId27"/>
    <p:sldId id="285" r:id="rId28"/>
    <p:sldId id="286" r:id="rId29"/>
    <p:sldId id="287" r:id="rId30"/>
    <p:sldId id="282" r:id="rId31"/>
    <p:sldId id="288" r:id="rId32"/>
    <p:sldId id="289" r:id="rId33"/>
    <p:sldId id="290"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F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B9AEE1-8E4B-4236-B431-F84786C43485}" type="datetimeFigureOut">
              <a:rPr lang="en-IN" smtClean="0"/>
              <a:t>10-03-2019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FC810-DF63-4E89-8733-0FB915FBE956}" type="slidenum">
              <a:rPr lang="en-IN" smtClean="0"/>
              <a:t>‹#›</a:t>
            </a:fld>
            <a:endParaRPr lang="en-IN"/>
          </a:p>
        </p:txBody>
      </p:sp>
    </p:spTree>
    <p:extLst>
      <p:ext uri="{BB962C8B-B14F-4D97-AF65-F5344CB8AC3E}">
        <p14:creationId xmlns:p14="http://schemas.microsoft.com/office/powerpoint/2010/main" val="3821054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9C430DA-6AB9-4238-BC35-97B24A06BE2C}" type="slidenum">
              <a:rPr lang="en-IN" smtClean="0"/>
              <a:t>1</a:t>
            </a:fld>
            <a:endParaRPr lang="en-IN"/>
          </a:p>
        </p:txBody>
      </p:sp>
    </p:spTree>
    <p:extLst>
      <p:ext uri="{BB962C8B-B14F-4D97-AF65-F5344CB8AC3E}">
        <p14:creationId xmlns:p14="http://schemas.microsoft.com/office/powerpoint/2010/main" val="2028460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D47910E-D477-4EBD-9142-9E398C0DA011}" type="datetimeFigureOut">
              <a:rPr lang="en-IN" smtClean="0"/>
              <a:t>10-03-2019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4A154-67F0-47F6-9D15-25F9D36F68B5}" type="slidenum">
              <a:rPr lang="en-IN" smtClean="0"/>
              <a:t>‹#›</a:t>
            </a:fld>
            <a:endParaRPr lang="en-IN"/>
          </a:p>
        </p:txBody>
      </p:sp>
    </p:spTree>
    <p:extLst>
      <p:ext uri="{BB962C8B-B14F-4D97-AF65-F5344CB8AC3E}">
        <p14:creationId xmlns:p14="http://schemas.microsoft.com/office/powerpoint/2010/main" val="349802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47910E-D477-4EBD-9142-9E398C0DA011}" type="datetimeFigureOut">
              <a:rPr lang="en-IN" smtClean="0"/>
              <a:t>10-03-2019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4A154-67F0-47F6-9D15-25F9D36F68B5}" type="slidenum">
              <a:rPr lang="en-IN" smtClean="0"/>
              <a:t>‹#›</a:t>
            </a:fld>
            <a:endParaRPr lang="en-IN"/>
          </a:p>
        </p:txBody>
      </p:sp>
    </p:spTree>
    <p:extLst>
      <p:ext uri="{BB962C8B-B14F-4D97-AF65-F5344CB8AC3E}">
        <p14:creationId xmlns:p14="http://schemas.microsoft.com/office/powerpoint/2010/main" val="4096331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47910E-D477-4EBD-9142-9E398C0DA011}" type="datetimeFigureOut">
              <a:rPr lang="en-IN" smtClean="0"/>
              <a:t>10-03-2019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4A154-67F0-47F6-9D15-25F9D36F68B5}" type="slidenum">
              <a:rPr lang="en-IN" smtClean="0"/>
              <a:t>‹#›</a:t>
            </a:fld>
            <a:endParaRPr lang="en-IN"/>
          </a:p>
        </p:txBody>
      </p:sp>
    </p:spTree>
    <p:extLst>
      <p:ext uri="{BB962C8B-B14F-4D97-AF65-F5344CB8AC3E}">
        <p14:creationId xmlns:p14="http://schemas.microsoft.com/office/powerpoint/2010/main" val="313770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47910E-D477-4EBD-9142-9E398C0DA011}" type="datetimeFigureOut">
              <a:rPr lang="en-IN" smtClean="0"/>
              <a:t>10-03-2019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4A154-67F0-47F6-9D15-25F9D36F68B5}" type="slidenum">
              <a:rPr lang="en-IN" smtClean="0"/>
              <a:t>‹#›</a:t>
            </a:fld>
            <a:endParaRPr lang="en-IN"/>
          </a:p>
        </p:txBody>
      </p:sp>
    </p:spTree>
    <p:extLst>
      <p:ext uri="{BB962C8B-B14F-4D97-AF65-F5344CB8AC3E}">
        <p14:creationId xmlns:p14="http://schemas.microsoft.com/office/powerpoint/2010/main" val="116072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47910E-D477-4EBD-9142-9E398C0DA011}" type="datetimeFigureOut">
              <a:rPr lang="en-IN" smtClean="0"/>
              <a:t>10-03-2019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4A154-67F0-47F6-9D15-25F9D36F68B5}" type="slidenum">
              <a:rPr lang="en-IN" smtClean="0"/>
              <a:t>‹#›</a:t>
            </a:fld>
            <a:endParaRPr lang="en-IN"/>
          </a:p>
        </p:txBody>
      </p:sp>
    </p:spTree>
    <p:extLst>
      <p:ext uri="{BB962C8B-B14F-4D97-AF65-F5344CB8AC3E}">
        <p14:creationId xmlns:p14="http://schemas.microsoft.com/office/powerpoint/2010/main" val="2630694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D47910E-D477-4EBD-9142-9E398C0DA011}" type="datetimeFigureOut">
              <a:rPr lang="en-IN" smtClean="0"/>
              <a:t>10-03-2019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4A154-67F0-47F6-9D15-25F9D36F68B5}" type="slidenum">
              <a:rPr lang="en-IN" smtClean="0"/>
              <a:t>‹#›</a:t>
            </a:fld>
            <a:endParaRPr lang="en-IN"/>
          </a:p>
        </p:txBody>
      </p:sp>
    </p:spTree>
    <p:extLst>
      <p:ext uri="{BB962C8B-B14F-4D97-AF65-F5344CB8AC3E}">
        <p14:creationId xmlns:p14="http://schemas.microsoft.com/office/powerpoint/2010/main" val="2203139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D47910E-D477-4EBD-9142-9E398C0DA011}" type="datetimeFigureOut">
              <a:rPr lang="en-IN" smtClean="0"/>
              <a:t>10-03-2019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74A154-67F0-47F6-9D15-25F9D36F68B5}" type="slidenum">
              <a:rPr lang="en-IN" smtClean="0"/>
              <a:t>‹#›</a:t>
            </a:fld>
            <a:endParaRPr lang="en-IN"/>
          </a:p>
        </p:txBody>
      </p:sp>
    </p:spTree>
    <p:extLst>
      <p:ext uri="{BB962C8B-B14F-4D97-AF65-F5344CB8AC3E}">
        <p14:creationId xmlns:p14="http://schemas.microsoft.com/office/powerpoint/2010/main" val="1125777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D47910E-D477-4EBD-9142-9E398C0DA011}" type="datetimeFigureOut">
              <a:rPr lang="en-IN" smtClean="0"/>
              <a:t>10-03-2019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74A154-67F0-47F6-9D15-25F9D36F68B5}" type="slidenum">
              <a:rPr lang="en-IN" smtClean="0"/>
              <a:t>‹#›</a:t>
            </a:fld>
            <a:endParaRPr lang="en-IN"/>
          </a:p>
        </p:txBody>
      </p:sp>
    </p:spTree>
    <p:extLst>
      <p:ext uri="{BB962C8B-B14F-4D97-AF65-F5344CB8AC3E}">
        <p14:creationId xmlns:p14="http://schemas.microsoft.com/office/powerpoint/2010/main" val="38904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47910E-D477-4EBD-9142-9E398C0DA011}" type="datetimeFigureOut">
              <a:rPr lang="en-IN" smtClean="0"/>
              <a:t>10-03-2019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74A154-67F0-47F6-9D15-25F9D36F68B5}" type="slidenum">
              <a:rPr lang="en-IN" smtClean="0"/>
              <a:t>‹#›</a:t>
            </a:fld>
            <a:endParaRPr lang="en-IN"/>
          </a:p>
        </p:txBody>
      </p:sp>
    </p:spTree>
    <p:extLst>
      <p:ext uri="{BB962C8B-B14F-4D97-AF65-F5344CB8AC3E}">
        <p14:creationId xmlns:p14="http://schemas.microsoft.com/office/powerpoint/2010/main" val="383829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47910E-D477-4EBD-9142-9E398C0DA011}" type="datetimeFigureOut">
              <a:rPr lang="en-IN" smtClean="0"/>
              <a:t>10-03-2019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4A154-67F0-47F6-9D15-25F9D36F68B5}" type="slidenum">
              <a:rPr lang="en-IN" smtClean="0"/>
              <a:t>‹#›</a:t>
            </a:fld>
            <a:endParaRPr lang="en-IN"/>
          </a:p>
        </p:txBody>
      </p:sp>
    </p:spTree>
    <p:extLst>
      <p:ext uri="{BB962C8B-B14F-4D97-AF65-F5344CB8AC3E}">
        <p14:creationId xmlns:p14="http://schemas.microsoft.com/office/powerpoint/2010/main" val="4168062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47910E-D477-4EBD-9142-9E398C0DA011}" type="datetimeFigureOut">
              <a:rPr lang="en-IN" smtClean="0"/>
              <a:t>10-03-2019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4A154-67F0-47F6-9D15-25F9D36F68B5}" type="slidenum">
              <a:rPr lang="en-IN" smtClean="0"/>
              <a:t>‹#›</a:t>
            </a:fld>
            <a:endParaRPr lang="en-IN"/>
          </a:p>
        </p:txBody>
      </p:sp>
    </p:spTree>
    <p:extLst>
      <p:ext uri="{BB962C8B-B14F-4D97-AF65-F5344CB8AC3E}">
        <p14:creationId xmlns:p14="http://schemas.microsoft.com/office/powerpoint/2010/main" val="3620665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7910E-D477-4EBD-9142-9E398C0DA011}" type="datetimeFigureOut">
              <a:rPr lang="en-IN" smtClean="0"/>
              <a:t>10-03-2019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4A154-67F0-47F6-9D15-25F9D36F68B5}" type="slidenum">
              <a:rPr lang="en-IN" smtClean="0"/>
              <a:t>‹#›</a:t>
            </a:fld>
            <a:endParaRPr lang="en-IN"/>
          </a:p>
        </p:txBody>
      </p:sp>
    </p:spTree>
    <p:extLst>
      <p:ext uri="{BB962C8B-B14F-4D97-AF65-F5344CB8AC3E}">
        <p14:creationId xmlns:p14="http://schemas.microsoft.com/office/powerpoint/2010/main" val="151681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3271384"/>
            <a:ext cx="9144000" cy="1497019"/>
          </a:xfrm>
        </p:spPr>
        <p:txBody>
          <a:bodyPr/>
          <a:lstStyle/>
          <a:p>
            <a:pPr algn="l"/>
            <a:r>
              <a:rPr lang="en-US" dirty="0" smtClean="0"/>
              <a:t>Lesson 10</a:t>
            </a:r>
            <a:endParaRPr lang="en-IN" dirty="0"/>
          </a:p>
        </p:txBody>
      </p:sp>
      <p:sp>
        <p:nvSpPr>
          <p:cNvPr id="6" name="Subtitle 2"/>
          <p:cNvSpPr>
            <a:spLocks noGrp="1"/>
          </p:cNvSpPr>
          <p:nvPr>
            <p:ph type="subTitle" idx="1"/>
          </p:nvPr>
        </p:nvSpPr>
        <p:spPr>
          <a:xfrm>
            <a:off x="802783" y="4910222"/>
            <a:ext cx="3783072" cy="550270"/>
          </a:xfrm>
        </p:spPr>
        <p:txBody>
          <a:bodyPr/>
          <a:lstStyle/>
          <a:p>
            <a:pPr algn="l"/>
            <a:r>
              <a:rPr lang="en-US" b="1" dirty="0" smtClean="0">
                <a:solidFill>
                  <a:schemeClr val="tx1">
                    <a:lumMod val="50000"/>
                    <a:lumOff val="50000"/>
                  </a:schemeClr>
                </a:solidFill>
                <a:latin typeface="+mj-lt"/>
              </a:rPr>
              <a:t>Performance Metrics</a:t>
            </a:r>
            <a:endParaRPr lang="en-IN" b="1" dirty="0">
              <a:solidFill>
                <a:schemeClr val="tx1">
                  <a:lumMod val="50000"/>
                  <a:lumOff val="50000"/>
                </a:schemeClr>
              </a:solidFill>
              <a:latin typeface="+mj-lt"/>
            </a:endParaRPr>
          </a:p>
        </p:txBody>
      </p:sp>
      <p:cxnSp>
        <p:nvCxnSpPr>
          <p:cNvPr id="7" name="Straight Connector 6"/>
          <p:cNvCxnSpPr/>
          <p:nvPr/>
        </p:nvCxnSpPr>
        <p:spPr>
          <a:xfrm>
            <a:off x="914400" y="4768403"/>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8" name="Subtitle 2"/>
          <p:cNvSpPr txBox="1">
            <a:spLocks/>
          </p:cNvSpPr>
          <p:nvPr/>
        </p:nvSpPr>
        <p:spPr>
          <a:xfrm>
            <a:off x="7259976" y="4910222"/>
            <a:ext cx="3783072" cy="5502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b="1" dirty="0" smtClean="0">
                <a:solidFill>
                  <a:schemeClr val="tx1">
                    <a:lumMod val="50000"/>
                    <a:lumOff val="50000"/>
                  </a:schemeClr>
                </a:solidFill>
                <a:latin typeface="+mj-lt"/>
              </a:rPr>
              <a:t>Kush Kulshrestha</a:t>
            </a:r>
            <a:endParaRPr lang="en-IN" b="1" dirty="0">
              <a:solidFill>
                <a:schemeClr val="tx1">
                  <a:lumMod val="50000"/>
                  <a:lumOff val="50000"/>
                </a:schemeClr>
              </a:solidFill>
              <a:latin typeface="+mj-lt"/>
            </a:endParaRPr>
          </a:p>
        </p:txBody>
      </p:sp>
    </p:spTree>
    <p:extLst>
      <p:ext uri="{BB962C8B-B14F-4D97-AF65-F5344CB8AC3E}">
        <p14:creationId xmlns:p14="http://schemas.microsoft.com/office/powerpoint/2010/main" val="2677846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Performance Metrics</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567253" y="825568"/>
            <a:ext cx="11049491" cy="3329116"/>
          </a:xfrm>
          <a:prstGeom prst="rect">
            <a:avLst/>
          </a:prstGeom>
        </p:spPr>
        <p:txBody>
          <a:bodyPr wrap="square">
            <a:spAutoFit/>
          </a:bodyPr>
          <a:lstStyle/>
          <a:p>
            <a:pPr>
              <a:spcAft>
                <a:spcPts val="1000"/>
              </a:spcAft>
            </a:pPr>
            <a:r>
              <a:rPr lang="en-US" sz="2200" dirty="0" smtClean="0"/>
              <a:t>Different metrics used:</a:t>
            </a:r>
            <a:endParaRPr lang="en-US" dirty="0"/>
          </a:p>
          <a:p>
            <a:pPr marL="742950" lvl="1" indent="-285750">
              <a:buFont typeface="Arial" panose="020B0604020202020204" pitchFamily="34" charset="0"/>
              <a:buChar char="•"/>
            </a:pPr>
            <a:r>
              <a:rPr lang="en-US" dirty="0" smtClean="0"/>
              <a:t>Confusion Matrix</a:t>
            </a:r>
          </a:p>
          <a:p>
            <a:pPr marL="742950" lvl="1" indent="-285750">
              <a:buFont typeface="Arial" panose="020B0604020202020204" pitchFamily="34" charset="0"/>
              <a:buChar char="•"/>
            </a:pPr>
            <a:r>
              <a:rPr lang="en-US" b="1" dirty="0" smtClean="0">
                <a:solidFill>
                  <a:srgbClr val="FF7F0E"/>
                </a:solidFill>
              </a:rPr>
              <a:t>Accuracy</a:t>
            </a:r>
          </a:p>
          <a:p>
            <a:pPr marL="742950" lvl="1" indent="-285750">
              <a:buFont typeface="Arial" panose="020B0604020202020204" pitchFamily="34" charset="0"/>
              <a:buChar char="•"/>
            </a:pPr>
            <a:r>
              <a:rPr lang="en-US" dirty="0" smtClean="0"/>
              <a:t>Precision</a:t>
            </a:r>
          </a:p>
          <a:p>
            <a:pPr marL="742950" lvl="1" indent="-285750">
              <a:buFont typeface="Arial" panose="020B0604020202020204" pitchFamily="34" charset="0"/>
              <a:buChar char="•"/>
            </a:pPr>
            <a:r>
              <a:rPr lang="en-US" dirty="0" smtClean="0"/>
              <a:t>Recall or Sensitivity</a:t>
            </a:r>
          </a:p>
          <a:p>
            <a:pPr marL="742950" lvl="1" indent="-285750">
              <a:buFont typeface="Arial" panose="020B0604020202020204" pitchFamily="34" charset="0"/>
              <a:buChar char="•"/>
            </a:pPr>
            <a:r>
              <a:rPr lang="en-US" dirty="0" smtClean="0"/>
              <a:t>Specificity</a:t>
            </a:r>
          </a:p>
          <a:p>
            <a:pPr marL="742950" lvl="1" indent="-285750">
              <a:buFont typeface="Arial" panose="020B0604020202020204" pitchFamily="34" charset="0"/>
              <a:buChar char="•"/>
            </a:pPr>
            <a:r>
              <a:rPr lang="en-US" dirty="0" smtClean="0"/>
              <a:t>F1 Score</a:t>
            </a:r>
          </a:p>
          <a:p>
            <a:pPr marL="742950" lvl="1" indent="-285750">
              <a:buFont typeface="Arial" panose="020B0604020202020204" pitchFamily="34" charset="0"/>
              <a:buChar char="•"/>
            </a:pPr>
            <a:r>
              <a:rPr lang="en-US" dirty="0" smtClean="0"/>
              <a:t>Log Loss</a:t>
            </a:r>
          </a:p>
          <a:p>
            <a:pPr marL="742950" lvl="1" indent="-285750">
              <a:buFont typeface="Arial" panose="020B0604020202020204" pitchFamily="34" charset="0"/>
              <a:buChar char="•"/>
            </a:pPr>
            <a:r>
              <a:rPr lang="en-US" dirty="0" smtClean="0"/>
              <a:t>Area under the curve (AUC)</a:t>
            </a:r>
          </a:p>
          <a:p>
            <a:pPr marL="742950" lvl="1" indent="-285750">
              <a:buFont typeface="Arial" panose="020B0604020202020204" pitchFamily="34" charset="0"/>
              <a:buChar char="•"/>
            </a:pPr>
            <a:r>
              <a:rPr lang="en-US" dirty="0" smtClean="0"/>
              <a:t>MAE – Mean Absolute Error</a:t>
            </a:r>
          </a:p>
          <a:p>
            <a:pPr marL="742950" lvl="1" indent="-285750">
              <a:buFont typeface="Arial" panose="020B0604020202020204" pitchFamily="34" charset="0"/>
              <a:buChar char="•"/>
            </a:pPr>
            <a:r>
              <a:rPr lang="en-US" dirty="0" smtClean="0"/>
              <a:t>MSE – Mean Squared Error</a:t>
            </a:r>
          </a:p>
        </p:txBody>
      </p:sp>
    </p:spTree>
    <p:extLst>
      <p:ext uri="{BB962C8B-B14F-4D97-AF65-F5344CB8AC3E}">
        <p14:creationId xmlns:p14="http://schemas.microsoft.com/office/powerpoint/2010/main" val="3587828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973" y="994187"/>
            <a:ext cx="6194579" cy="3807570"/>
          </a:xfrm>
          <a:prstGeom prst="rect">
            <a:avLst/>
          </a:prstGeom>
        </p:spPr>
      </p:pic>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Accuracy</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646331"/>
          </a:xfrm>
          <a:prstGeom prst="rect">
            <a:avLst/>
          </a:prstGeom>
        </p:spPr>
        <p:txBody>
          <a:bodyPr wrap="square">
            <a:spAutoFit/>
          </a:bodyPr>
          <a:lstStyle/>
          <a:p>
            <a:pPr>
              <a:spcAft>
                <a:spcPts val="1000"/>
              </a:spcAft>
            </a:pPr>
            <a:r>
              <a:rPr lang="en-IN" dirty="0" smtClean="0"/>
              <a:t>Accuracy in classification problems is the number of correct predictions made by the model over all kinds predictions made.</a:t>
            </a:r>
          </a:p>
        </p:txBody>
      </p:sp>
      <p:sp>
        <p:nvSpPr>
          <p:cNvPr id="10" name="Rectangle 9"/>
          <p:cNvSpPr/>
          <p:nvPr/>
        </p:nvSpPr>
        <p:spPr>
          <a:xfrm>
            <a:off x="567253" y="4801757"/>
            <a:ext cx="11049491" cy="646331"/>
          </a:xfrm>
          <a:prstGeom prst="rect">
            <a:avLst/>
          </a:prstGeom>
        </p:spPr>
        <p:txBody>
          <a:bodyPr wrap="square">
            <a:spAutoFit/>
          </a:bodyPr>
          <a:lstStyle/>
          <a:p>
            <a:pPr>
              <a:spcAft>
                <a:spcPts val="1000"/>
              </a:spcAft>
            </a:pPr>
            <a:r>
              <a:rPr lang="en-IN" dirty="0" smtClean="0"/>
              <a:t>In the Numerator, are our correct predictions (True positives and True Negatives) (</a:t>
            </a:r>
            <a:r>
              <a:rPr lang="en-IN" dirty="0"/>
              <a:t>m</a:t>
            </a:r>
            <a:r>
              <a:rPr lang="en-IN" dirty="0" smtClean="0"/>
              <a:t>arked as red in the fig above) and in the denominator, are the kind of all predictions made by the algorithm (</a:t>
            </a:r>
            <a:r>
              <a:rPr lang="en-IN" dirty="0"/>
              <a:t>r</a:t>
            </a:r>
            <a:r>
              <a:rPr lang="en-IN" dirty="0" smtClean="0"/>
              <a:t>ight as well as wrong ones).</a:t>
            </a:r>
          </a:p>
        </p:txBody>
      </p:sp>
    </p:spTree>
    <p:extLst>
      <p:ext uri="{BB962C8B-B14F-4D97-AF65-F5344CB8AC3E}">
        <p14:creationId xmlns:p14="http://schemas.microsoft.com/office/powerpoint/2010/main" val="1510260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Accuracy</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4206280"/>
          </a:xfrm>
          <a:prstGeom prst="rect">
            <a:avLst/>
          </a:prstGeom>
        </p:spPr>
        <p:txBody>
          <a:bodyPr wrap="square">
            <a:spAutoFit/>
          </a:bodyPr>
          <a:lstStyle/>
          <a:p>
            <a:pPr>
              <a:spcAft>
                <a:spcPts val="1000"/>
              </a:spcAft>
            </a:pPr>
            <a:r>
              <a:rPr lang="en-IN" b="1" dirty="0" smtClean="0"/>
              <a:t>When to use Accuracy:</a:t>
            </a:r>
            <a:endParaRPr lang="en-IN" dirty="0" smtClean="0"/>
          </a:p>
          <a:p>
            <a:r>
              <a:rPr lang="en-IN" dirty="0" smtClean="0"/>
              <a:t>Accuracy is a good measure when the target variable classes in the data are nearly balanced.</a:t>
            </a:r>
          </a:p>
          <a:p>
            <a:pPr>
              <a:spcAft>
                <a:spcPts val="1000"/>
              </a:spcAft>
            </a:pPr>
            <a:r>
              <a:rPr lang="en-IN" i="1" dirty="0" err="1" smtClean="0"/>
              <a:t>Eg</a:t>
            </a:r>
            <a:r>
              <a:rPr lang="en-IN" i="1" dirty="0" smtClean="0"/>
              <a:t>: 60% classes in our fruits images data are apple and 40% are oranges.</a:t>
            </a:r>
            <a:endParaRPr lang="en-IN" dirty="0" smtClean="0"/>
          </a:p>
          <a:p>
            <a:r>
              <a:rPr lang="en-IN" dirty="0" smtClean="0"/>
              <a:t>A model which predicts whether a new image is Apple or an Orange, 97% of times correctly is a very good measure in this example.</a:t>
            </a:r>
          </a:p>
          <a:p>
            <a:endParaRPr lang="en-US" dirty="0"/>
          </a:p>
          <a:p>
            <a:endParaRPr lang="en-IN" dirty="0" smtClean="0"/>
          </a:p>
          <a:p>
            <a:pPr>
              <a:spcAft>
                <a:spcPts val="1000"/>
              </a:spcAft>
            </a:pPr>
            <a:r>
              <a:rPr lang="en-IN" b="1" dirty="0" smtClean="0"/>
              <a:t>When not to use Accuracy:</a:t>
            </a:r>
            <a:endParaRPr lang="en-IN" dirty="0" smtClean="0"/>
          </a:p>
          <a:p>
            <a:r>
              <a:rPr lang="en-IN" dirty="0" smtClean="0"/>
              <a:t>Accuracy should never be used as a measure when the target variable classes in the data are a majority of one class.</a:t>
            </a:r>
          </a:p>
          <a:p>
            <a:pPr>
              <a:spcAft>
                <a:spcPts val="1000"/>
              </a:spcAft>
            </a:pPr>
            <a:r>
              <a:rPr lang="en-IN" i="1" dirty="0" err="1" smtClean="0"/>
              <a:t>Eg</a:t>
            </a:r>
            <a:r>
              <a:rPr lang="en-IN" i="1" dirty="0" smtClean="0"/>
              <a:t>: In our cancer detection example with 100 people, only 5 people has cancer. </a:t>
            </a:r>
          </a:p>
          <a:p>
            <a:r>
              <a:rPr lang="en-IN" dirty="0" smtClean="0"/>
              <a:t>Let’s say our model is very bad and predicts every case as No Cancer. In doing so, it has classified those 95 non-cancer patients correctly and 5 cancerous patients as Non-cancerous. Now even though the model is terrible at predicting cancer, The accuracy of such a bad model is also 95%.</a:t>
            </a:r>
            <a:endParaRPr lang="en-IN" dirty="0"/>
          </a:p>
        </p:txBody>
      </p:sp>
    </p:spTree>
    <p:extLst>
      <p:ext uri="{BB962C8B-B14F-4D97-AF65-F5344CB8AC3E}">
        <p14:creationId xmlns:p14="http://schemas.microsoft.com/office/powerpoint/2010/main" val="905628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Performance Metrics</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567253" y="825568"/>
            <a:ext cx="11049491" cy="3329116"/>
          </a:xfrm>
          <a:prstGeom prst="rect">
            <a:avLst/>
          </a:prstGeom>
        </p:spPr>
        <p:txBody>
          <a:bodyPr wrap="square">
            <a:spAutoFit/>
          </a:bodyPr>
          <a:lstStyle/>
          <a:p>
            <a:pPr>
              <a:spcAft>
                <a:spcPts val="1000"/>
              </a:spcAft>
            </a:pPr>
            <a:r>
              <a:rPr lang="en-US" sz="2200" dirty="0" smtClean="0"/>
              <a:t>Different metrics used:</a:t>
            </a:r>
            <a:endParaRPr lang="en-US" dirty="0"/>
          </a:p>
          <a:p>
            <a:pPr marL="742950" lvl="1" indent="-285750">
              <a:buFont typeface="Arial" panose="020B0604020202020204" pitchFamily="34" charset="0"/>
              <a:buChar char="•"/>
            </a:pPr>
            <a:r>
              <a:rPr lang="en-US" dirty="0" smtClean="0"/>
              <a:t>Confusion Matrix</a:t>
            </a:r>
          </a:p>
          <a:p>
            <a:pPr marL="742950" lvl="1" indent="-285750">
              <a:buFont typeface="Arial" panose="020B0604020202020204" pitchFamily="34" charset="0"/>
              <a:buChar char="•"/>
            </a:pPr>
            <a:r>
              <a:rPr lang="en-US" dirty="0" smtClean="0"/>
              <a:t>Accuracy</a:t>
            </a:r>
          </a:p>
          <a:p>
            <a:pPr marL="742950" lvl="1" indent="-285750">
              <a:buFont typeface="Arial" panose="020B0604020202020204" pitchFamily="34" charset="0"/>
              <a:buChar char="•"/>
            </a:pPr>
            <a:r>
              <a:rPr lang="en-US" b="1" dirty="0" smtClean="0">
                <a:solidFill>
                  <a:srgbClr val="FF7F0E"/>
                </a:solidFill>
              </a:rPr>
              <a:t>Precision</a:t>
            </a:r>
          </a:p>
          <a:p>
            <a:pPr marL="742950" lvl="1" indent="-285750">
              <a:buFont typeface="Arial" panose="020B0604020202020204" pitchFamily="34" charset="0"/>
              <a:buChar char="•"/>
            </a:pPr>
            <a:r>
              <a:rPr lang="en-US" dirty="0" smtClean="0"/>
              <a:t>Recall or Sensitivity</a:t>
            </a:r>
          </a:p>
          <a:p>
            <a:pPr marL="742950" lvl="1" indent="-285750">
              <a:buFont typeface="Arial" panose="020B0604020202020204" pitchFamily="34" charset="0"/>
              <a:buChar char="•"/>
            </a:pPr>
            <a:r>
              <a:rPr lang="en-US" dirty="0" smtClean="0"/>
              <a:t>Specificity</a:t>
            </a:r>
          </a:p>
          <a:p>
            <a:pPr marL="742950" lvl="1" indent="-285750">
              <a:buFont typeface="Arial" panose="020B0604020202020204" pitchFamily="34" charset="0"/>
              <a:buChar char="•"/>
            </a:pPr>
            <a:r>
              <a:rPr lang="en-US" dirty="0" smtClean="0"/>
              <a:t>F1 Score</a:t>
            </a:r>
          </a:p>
          <a:p>
            <a:pPr marL="742950" lvl="1" indent="-285750">
              <a:buFont typeface="Arial" panose="020B0604020202020204" pitchFamily="34" charset="0"/>
              <a:buChar char="•"/>
            </a:pPr>
            <a:r>
              <a:rPr lang="en-US" dirty="0" smtClean="0"/>
              <a:t>Log Loss</a:t>
            </a:r>
          </a:p>
          <a:p>
            <a:pPr marL="742950" lvl="1" indent="-285750">
              <a:buFont typeface="Arial" panose="020B0604020202020204" pitchFamily="34" charset="0"/>
              <a:buChar char="•"/>
            </a:pPr>
            <a:r>
              <a:rPr lang="en-US" dirty="0" smtClean="0"/>
              <a:t>Area under the curve (AUC)</a:t>
            </a:r>
          </a:p>
          <a:p>
            <a:pPr marL="742950" lvl="1" indent="-285750">
              <a:buFont typeface="Arial" panose="020B0604020202020204" pitchFamily="34" charset="0"/>
              <a:buChar char="•"/>
            </a:pPr>
            <a:r>
              <a:rPr lang="en-US" dirty="0" smtClean="0"/>
              <a:t>MAE – Mean Absolute Error</a:t>
            </a:r>
          </a:p>
          <a:p>
            <a:pPr marL="742950" lvl="1" indent="-285750">
              <a:buFont typeface="Arial" panose="020B0604020202020204" pitchFamily="34" charset="0"/>
              <a:buChar char="•"/>
            </a:pPr>
            <a:r>
              <a:rPr lang="en-US" dirty="0" smtClean="0"/>
              <a:t>MSE – Mean Squared Error</a:t>
            </a:r>
          </a:p>
        </p:txBody>
      </p:sp>
    </p:spTree>
    <p:extLst>
      <p:ext uri="{BB962C8B-B14F-4D97-AF65-F5344CB8AC3E}">
        <p14:creationId xmlns:p14="http://schemas.microsoft.com/office/powerpoint/2010/main" val="1827935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763" y="1434345"/>
            <a:ext cx="5715000" cy="4267200"/>
          </a:xfrm>
          <a:prstGeom prst="rect">
            <a:avLst/>
          </a:prstGeom>
        </p:spPr>
      </p:pic>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Precision</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923330"/>
          </a:xfrm>
          <a:prstGeom prst="rect">
            <a:avLst/>
          </a:prstGeom>
        </p:spPr>
        <p:txBody>
          <a:bodyPr wrap="square">
            <a:spAutoFit/>
          </a:bodyPr>
          <a:lstStyle/>
          <a:p>
            <a:pPr>
              <a:spcAft>
                <a:spcPts val="1000"/>
              </a:spcAft>
            </a:pPr>
            <a:r>
              <a:rPr lang="en-IN" dirty="0" smtClean="0"/>
              <a:t>Precision is a measure that tells us what proportion of patients that we diagnosed as having cancer, actually had cancer. The predicted positives (People predicted as cancerous are TP and FP) and the people actually having a cancer are TP.</a:t>
            </a:r>
          </a:p>
        </p:txBody>
      </p:sp>
      <p:sp>
        <p:nvSpPr>
          <p:cNvPr id="4" name="Rectangle 3"/>
          <p:cNvSpPr/>
          <p:nvPr/>
        </p:nvSpPr>
        <p:spPr>
          <a:xfrm>
            <a:off x="665018" y="5457740"/>
            <a:ext cx="11049491" cy="1200329"/>
          </a:xfrm>
          <a:prstGeom prst="rect">
            <a:avLst/>
          </a:prstGeom>
        </p:spPr>
        <p:txBody>
          <a:bodyPr wrap="square">
            <a:spAutoFit/>
          </a:bodyPr>
          <a:lstStyle/>
          <a:p>
            <a:r>
              <a:rPr lang="en-IN" dirty="0" smtClean="0"/>
              <a:t>In our cancer example with 100 people, only 5 people have cancer. Let’s say our model is very bad and predicts every case as </a:t>
            </a:r>
            <a:r>
              <a:rPr lang="en-IN" b="1" dirty="0" smtClean="0"/>
              <a:t>Cancer</a:t>
            </a:r>
            <a:r>
              <a:rPr lang="en-IN" dirty="0" smtClean="0"/>
              <a:t>. Since we are predicting everyone as having cancer, our denominator (True positives and False Positives) is 100 and the numerator, person having cancer and the model predicting his case as cancer is 5. So in this example, we can say that </a:t>
            </a:r>
            <a:r>
              <a:rPr lang="en-IN" b="1" dirty="0" smtClean="0"/>
              <a:t>Precision</a:t>
            </a:r>
            <a:r>
              <a:rPr lang="en-IN" dirty="0" smtClean="0"/>
              <a:t> of such model is 5%.</a:t>
            </a:r>
            <a:endParaRPr lang="en-IN" dirty="0"/>
          </a:p>
        </p:txBody>
      </p:sp>
    </p:spTree>
    <p:extLst>
      <p:ext uri="{BB962C8B-B14F-4D97-AF65-F5344CB8AC3E}">
        <p14:creationId xmlns:p14="http://schemas.microsoft.com/office/powerpoint/2010/main" val="1289151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Performance Metrics</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567253" y="825568"/>
            <a:ext cx="11049491" cy="3329116"/>
          </a:xfrm>
          <a:prstGeom prst="rect">
            <a:avLst/>
          </a:prstGeom>
        </p:spPr>
        <p:txBody>
          <a:bodyPr wrap="square">
            <a:spAutoFit/>
          </a:bodyPr>
          <a:lstStyle/>
          <a:p>
            <a:pPr>
              <a:spcAft>
                <a:spcPts val="1000"/>
              </a:spcAft>
            </a:pPr>
            <a:r>
              <a:rPr lang="en-US" sz="2200" dirty="0" smtClean="0"/>
              <a:t>Different metrics used:</a:t>
            </a:r>
            <a:endParaRPr lang="en-US" dirty="0"/>
          </a:p>
          <a:p>
            <a:pPr marL="742950" lvl="1" indent="-285750">
              <a:buFont typeface="Arial" panose="020B0604020202020204" pitchFamily="34" charset="0"/>
              <a:buChar char="•"/>
            </a:pPr>
            <a:r>
              <a:rPr lang="en-US" dirty="0" smtClean="0"/>
              <a:t>Confusion Matrix</a:t>
            </a:r>
          </a:p>
          <a:p>
            <a:pPr marL="742950" lvl="1" indent="-285750">
              <a:buFont typeface="Arial" panose="020B0604020202020204" pitchFamily="34" charset="0"/>
              <a:buChar char="•"/>
            </a:pPr>
            <a:r>
              <a:rPr lang="en-US" dirty="0" smtClean="0"/>
              <a:t>Accuracy</a:t>
            </a:r>
          </a:p>
          <a:p>
            <a:pPr marL="742950" lvl="1" indent="-285750">
              <a:buFont typeface="Arial" panose="020B0604020202020204" pitchFamily="34" charset="0"/>
              <a:buChar char="•"/>
            </a:pPr>
            <a:r>
              <a:rPr lang="en-US" dirty="0" smtClean="0"/>
              <a:t>Precision</a:t>
            </a:r>
          </a:p>
          <a:p>
            <a:pPr marL="742950" lvl="1" indent="-285750">
              <a:buFont typeface="Arial" panose="020B0604020202020204" pitchFamily="34" charset="0"/>
              <a:buChar char="•"/>
            </a:pPr>
            <a:r>
              <a:rPr lang="en-US" b="1" dirty="0" smtClean="0">
                <a:solidFill>
                  <a:srgbClr val="FF7F0E"/>
                </a:solidFill>
              </a:rPr>
              <a:t>Recall or Sensitivity</a:t>
            </a:r>
          </a:p>
          <a:p>
            <a:pPr marL="742950" lvl="1" indent="-285750">
              <a:buFont typeface="Arial" panose="020B0604020202020204" pitchFamily="34" charset="0"/>
              <a:buChar char="•"/>
            </a:pPr>
            <a:r>
              <a:rPr lang="en-US" dirty="0" smtClean="0"/>
              <a:t>Specificity</a:t>
            </a:r>
          </a:p>
          <a:p>
            <a:pPr marL="742950" lvl="1" indent="-285750">
              <a:buFont typeface="Arial" panose="020B0604020202020204" pitchFamily="34" charset="0"/>
              <a:buChar char="•"/>
            </a:pPr>
            <a:r>
              <a:rPr lang="en-US" dirty="0" smtClean="0"/>
              <a:t>F1 Score</a:t>
            </a:r>
          </a:p>
          <a:p>
            <a:pPr marL="742950" lvl="1" indent="-285750">
              <a:buFont typeface="Arial" panose="020B0604020202020204" pitchFamily="34" charset="0"/>
              <a:buChar char="•"/>
            </a:pPr>
            <a:r>
              <a:rPr lang="en-US" dirty="0" smtClean="0"/>
              <a:t>Log Loss</a:t>
            </a:r>
          </a:p>
          <a:p>
            <a:pPr marL="742950" lvl="1" indent="-285750">
              <a:buFont typeface="Arial" panose="020B0604020202020204" pitchFamily="34" charset="0"/>
              <a:buChar char="•"/>
            </a:pPr>
            <a:r>
              <a:rPr lang="en-US" dirty="0" smtClean="0"/>
              <a:t>Area under the curve (AUC)</a:t>
            </a:r>
          </a:p>
          <a:p>
            <a:pPr marL="742950" lvl="1" indent="-285750">
              <a:buFont typeface="Arial" panose="020B0604020202020204" pitchFamily="34" charset="0"/>
              <a:buChar char="•"/>
            </a:pPr>
            <a:r>
              <a:rPr lang="en-US" dirty="0" smtClean="0"/>
              <a:t>MAE – Mean Absolute Error</a:t>
            </a:r>
          </a:p>
          <a:p>
            <a:pPr marL="742950" lvl="1" indent="-285750">
              <a:buFont typeface="Arial" panose="020B0604020202020204" pitchFamily="34" charset="0"/>
              <a:buChar char="•"/>
            </a:pPr>
            <a:r>
              <a:rPr lang="en-US" dirty="0" smtClean="0"/>
              <a:t>MSE – Mean Squared Error</a:t>
            </a:r>
          </a:p>
        </p:txBody>
      </p:sp>
    </p:spTree>
    <p:extLst>
      <p:ext uri="{BB962C8B-B14F-4D97-AF65-F5344CB8AC3E}">
        <p14:creationId xmlns:p14="http://schemas.microsoft.com/office/powerpoint/2010/main" val="1188049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Recall or Sensitivity</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1200329"/>
          </a:xfrm>
          <a:prstGeom prst="rect">
            <a:avLst/>
          </a:prstGeom>
        </p:spPr>
        <p:txBody>
          <a:bodyPr wrap="square">
            <a:spAutoFit/>
          </a:bodyPr>
          <a:lstStyle/>
          <a:p>
            <a:pPr>
              <a:spcAft>
                <a:spcPts val="1000"/>
              </a:spcAft>
            </a:pPr>
            <a:r>
              <a:rPr lang="en-IN" dirty="0" smtClean="0"/>
              <a:t>Recall is a measure that tells us what proportion of patients that actually had cancer was diagnosed by the algorithm as having cancer. The actual positives (People having cancer are TP and FN) and the people diagnosed by the model having a cancer are TP. (Note: FN is included because the Person actually had a cancer even though the model predicted otherwise).</a:t>
            </a:r>
          </a:p>
        </p:txBody>
      </p:sp>
      <p:sp>
        <p:nvSpPr>
          <p:cNvPr id="4" name="Rectangle 3"/>
          <p:cNvSpPr/>
          <p:nvPr/>
        </p:nvSpPr>
        <p:spPr>
          <a:xfrm>
            <a:off x="665018" y="5457740"/>
            <a:ext cx="11049491" cy="1200329"/>
          </a:xfrm>
          <a:prstGeom prst="rect">
            <a:avLst/>
          </a:prstGeom>
        </p:spPr>
        <p:txBody>
          <a:bodyPr wrap="square">
            <a:spAutoFit/>
          </a:bodyPr>
          <a:lstStyle/>
          <a:p>
            <a:r>
              <a:rPr lang="en-IN" dirty="0" smtClean="0"/>
              <a:t>Ex: In our cancer example with 100 people, 5 people actually have cancer. Let’s say that the model predicts every case as cancer. So our denominator(True positives and False Negatives) is 5 and the numerator, person having cancer and the model predicting his case as cancer is also 5(Since we predicted 5 cancer cases correctly). So in this example, we can say that the </a:t>
            </a:r>
            <a:r>
              <a:rPr lang="en-IN" b="1" dirty="0" smtClean="0"/>
              <a:t>Recall</a:t>
            </a:r>
            <a:r>
              <a:rPr lang="en-IN" dirty="0" smtClean="0"/>
              <a:t> of such model is 100%. And Precision of such a model(As we saw above) is 5%</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4498" y="1809665"/>
            <a:ext cx="5715000" cy="3648075"/>
          </a:xfrm>
          <a:prstGeom prst="rect">
            <a:avLst/>
          </a:prstGeom>
        </p:spPr>
      </p:pic>
    </p:spTree>
    <p:extLst>
      <p:ext uri="{BB962C8B-B14F-4D97-AF65-F5344CB8AC3E}">
        <p14:creationId xmlns:p14="http://schemas.microsoft.com/office/powerpoint/2010/main" val="1684690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Accuracy</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4057521"/>
          </a:xfrm>
          <a:prstGeom prst="rect">
            <a:avLst/>
          </a:prstGeom>
        </p:spPr>
        <p:txBody>
          <a:bodyPr wrap="square">
            <a:spAutoFit/>
          </a:bodyPr>
          <a:lstStyle/>
          <a:p>
            <a:pPr>
              <a:spcAft>
                <a:spcPts val="1000"/>
              </a:spcAft>
            </a:pPr>
            <a:r>
              <a:rPr lang="en-IN" b="1" dirty="0" smtClean="0"/>
              <a:t>When to use Precision and when to you recall:</a:t>
            </a:r>
          </a:p>
          <a:p>
            <a:pPr>
              <a:spcAft>
                <a:spcPts val="1000"/>
              </a:spcAft>
            </a:pPr>
            <a:r>
              <a:rPr lang="en-IN" dirty="0" smtClean="0"/>
              <a:t>It is clear that recall gives us information about a classifier’s performance with respect to false negatives (how many did we miss), while precision</a:t>
            </a:r>
            <a:r>
              <a:rPr lang="en-IN" b="1" dirty="0" smtClean="0"/>
              <a:t> </a:t>
            </a:r>
            <a:r>
              <a:rPr lang="en-IN" dirty="0" smtClean="0"/>
              <a:t>gives us information about its performance with respect to false positives(how many did we caught)</a:t>
            </a:r>
          </a:p>
          <a:p>
            <a:pPr>
              <a:spcAft>
                <a:spcPts val="1000"/>
              </a:spcAft>
            </a:pPr>
            <a:r>
              <a:rPr lang="en-IN" b="1" dirty="0" smtClean="0"/>
              <a:t>Precision </a:t>
            </a:r>
            <a:r>
              <a:rPr lang="en-IN" dirty="0" smtClean="0"/>
              <a:t>is about being precise. So even if there is only one cancer case, and we captured it correctly, then we are 100% precise.</a:t>
            </a:r>
          </a:p>
          <a:p>
            <a:pPr>
              <a:spcAft>
                <a:spcPts val="1000"/>
              </a:spcAft>
            </a:pPr>
            <a:r>
              <a:rPr lang="en-IN" b="1" dirty="0" smtClean="0"/>
              <a:t>Recall </a:t>
            </a:r>
            <a:r>
              <a:rPr lang="en-IN" dirty="0" smtClean="0"/>
              <a:t>is not so much about capturing cases correctly but more about capturing all cases that have “cancer” with the answer as “cancer”. So if we simply always say every case as “cancer”, we have 100% recall.</a:t>
            </a:r>
          </a:p>
          <a:p>
            <a:pPr>
              <a:spcAft>
                <a:spcPts val="1000"/>
              </a:spcAft>
            </a:pPr>
            <a:endParaRPr lang="en-IN" dirty="0" smtClean="0"/>
          </a:p>
          <a:p>
            <a:pPr algn="ctr">
              <a:spcAft>
                <a:spcPts val="1000"/>
              </a:spcAft>
            </a:pPr>
            <a:r>
              <a:rPr lang="en-IN" b="1" dirty="0" smtClean="0"/>
              <a:t>So basically if we want to focus more on minimising False Negatives, we would want our Recall to be as close to 100% as possible without precision being too bad and if we want to focus on minimising False positives, then our focus should be to make Precision as close to 100% as possible.</a:t>
            </a:r>
          </a:p>
        </p:txBody>
      </p:sp>
    </p:spTree>
    <p:extLst>
      <p:ext uri="{BB962C8B-B14F-4D97-AF65-F5344CB8AC3E}">
        <p14:creationId xmlns:p14="http://schemas.microsoft.com/office/powerpoint/2010/main" val="4265872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Performance Metrics</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567253" y="825568"/>
            <a:ext cx="11049491" cy="3329116"/>
          </a:xfrm>
          <a:prstGeom prst="rect">
            <a:avLst/>
          </a:prstGeom>
        </p:spPr>
        <p:txBody>
          <a:bodyPr wrap="square">
            <a:spAutoFit/>
          </a:bodyPr>
          <a:lstStyle/>
          <a:p>
            <a:pPr>
              <a:spcAft>
                <a:spcPts val="1000"/>
              </a:spcAft>
            </a:pPr>
            <a:r>
              <a:rPr lang="en-US" sz="2200" dirty="0" smtClean="0"/>
              <a:t>Different metrics used:</a:t>
            </a:r>
            <a:endParaRPr lang="en-US" dirty="0"/>
          </a:p>
          <a:p>
            <a:pPr marL="742950" lvl="1" indent="-285750">
              <a:buFont typeface="Arial" panose="020B0604020202020204" pitchFamily="34" charset="0"/>
              <a:buChar char="•"/>
            </a:pPr>
            <a:r>
              <a:rPr lang="en-US" dirty="0" smtClean="0"/>
              <a:t>Confusion Matrix</a:t>
            </a:r>
          </a:p>
          <a:p>
            <a:pPr marL="742950" lvl="1" indent="-285750">
              <a:buFont typeface="Arial" panose="020B0604020202020204" pitchFamily="34" charset="0"/>
              <a:buChar char="•"/>
            </a:pPr>
            <a:r>
              <a:rPr lang="en-US" dirty="0" smtClean="0"/>
              <a:t>Accuracy</a:t>
            </a:r>
          </a:p>
          <a:p>
            <a:pPr marL="742950" lvl="1" indent="-285750">
              <a:buFont typeface="Arial" panose="020B0604020202020204" pitchFamily="34" charset="0"/>
              <a:buChar char="•"/>
            </a:pPr>
            <a:r>
              <a:rPr lang="en-US" dirty="0" smtClean="0"/>
              <a:t>Precision</a:t>
            </a:r>
          </a:p>
          <a:p>
            <a:pPr marL="742950" lvl="1" indent="-285750">
              <a:buFont typeface="Arial" panose="020B0604020202020204" pitchFamily="34" charset="0"/>
              <a:buChar char="•"/>
            </a:pPr>
            <a:r>
              <a:rPr lang="en-US" dirty="0" smtClean="0"/>
              <a:t>Recall or Sensitivity</a:t>
            </a:r>
          </a:p>
          <a:p>
            <a:pPr marL="742950" lvl="1" indent="-285750">
              <a:buFont typeface="Arial" panose="020B0604020202020204" pitchFamily="34" charset="0"/>
              <a:buChar char="•"/>
            </a:pPr>
            <a:r>
              <a:rPr lang="en-US" b="1" dirty="0" smtClean="0">
                <a:solidFill>
                  <a:srgbClr val="FF7F0E"/>
                </a:solidFill>
              </a:rPr>
              <a:t>Specificity</a:t>
            </a:r>
          </a:p>
          <a:p>
            <a:pPr marL="742950" lvl="1" indent="-285750">
              <a:buFont typeface="Arial" panose="020B0604020202020204" pitchFamily="34" charset="0"/>
              <a:buChar char="•"/>
            </a:pPr>
            <a:r>
              <a:rPr lang="en-US" dirty="0" smtClean="0"/>
              <a:t>F1 Score</a:t>
            </a:r>
          </a:p>
          <a:p>
            <a:pPr marL="742950" lvl="1" indent="-285750">
              <a:buFont typeface="Arial" panose="020B0604020202020204" pitchFamily="34" charset="0"/>
              <a:buChar char="•"/>
            </a:pPr>
            <a:r>
              <a:rPr lang="en-US" dirty="0" smtClean="0"/>
              <a:t>Log Loss</a:t>
            </a:r>
          </a:p>
          <a:p>
            <a:pPr marL="742950" lvl="1" indent="-285750">
              <a:buFont typeface="Arial" panose="020B0604020202020204" pitchFamily="34" charset="0"/>
              <a:buChar char="•"/>
            </a:pPr>
            <a:r>
              <a:rPr lang="en-US" dirty="0" smtClean="0"/>
              <a:t>Area under the curve (AUC)</a:t>
            </a:r>
          </a:p>
          <a:p>
            <a:pPr marL="742950" lvl="1" indent="-285750">
              <a:buFont typeface="Arial" panose="020B0604020202020204" pitchFamily="34" charset="0"/>
              <a:buChar char="•"/>
            </a:pPr>
            <a:r>
              <a:rPr lang="en-US" dirty="0" smtClean="0"/>
              <a:t>MAE – Mean Absolute Error</a:t>
            </a:r>
          </a:p>
          <a:p>
            <a:pPr marL="742950" lvl="1" indent="-285750">
              <a:buFont typeface="Arial" panose="020B0604020202020204" pitchFamily="34" charset="0"/>
              <a:buChar char="•"/>
            </a:pPr>
            <a:r>
              <a:rPr lang="en-US" dirty="0" smtClean="0"/>
              <a:t>MSE – Mean Squared Error</a:t>
            </a:r>
          </a:p>
        </p:txBody>
      </p:sp>
    </p:spTree>
    <p:extLst>
      <p:ext uri="{BB962C8B-B14F-4D97-AF65-F5344CB8AC3E}">
        <p14:creationId xmlns:p14="http://schemas.microsoft.com/office/powerpoint/2010/main" val="18078771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5483" y="1434345"/>
            <a:ext cx="4487752" cy="3831524"/>
          </a:xfrm>
          <a:prstGeom prst="rect">
            <a:avLst/>
          </a:prstGeom>
        </p:spPr>
      </p:pic>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Specificity</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923330"/>
          </a:xfrm>
          <a:prstGeom prst="rect">
            <a:avLst/>
          </a:prstGeom>
        </p:spPr>
        <p:txBody>
          <a:bodyPr wrap="square">
            <a:spAutoFit/>
          </a:bodyPr>
          <a:lstStyle/>
          <a:p>
            <a:pPr>
              <a:spcAft>
                <a:spcPts val="1000"/>
              </a:spcAft>
            </a:pPr>
            <a:r>
              <a:rPr lang="en-IN" dirty="0" smtClean="0"/>
              <a:t>Specificity is a measure that tells us what proportion of patients that did NOT have cancer, were predicted by the model as non-cancerous. The actual negatives (People actually NOT having cancer are FP and TN) and the people diagnosed by us not having cancer are TN.</a:t>
            </a:r>
          </a:p>
        </p:txBody>
      </p:sp>
      <p:sp>
        <p:nvSpPr>
          <p:cNvPr id="4" name="Rectangle 3"/>
          <p:cNvSpPr/>
          <p:nvPr/>
        </p:nvSpPr>
        <p:spPr>
          <a:xfrm>
            <a:off x="665018" y="4997483"/>
            <a:ext cx="11049491" cy="1754326"/>
          </a:xfrm>
          <a:prstGeom prst="rect">
            <a:avLst/>
          </a:prstGeom>
        </p:spPr>
        <p:txBody>
          <a:bodyPr wrap="square">
            <a:spAutoFit/>
          </a:bodyPr>
          <a:lstStyle/>
          <a:p>
            <a:r>
              <a:rPr lang="en-IN" b="1" dirty="0" smtClean="0"/>
              <a:t>Specificity is the exact opposite of Recall.</a:t>
            </a:r>
          </a:p>
          <a:p>
            <a:r>
              <a:rPr lang="en-IN" dirty="0" smtClean="0"/>
              <a:t>Ex: In our cancer example with 100 people, 5 people actually have cancer. Let’s say that the model predicts every case as cancer.</a:t>
            </a:r>
          </a:p>
          <a:p>
            <a:r>
              <a:rPr lang="en-IN" dirty="0" smtClean="0"/>
              <a:t>So our denominator(False positives and True Negatives) is 95 and the numerator, person not having cancer and the model predicting his case as no cancer is 0 (Since we predicted every case as cancer). So in this example, we can that that </a:t>
            </a:r>
            <a:r>
              <a:rPr lang="en-IN" b="1" dirty="0" smtClean="0"/>
              <a:t>Specificity</a:t>
            </a:r>
            <a:r>
              <a:rPr lang="en-IN" dirty="0" smtClean="0"/>
              <a:t> of such model is 0%.</a:t>
            </a:r>
            <a:endParaRPr lang="en-IN" dirty="0"/>
          </a:p>
        </p:txBody>
      </p:sp>
    </p:spTree>
    <p:extLst>
      <p:ext uri="{BB962C8B-B14F-4D97-AF65-F5344CB8AC3E}">
        <p14:creationId xmlns:p14="http://schemas.microsoft.com/office/powerpoint/2010/main" val="3095478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7012" y="774182"/>
            <a:ext cx="11190265" cy="5528820"/>
          </a:xfrm>
          <a:prstGeom prst="rect">
            <a:avLst/>
          </a:prstGeom>
        </p:spPr>
      </p:pic>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Performance Metrics</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99255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Performance Metrics</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567253" y="825568"/>
            <a:ext cx="11049491" cy="3329116"/>
          </a:xfrm>
          <a:prstGeom prst="rect">
            <a:avLst/>
          </a:prstGeom>
        </p:spPr>
        <p:txBody>
          <a:bodyPr wrap="square">
            <a:spAutoFit/>
          </a:bodyPr>
          <a:lstStyle/>
          <a:p>
            <a:pPr>
              <a:spcAft>
                <a:spcPts val="1000"/>
              </a:spcAft>
            </a:pPr>
            <a:r>
              <a:rPr lang="en-US" sz="2200" dirty="0" smtClean="0"/>
              <a:t>Different metrics used:</a:t>
            </a:r>
            <a:endParaRPr lang="en-US" dirty="0"/>
          </a:p>
          <a:p>
            <a:pPr marL="742950" lvl="1" indent="-285750">
              <a:buFont typeface="Arial" panose="020B0604020202020204" pitchFamily="34" charset="0"/>
              <a:buChar char="•"/>
            </a:pPr>
            <a:r>
              <a:rPr lang="en-US" dirty="0" smtClean="0"/>
              <a:t>Confusion Matrix</a:t>
            </a:r>
          </a:p>
          <a:p>
            <a:pPr marL="742950" lvl="1" indent="-285750">
              <a:buFont typeface="Arial" panose="020B0604020202020204" pitchFamily="34" charset="0"/>
              <a:buChar char="•"/>
            </a:pPr>
            <a:r>
              <a:rPr lang="en-US" dirty="0" smtClean="0"/>
              <a:t>Accuracy</a:t>
            </a:r>
          </a:p>
          <a:p>
            <a:pPr marL="742950" lvl="1" indent="-285750">
              <a:buFont typeface="Arial" panose="020B0604020202020204" pitchFamily="34" charset="0"/>
              <a:buChar char="•"/>
            </a:pPr>
            <a:r>
              <a:rPr lang="en-US" dirty="0" smtClean="0"/>
              <a:t>Precision</a:t>
            </a:r>
          </a:p>
          <a:p>
            <a:pPr marL="742950" lvl="1" indent="-285750">
              <a:buFont typeface="Arial" panose="020B0604020202020204" pitchFamily="34" charset="0"/>
              <a:buChar char="•"/>
            </a:pPr>
            <a:r>
              <a:rPr lang="en-US" dirty="0" smtClean="0"/>
              <a:t>Recall or Sensitivity</a:t>
            </a:r>
          </a:p>
          <a:p>
            <a:pPr marL="742950" lvl="1" indent="-285750">
              <a:buFont typeface="Arial" panose="020B0604020202020204" pitchFamily="34" charset="0"/>
              <a:buChar char="•"/>
            </a:pPr>
            <a:r>
              <a:rPr lang="en-US" dirty="0" smtClean="0"/>
              <a:t>Specificity</a:t>
            </a:r>
          </a:p>
          <a:p>
            <a:pPr marL="742950" lvl="1" indent="-285750">
              <a:buFont typeface="Arial" panose="020B0604020202020204" pitchFamily="34" charset="0"/>
              <a:buChar char="•"/>
            </a:pPr>
            <a:r>
              <a:rPr lang="en-US" b="1" dirty="0" smtClean="0">
                <a:solidFill>
                  <a:srgbClr val="FF7F0E"/>
                </a:solidFill>
              </a:rPr>
              <a:t>F1 Score</a:t>
            </a:r>
          </a:p>
          <a:p>
            <a:pPr marL="742950" lvl="1" indent="-285750">
              <a:buFont typeface="Arial" panose="020B0604020202020204" pitchFamily="34" charset="0"/>
              <a:buChar char="•"/>
            </a:pPr>
            <a:r>
              <a:rPr lang="en-US" dirty="0" smtClean="0"/>
              <a:t>Log Loss</a:t>
            </a:r>
          </a:p>
          <a:p>
            <a:pPr marL="742950" lvl="1" indent="-285750">
              <a:buFont typeface="Arial" panose="020B0604020202020204" pitchFamily="34" charset="0"/>
              <a:buChar char="•"/>
            </a:pPr>
            <a:r>
              <a:rPr lang="en-US" dirty="0" smtClean="0"/>
              <a:t>Area under the curve (AUC)</a:t>
            </a:r>
          </a:p>
          <a:p>
            <a:pPr marL="742950" lvl="1" indent="-285750">
              <a:buFont typeface="Arial" panose="020B0604020202020204" pitchFamily="34" charset="0"/>
              <a:buChar char="•"/>
            </a:pPr>
            <a:r>
              <a:rPr lang="en-US" dirty="0" smtClean="0"/>
              <a:t>MAE – Mean Absolute Error</a:t>
            </a:r>
          </a:p>
          <a:p>
            <a:pPr marL="742950" lvl="1" indent="-285750">
              <a:buFont typeface="Arial" panose="020B0604020202020204" pitchFamily="34" charset="0"/>
              <a:buChar char="•"/>
            </a:pPr>
            <a:r>
              <a:rPr lang="en-US" dirty="0" smtClean="0"/>
              <a:t>MSE – Mean Squared Error</a:t>
            </a:r>
          </a:p>
        </p:txBody>
      </p:sp>
    </p:spTree>
    <p:extLst>
      <p:ext uri="{BB962C8B-B14F-4D97-AF65-F5344CB8AC3E}">
        <p14:creationId xmlns:p14="http://schemas.microsoft.com/office/powerpoint/2010/main" val="14097241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F1 Score</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2416046"/>
          </a:xfrm>
          <a:prstGeom prst="rect">
            <a:avLst/>
          </a:prstGeom>
        </p:spPr>
        <p:txBody>
          <a:bodyPr wrap="square">
            <a:spAutoFit/>
          </a:bodyPr>
          <a:lstStyle/>
          <a:p>
            <a:pPr>
              <a:spcAft>
                <a:spcPts val="1000"/>
              </a:spcAft>
            </a:pPr>
            <a:r>
              <a:rPr lang="en-IN" dirty="0" smtClean="0"/>
              <a:t>We don’t really want to carry both Precision and Recall in our pockets every time we make a model for solving a classification problem. So it’s best if we can get a single score that kind of represents both Precision(P) and Recall(R).</a:t>
            </a:r>
          </a:p>
          <a:p>
            <a:pPr>
              <a:spcAft>
                <a:spcPts val="1000"/>
              </a:spcAft>
            </a:pPr>
            <a:r>
              <a:rPr lang="en-IN" dirty="0" smtClean="0"/>
              <a:t>One way to do that is simply taking their arithmetic mean. </a:t>
            </a:r>
            <a:r>
              <a:rPr lang="en-IN" dirty="0" err="1" smtClean="0"/>
              <a:t>i.e</a:t>
            </a:r>
            <a:r>
              <a:rPr lang="en-IN" dirty="0" smtClean="0"/>
              <a:t> (P + R) / 2 where P is Precision and R is Recall. But that’s pretty bad in some situations. </a:t>
            </a:r>
          </a:p>
          <a:p>
            <a:pPr>
              <a:spcAft>
                <a:spcPts val="1000"/>
              </a:spcAft>
            </a:pPr>
            <a:r>
              <a:rPr lang="en-IN" dirty="0" smtClean="0"/>
              <a:t>Why? - Suppose we have 100 credit card transactions, of which 97 are legit and 3 are fraud and let’s say we came up a model that predicts everything as fraud. Precision and Recall for the example is shown in the fig below.</a:t>
            </a:r>
          </a:p>
          <a:p>
            <a:pPr>
              <a:spcAft>
                <a:spcPts val="1000"/>
              </a:spcAft>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763" y="2898685"/>
            <a:ext cx="5715000" cy="3790950"/>
          </a:xfrm>
          <a:prstGeom prst="rect">
            <a:avLst/>
          </a:prstGeom>
        </p:spPr>
      </p:pic>
    </p:spTree>
    <p:extLst>
      <p:ext uri="{BB962C8B-B14F-4D97-AF65-F5344CB8AC3E}">
        <p14:creationId xmlns:p14="http://schemas.microsoft.com/office/powerpoint/2010/main" val="33766856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0091" y="2619241"/>
            <a:ext cx="2990850" cy="3886200"/>
          </a:xfrm>
          <a:prstGeom prst="rect">
            <a:avLst/>
          </a:prstGeom>
        </p:spPr>
      </p:pic>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F1 Score</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1456809"/>
          </a:xfrm>
          <a:prstGeom prst="rect">
            <a:avLst/>
          </a:prstGeom>
        </p:spPr>
        <p:txBody>
          <a:bodyPr wrap="square">
            <a:spAutoFit/>
          </a:bodyPr>
          <a:lstStyle/>
          <a:p>
            <a:pPr>
              <a:spcAft>
                <a:spcPts val="1000"/>
              </a:spcAft>
            </a:pPr>
            <a:r>
              <a:rPr lang="en-IN" dirty="0" smtClean="0"/>
              <a:t>Now, if we simply take arithmetic mean of both, then it comes out to be nearly 51%. We shouldn’t be giving such a moderate score to a terrible model since it’s just predicting every transaction as fraud.</a:t>
            </a:r>
          </a:p>
          <a:p>
            <a:pPr>
              <a:spcAft>
                <a:spcPts val="1000"/>
              </a:spcAft>
            </a:pPr>
            <a:r>
              <a:rPr lang="en-IN" dirty="0" smtClean="0"/>
              <a:t>So, we need something more balanced than the arithmetic mean and that is harmonic mean.</a:t>
            </a:r>
          </a:p>
          <a:p>
            <a:pPr>
              <a:spcAft>
                <a:spcPts val="1000"/>
              </a:spcAft>
            </a:pPr>
            <a:r>
              <a:rPr lang="en-IN" dirty="0" smtClean="0"/>
              <a:t>The Harmonic mean is given by the formula shown in the figure on the bottom right.</a:t>
            </a:r>
          </a:p>
        </p:txBody>
      </p:sp>
      <p:sp>
        <p:nvSpPr>
          <p:cNvPr id="4" name="Rectangle 3"/>
          <p:cNvSpPr/>
          <p:nvPr/>
        </p:nvSpPr>
        <p:spPr>
          <a:xfrm>
            <a:off x="567252" y="2806245"/>
            <a:ext cx="7752499" cy="2990562"/>
          </a:xfrm>
          <a:prstGeom prst="rect">
            <a:avLst/>
          </a:prstGeom>
        </p:spPr>
        <p:txBody>
          <a:bodyPr wrap="square">
            <a:spAutoFit/>
          </a:bodyPr>
          <a:lstStyle/>
          <a:p>
            <a:pPr>
              <a:spcAft>
                <a:spcPts val="1000"/>
              </a:spcAft>
            </a:pPr>
            <a:r>
              <a:rPr lang="en-IN" b="1" dirty="0" smtClean="0"/>
              <a:t>Harmonic mean is kind of an average when x and y are equal. But when x and y are different, then it’s closer to the smaller number as compared to the larger number.</a:t>
            </a:r>
            <a:endParaRPr lang="en-IN" dirty="0" smtClean="0"/>
          </a:p>
          <a:p>
            <a:r>
              <a:rPr lang="en-IN" dirty="0" smtClean="0"/>
              <a:t>For our previous example, F1 Score = Harmonic Mean(Precision, Recall)</a:t>
            </a:r>
          </a:p>
          <a:p>
            <a:endParaRPr lang="en-US" dirty="0"/>
          </a:p>
          <a:p>
            <a:r>
              <a:rPr lang="en-IN" b="1" dirty="0" smtClean="0"/>
              <a:t>F1 Score = 2 * Precision * Recall / (Precision + Recall) </a:t>
            </a:r>
            <a:r>
              <a:rPr lang="en-IN" dirty="0" smtClean="0"/>
              <a:t>= 2*3*100/103 = 5%</a:t>
            </a:r>
          </a:p>
          <a:p>
            <a:endParaRPr lang="en-US" dirty="0"/>
          </a:p>
          <a:p>
            <a:r>
              <a:rPr lang="en-IN" dirty="0" smtClean="0"/>
              <a:t>So if one number is really small between precision and recall, the F1 Score kind of raises a flag and is more closer to the smaller number than the bigger one, giving the model an appropriate score rather than just an arithmetic mean.</a:t>
            </a:r>
          </a:p>
        </p:txBody>
      </p:sp>
    </p:spTree>
    <p:extLst>
      <p:ext uri="{BB962C8B-B14F-4D97-AF65-F5344CB8AC3E}">
        <p14:creationId xmlns:p14="http://schemas.microsoft.com/office/powerpoint/2010/main" val="22693379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Performance Metrics</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567253" y="825568"/>
            <a:ext cx="11049491" cy="3329116"/>
          </a:xfrm>
          <a:prstGeom prst="rect">
            <a:avLst/>
          </a:prstGeom>
        </p:spPr>
        <p:txBody>
          <a:bodyPr wrap="square">
            <a:spAutoFit/>
          </a:bodyPr>
          <a:lstStyle/>
          <a:p>
            <a:pPr>
              <a:spcAft>
                <a:spcPts val="1000"/>
              </a:spcAft>
            </a:pPr>
            <a:r>
              <a:rPr lang="en-US" sz="2200" dirty="0" smtClean="0"/>
              <a:t>Different metrics used:</a:t>
            </a:r>
            <a:endParaRPr lang="en-US" dirty="0"/>
          </a:p>
          <a:p>
            <a:pPr marL="742950" lvl="1" indent="-285750">
              <a:buFont typeface="Arial" panose="020B0604020202020204" pitchFamily="34" charset="0"/>
              <a:buChar char="•"/>
            </a:pPr>
            <a:r>
              <a:rPr lang="en-US" dirty="0" smtClean="0"/>
              <a:t>Confusion Matrix</a:t>
            </a:r>
          </a:p>
          <a:p>
            <a:pPr marL="742950" lvl="1" indent="-285750">
              <a:buFont typeface="Arial" panose="020B0604020202020204" pitchFamily="34" charset="0"/>
              <a:buChar char="•"/>
            </a:pPr>
            <a:r>
              <a:rPr lang="en-US" dirty="0" smtClean="0"/>
              <a:t>Accuracy</a:t>
            </a:r>
          </a:p>
          <a:p>
            <a:pPr marL="742950" lvl="1" indent="-285750">
              <a:buFont typeface="Arial" panose="020B0604020202020204" pitchFamily="34" charset="0"/>
              <a:buChar char="•"/>
            </a:pPr>
            <a:r>
              <a:rPr lang="en-US" dirty="0" smtClean="0"/>
              <a:t>Precision</a:t>
            </a:r>
          </a:p>
          <a:p>
            <a:pPr marL="742950" lvl="1" indent="-285750">
              <a:buFont typeface="Arial" panose="020B0604020202020204" pitchFamily="34" charset="0"/>
              <a:buChar char="•"/>
            </a:pPr>
            <a:r>
              <a:rPr lang="en-US" dirty="0" smtClean="0"/>
              <a:t>Recall or Sensitivity</a:t>
            </a:r>
          </a:p>
          <a:p>
            <a:pPr marL="742950" lvl="1" indent="-285750">
              <a:buFont typeface="Arial" panose="020B0604020202020204" pitchFamily="34" charset="0"/>
              <a:buChar char="•"/>
            </a:pPr>
            <a:r>
              <a:rPr lang="en-US" dirty="0" smtClean="0"/>
              <a:t>Specificity</a:t>
            </a:r>
          </a:p>
          <a:p>
            <a:pPr marL="742950" lvl="1" indent="-285750">
              <a:buFont typeface="Arial" panose="020B0604020202020204" pitchFamily="34" charset="0"/>
              <a:buChar char="•"/>
            </a:pPr>
            <a:r>
              <a:rPr lang="en-US" dirty="0" smtClean="0"/>
              <a:t>F1 Score</a:t>
            </a:r>
          </a:p>
          <a:p>
            <a:pPr marL="742950" lvl="1" indent="-285750">
              <a:buFont typeface="Arial" panose="020B0604020202020204" pitchFamily="34" charset="0"/>
              <a:buChar char="•"/>
            </a:pPr>
            <a:r>
              <a:rPr lang="en-US" b="1" dirty="0" smtClean="0">
                <a:solidFill>
                  <a:srgbClr val="FF7F0E"/>
                </a:solidFill>
              </a:rPr>
              <a:t>Log Loss</a:t>
            </a:r>
          </a:p>
          <a:p>
            <a:pPr marL="742950" lvl="1" indent="-285750">
              <a:buFont typeface="Arial" panose="020B0604020202020204" pitchFamily="34" charset="0"/>
              <a:buChar char="•"/>
            </a:pPr>
            <a:r>
              <a:rPr lang="en-US" dirty="0" smtClean="0"/>
              <a:t>Area under the curve (AUC)</a:t>
            </a:r>
          </a:p>
          <a:p>
            <a:pPr marL="742950" lvl="1" indent="-285750">
              <a:buFont typeface="Arial" panose="020B0604020202020204" pitchFamily="34" charset="0"/>
              <a:buChar char="•"/>
            </a:pPr>
            <a:r>
              <a:rPr lang="en-US" dirty="0" smtClean="0"/>
              <a:t>MAE – Mean Absolute Error</a:t>
            </a:r>
          </a:p>
          <a:p>
            <a:pPr marL="742950" lvl="1" indent="-285750">
              <a:buFont typeface="Arial" panose="020B0604020202020204" pitchFamily="34" charset="0"/>
              <a:buChar char="•"/>
            </a:pPr>
            <a:r>
              <a:rPr lang="en-US" dirty="0" smtClean="0"/>
              <a:t>MSE – Mean Squared Error</a:t>
            </a:r>
          </a:p>
        </p:txBody>
      </p:sp>
    </p:spTree>
    <p:extLst>
      <p:ext uri="{BB962C8B-B14F-4D97-AF65-F5344CB8AC3E}">
        <p14:creationId xmlns:p14="http://schemas.microsoft.com/office/powerpoint/2010/main" val="24937985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Log Loss</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1456809"/>
          </a:xfrm>
          <a:prstGeom prst="rect">
            <a:avLst/>
          </a:prstGeom>
        </p:spPr>
        <p:txBody>
          <a:bodyPr wrap="square">
            <a:spAutoFit/>
          </a:bodyPr>
          <a:lstStyle/>
          <a:p>
            <a:pPr>
              <a:spcAft>
                <a:spcPts val="1000"/>
              </a:spcAft>
            </a:pPr>
            <a:r>
              <a:rPr lang="en-IN" dirty="0" smtClean="0"/>
              <a:t>Logarithmic Loss or Log Loss, works by penalising the false classifications. </a:t>
            </a:r>
          </a:p>
          <a:p>
            <a:pPr>
              <a:spcAft>
                <a:spcPts val="1000"/>
              </a:spcAft>
            </a:pPr>
            <a:r>
              <a:rPr lang="en-IN" dirty="0" smtClean="0"/>
              <a:t>It works well for multi-class classification. When working with Log Loss, the classifier must assign probability to each class for all the samples. </a:t>
            </a:r>
          </a:p>
          <a:p>
            <a:pPr>
              <a:spcAft>
                <a:spcPts val="1000"/>
              </a:spcAft>
            </a:pPr>
            <a:r>
              <a:rPr lang="en-IN" dirty="0" smtClean="0"/>
              <a:t>Suppose, there are N samples belonging to M classes, then the Log Loss is calculated as below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509" y="2549872"/>
            <a:ext cx="5455508" cy="888106"/>
          </a:xfrm>
          <a:prstGeom prst="rect">
            <a:avLst/>
          </a:prstGeom>
        </p:spPr>
      </p:pic>
      <p:sp>
        <p:nvSpPr>
          <p:cNvPr id="8" name="Rectangle 7"/>
          <p:cNvSpPr/>
          <p:nvPr/>
        </p:nvSpPr>
        <p:spPr>
          <a:xfrm>
            <a:off x="567253" y="3541010"/>
            <a:ext cx="11049491" cy="2308324"/>
          </a:xfrm>
          <a:prstGeom prst="rect">
            <a:avLst/>
          </a:prstGeom>
        </p:spPr>
        <p:txBody>
          <a:bodyPr wrap="square">
            <a:spAutoFit/>
          </a:bodyPr>
          <a:lstStyle/>
          <a:p>
            <a:r>
              <a:rPr lang="en-IN" dirty="0"/>
              <a:t>w</a:t>
            </a:r>
            <a:r>
              <a:rPr lang="en-IN" dirty="0" smtClean="0"/>
              <a:t>here, </a:t>
            </a:r>
          </a:p>
          <a:p>
            <a:r>
              <a:rPr lang="en-IN" dirty="0" smtClean="0"/>
              <a:t>	</a:t>
            </a:r>
            <a:r>
              <a:rPr lang="en-IN" dirty="0" err="1" smtClean="0"/>
              <a:t>y_ij</a:t>
            </a:r>
            <a:r>
              <a:rPr lang="en-IN" dirty="0" smtClean="0"/>
              <a:t>, indicates whether sample </a:t>
            </a:r>
            <a:r>
              <a:rPr lang="en-IN" dirty="0" err="1" smtClean="0"/>
              <a:t>i</a:t>
            </a:r>
            <a:r>
              <a:rPr lang="en-IN" dirty="0" smtClean="0"/>
              <a:t> belongs to class j or not</a:t>
            </a:r>
          </a:p>
          <a:p>
            <a:r>
              <a:rPr lang="en-IN" dirty="0" smtClean="0"/>
              <a:t>	</a:t>
            </a:r>
            <a:r>
              <a:rPr lang="en-IN" dirty="0" err="1" smtClean="0"/>
              <a:t>p_ij</a:t>
            </a:r>
            <a:r>
              <a:rPr lang="en-IN" dirty="0" smtClean="0"/>
              <a:t>, indicates the probability of sample </a:t>
            </a:r>
            <a:r>
              <a:rPr lang="en-IN" dirty="0" err="1" smtClean="0"/>
              <a:t>i</a:t>
            </a:r>
            <a:r>
              <a:rPr lang="en-IN" dirty="0" smtClean="0"/>
              <a:t> belonging to class j</a:t>
            </a:r>
          </a:p>
          <a:p>
            <a:endParaRPr lang="en-US" dirty="0"/>
          </a:p>
          <a:p>
            <a:r>
              <a:rPr lang="en-IN" dirty="0" smtClean="0"/>
              <a:t>Log Loss has no upper bound and it exists on the range [0, ∞). Log Loss nearer to 0 indicates higher accuracy, whereas if the Log Loss is away from 0 then it indicates lower accuracy.</a:t>
            </a:r>
          </a:p>
          <a:p>
            <a:endParaRPr lang="en-US" dirty="0"/>
          </a:p>
          <a:p>
            <a:r>
              <a:rPr lang="en-IN" dirty="0" smtClean="0"/>
              <a:t>In general, minimising Log Loss gives greater accuracy for the classifier.</a:t>
            </a:r>
            <a:endParaRPr lang="en-IN" dirty="0"/>
          </a:p>
        </p:txBody>
      </p:sp>
    </p:spTree>
    <p:extLst>
      <p:ext uri="{BB962C8B-B14F-4D97-AF65-F5344CB8AC3E}">
        <p14:creationId xmlns:p14="http://schemas.microsoft.com/office/powerpoint/2010/main" val="23278607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Performance Metrics</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567253" y="825568"/>
            <a:ext cx="11049491" cy="3329116"/>
          </a:xfrm>
          <a:prstGeom prst="rect">
            <a:avLst/>
          </a:prstGeom>
        </p:spPr>
        <p:txBody>
          <a:bodyPr wrap="square">
            <a:spAutoFit/>
          </a:bodyPr>
          <a:lstStyle/>
          <a:p>
            <a:pPr>
              <a:spcAft>
                <a:spcPts val="1000"/>
              </a:spcAft>
            </a:pPr>
            <a:r>
              <a:rPr lang="en-US" sz="2200" dirty="0" smtClean="0"/>
              <a:t>Different metrics used:</a:t>
            </a:r>
            <a:endParaRPr lang="en-US" dirty="0"/>
          </a:p>
          <a:p>
            <a:pPr marL="742950" lvl="1" indent="-285750">
              <a:buFont typeface="Arial" panose="020B0604020202020204" pitchFamily="34" charset="0"/>
              <a:buChar char="•"/>
            </a:pPr>
            <a:r>
              <a:rPr lang="en-US" dirty="0" smtClean="0"/>
              <a:t>Confusion Matrix</a:t>
            </a:r>
          </a:p>
          <a:p>
            <a:pPr marL="742950" lvl="1" indent="-285750">
              <a:buFont typeface="Arial" panose="020B0604020202020204" pitchFamily="34" charset="0"/>
              <a:buChar char="•"/>
            </a:pPr>
            <a:r>
              <a:rPr lang="en-US" dirty="0" smtClean="0"/>
              <a:t>Accuracy</a:t>
            </a:r>
          </a:p>
          <a:p>
            <a:pPr marL="742950" lvl="1" indent="-285750">
              <a:buFont typeface="Arial" panose="020B0604020202020204" pitchFamily="34" charset="0"/>
              <a:buChar char="•"/>
            </a:pPr>
            <a:r>
              <a:rPr lang="en-US" dirty="0" smtClean="0"/>
              <a:t>Precision</a:t>
            </a:r>
          </a:p>
          <a:p>
            <a:pPr marL="742950" lvl="1" indent="-285750">
              <a:buFont typeface="Arial" panose="020B0604020202020204" pitchFamily="34" charset="0"/>
              <a:buChar char="•"/>
            </a:pPr>
            <a:r>
              <a:rPr lang="en-US" dirty="0" smtClean="0"/>
              <a:t>Recall or Sensitivity</a:t>
            </a:r>
          </a:p>
          <a:p>
            <a:pPr marL="742950" lvl="1" indent="-285750">
              <a:buFont typeface="Arial" panose="020B0604020202020204" pitchFamily="34" charset="0"/>
              <a:buChar char="•"/>
            </a:pPr>
            <a:r>
              <a:rPr lang="en-US" dirty="0" smtClean="0"/>
              <a:t>Specificity</a:t>
            </a:r>
          </a:p>
          <a:p>
            <a:pPr marL="742950" lvl="1" indent="-285750">
              <a:buFont typeface="Arial" panose="020B0604020202020204" pitchFamily="34" charset="0"/>
              <a:buChar char="•"/>
            </a:pPr>
            <a:r>
              <a:rPr lang="en-US" dirty="0" smtClean="0"/>
              <a:t>F1 Score</a:t>
            </a:r>
          </a:p>
          <a:p>
            <a:pPr marL="742950" lvl="1" indent="-285750">
              <a:buFont typeface="Arial" panose="020B0604020202020204" pitchFamily="34" charset="0"/>
              <a:buChar char="•"/>
            </a:pPr>
            <a:r>
              <a:rPr lang="en-US" dirty="0" smtClean="0"/>
              <a:t>Log Loss</a:t>
            </a:r>
          </a:p>
          <a:p>
            <a:pPr marL="742950" lvl="1" indent="-285750">
              <a:buFont typeface="Arial" panose="020B0604020202020204" pitchFamily="34" charset="0"/>
              <a:buChar char="•"/>
            </a:pPr>
            <a:r>
              <a:rPr lang="en-US" b="1" dirty="0" smtClean="0">
                <a:solidFill>
                  <a:srgbClr val="FF7F0E"/>
                </a:solidFill>
              </a:rPr>
              <a:t>Area under the curve (AUC)</a:t>
            </a:r>
          </a:p>
          <a:p>
            <a:pPr marL="742950" lvl="1" indent="-285750">
              <a:buFont typeface="Arial" panose="020B0604020202020204" pitchFamily="34" charset="0"/>
              <a:buChar char="•"/>
            </a:pPr>
            <a:r>
              <a:rPr lang="en-US" dirty="0" smtClean="0"/>
              <a:t>MAE – Mean Absolute Error</a:t>
            </a:r>
          </a:p>
          <a:p>
            <a:pPr marL="742950" lvl="1" indent="-285750">
              <a:buFont typeface="Arial" panose="020B0604020202020204" pitchFamily="34" charset="0"/>
              <a:buChar char="•"/>
            </a:pPr>
            <a:r>
              <a:rPr lang="en-US" dirty="0" smtClean="0"/>
              <a:t>MSE – Mean Squared Error</a:t>
            </a:r>
          </a:p>
        </p:txBody>
      </p:sp>
    </p:spTree>
    <p:extLst>
      <p:ext uri="{BB962C8B-B14F-4D97-AF65-F5344CB8AC3E}">
        <p14:creationId xmlns:p14="http://schemas.microsoft.com/office/powerpoint/2010/main" val="35799137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AUC – Area Under the ROC Curve</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4206280"/>
          </a:xfrm>
          <a:prstGeom prst="rect">
            <a:avLst/>
          </a:prstGeom>
        </p:spPr>
        <p:txBody>
          <a:bodyPr wrap="square">
            <a:spAutoFit/>
          </a:bodyPr>
          <a:lstStyle/>
          <a:p>
            <a:pPr>
              <a:spcAft>
                <a:spcPts val="1000"/>
              </a:spcAft>
            </a:pPr>
            <a:r>
              <a:rPr lang="en-IN" b="1" dirty="0" smtClean="0"/>
              <a:t>Idea of Thresholding</a:t>
            </a:r>
            <a:r>
              <a:rPr lang="en-IN" dirty="0" smtClean="0"/>
              <a:t>:</a:t>
            </a:r>
          </a:p>
          <a:p>
            <a:pPr>
              <a:spcAft>
                <a:spcPts val="1000"/>
              </a:spcAft>
            </a:pPr>
            <a:r>
              <a:rPr lang="en-IN" dirty="0" smtClean="0"/>
              <a:t>Logistic regression </a:t>
            </a:r>
            <a:r>
              <a:rPr lang="en-IN" dirty="0"/>
              <a:t>returns a probability. You can use the returned probability "as is" (for example, the probability that the user will click on this ad is 0.00023) or convert the returned probability to a binary value (for example, this email is spam</a:t>
            </a:r>
            <a:r>
              <a:rPr lang="en-IN" dirty="0" smtClean="0"/>
              <a:t>)</a:t>
            </a:r>
          </a:p>
          <a:p>
            <a:r>
              <a:rPr lang="en-IN" dirty="0"/>
              <a:t>A logistic regression model that returns 0.9995 for a particular email message is predicting that it is very likely to be spam. Conversely, another email message with a prediction score of 0.0003 on that same logistic regression model is very likely not spam. </a:t>
            </a:r>
            <a:endParaRPr lang="en-IN" dirty="0" smtClean="0"/>
          </a:p>
          <a:p>
            <a:pPr>
              <a:spcAft>
                <a:spcPts val="1000"/>
              </a:spcAft>
            </a:pPr>
            <a:r>
              <a:rPr lang="en-IN" dirty="0" smtClean="0"/>
              <a:t>However</a:t>
            </a:r>
            <a:r>
              <a:rPr lang="en-IN" dirty="0"/>
              <a:t>, what about an email message with a prediction score of 0.6</a:t>
            </a:r>
            <a:r>
              <a:rPr lang="en-IN" dirty="0" smtClean="0"/>
              <a:t>?</a:t>
            </a:r>
          </a:p>
          <a:p>
            <a:pPr>
              <a:spcAft>
                <a:spcPts val="1000"/>
              </a:spcAft>
            </a:pPr>
            <a:r>
              <a:rPr lang="en-IN" dirty="0"/>
              <a:t>In order to map a logistic regression value to a binary category, you must define a </a:t>
            </a:r>
            <a:r>
              <a:rPr lang="en-IN" b="1" dirty="0"/>
              <a:t>classification threshold</a:t>
            </a:r>
            <a:r>
              <a:rPr lang="en-IN" dirty="0"/>
              <a:t> (also called the </a:t>
            </a:r>
            <a:r>
              <a:rPr lang="en-IN" b="1" dirty="0"/>
              <a:t>decision threshold</a:t>
            </a:r>
            <a:r>
              <a:rPr lang="en-IN" dirty="0" smtClean="0"/>
              <a:t>).</a:t>
            </a:r>
          </a:p>
          <a:p>
            <a:pPr>
              <a:spcAft>
                <a:spcPts val="1000"/>
              </a:spcAft>
            </a:pPr>
            <a:r>
              <a:rPr lang="en-IN" dirty="0"/>
              <a:t>A value above that threshold indicates "spam"; a value below indicates "not spam." It is tempting to assume that the classification threshold should always be 0.5, but thresholds are problem-dependent, and are therefore values that you must tune.</a:t>
            </a:r>
            <a:endParaRPr lang="en-US" dirty="0"/>
          </a:p>
        </p:txBody>
      </p:sp>
    </p:spTree>
    <p:extLst>
      <p:ext uri="{BB962C8B-B14F-4D97-AF65-F5344CB8AC3E}">
        <p14:creationId xmlns:p14="http://schemas.microsoft.com/office/powerpoint/2010/main" val="2774540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92098" y="3145665"/>
            <a:ext cx="5043129" cy="3637667"/>
          </a:xfrm>
          <a:prstGeom prst="rect">
            <a:avLst/>
          </a:prstGeom>
        </p:spPr>
      </p:pic>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AUC – Area Under the ROC Curve</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4611519"/>
          </a:xfrm>
          <a:prstGeom prst="rect">
            <a:avLst/>
          </a:prstGeom>
        </p:spPr>
        <p:txBody>
          <a:bodyPr wrap="square">
            <a:spAutoFit/>
          </a:bodyPr>
          <a:lstStyle/>
          <a:p>
            <a:pPr>
              <a:spcAft>
                <a:spcPts val="1000"/>
              </a:spcAft>
            </a:pPr>
            <a:r>
              <a:rPr lang="en-IN" b="1" dirty="0" smtClean="0"/>
              <a:t>ROC Curve</a:t>
            </a:r>
          </a:p>
          <a:p>
            <a:r>
              <a:rPr lang="en-IN" dirty="0"/>
              <a:t>An </a:t>
            </a:r>
            <a:r>
              <a:rPr lang="en-IN" b="1" dirty="0"/>
              <a:t>ROC curve</a:t>
            </a:r>
            <a:r>
              <a:rPr lang="en-IN" dirty="0"/>
              <a:t> (</a:t>
            </a:r>
            <a:r>
              <a:rPr lang="en-IN" b="1" dirty="0"/>
              <a:t>receiver operating characteristic curve</a:t>
            </a:r>
            <a:r>
              <a:rPr lang="en-IN" dirty="0"/>
              <a:t>) is a graph showing the performance of a classification model at all classification thresholds. This curve plots two parameters:</a:t>
            </a:r>
          </a:p>
          <a:p>
            <a:pPr marL="285750" indent="-285750">
              <a:buFont typeface="Arial" panose="020B0604020202020204" pitchFamily="34" charset="0"/>
              <a:buChar char="•"/>
            </a:pPr>
            <a:r>
              <a:rPr lang="en-IN" dirty="0"/>
              <a:t>True Positive </a:t>
            </a:r>
            <a:r>
              <a:rPr lang="en-IN" dirty="0" smtClean="0"/>
              <a:t>Rate</a:t>
            </a:r>
          </a:p>
          <a:p>
            <a:pPr marL="285750" indent="-285750">
              <a:buFont typeface="Arial" panose="020B0604020202020204" pitchFamily="34" charset="0"/>
              <a:buChar char="•"/>
            </a:pPr>
            <a:r>
              <a:rPr lang="en-IN" dirty="0" smtClean="0"/>
              <a:t>False </a:t>
            </a:r>
            <a:r>
              <a:rPr lang="en-IN" dirty="0"/>
              <a:t>Positive Rate</a:t>
            </a:r>
          </a:p>
          <a:p>
            <a:r>
              <a:rPr lang="en-IN" b="1" dirty="0"/>
              <a:t>True Positive Rate</a:t>
            </a:r>
            <a:r>
              <a:rPr lang="en-IN" dirty="0"/>
              <a:t> (</a:t>
            </a:r>
            <a:r>
              <a:rPr lang="en-IN" b="1" dirty="0"/>
              <a:t>TPR</a:t>
            </a:r>
            <a:r>
              <a:rPr lang="en-IN" dirty="0"/>
              <a:t>) is a synonym for recall and is therefore defined as follows</a:t>
            </a:r>
            <a:r>
              <a:rPr lang="en-IN" dirty="0" smtClean="0"/>
              <a:t>:</a:t>
            </a:r>
          </a:p>
          <a:p>
            <a:endParaRPr lang="en-IN" dirty="0"/>
          </a:p>
          <a:p>
            <a:endParaRPr lang="en-IN" b="1" dirty="0" smtClean="0"/>
          </a:p>
          <a:p>
            <a:r>
              <a:rPr lang="en-IN" b="1" dirty="0" smtClean="0"/>
              <a:t>False </a:t>
            </a:r>
            <a:r>
              <a:rPr lang="en-IN" b="1" dirty="0"/>
              <a:t>Positive Rate</a:t>
            </a:r>
            <a:r>
              <a:rPr lang="en-IN" dirty="0"/>
              <a:t> (</a:t>
            </a:r>
            <a:r>
              <a:rPr lang="en-IN" b="1" dirty="0"/>
              <a:t>FPR</a:t>
            </a:r>
            <a:r>
              <a:rPr lang="en-IN" dirty="0"/>
              <a:t>) is defined as follows:</a:t>
            </a:r>
          </a:p>
          <a:p>
            <a:pPr>
              <a:spcAft>
                <a:spcPts val="1000"/>
              </a:spcAft>
            </a:pPr>
            <a:endParaRPr lang="en-US" dirty="0" smtClean="0"/>
          </a:p>
          <a:p>
            <a:pPr>
              <a:spcAft>
                <a:spcPts val="1000"/>
              </a:spcAft>
            </a:pPr>
            <a:endParaRPr lang="en-US" dirty="0"/>
          </a:p>
          <a:p>
            <a:r>
              <a:rPr lang="en-IN" dirty="0"/>
              <a:t>An ROC curve plots TPR vs. FPR at different classification </a:t>
            </a:r>
            <a:r>
              <a:rPr lang="en-IN" dirty="0" smtClean="0"/>
              <a:t>thresholds.</a:t>
            </a:r>
          </a:p>
          <a:p>
            <a:pPr>
              <a:spcAft>
                <a:spcPts val="1000"/>
              </a:spcAft>
            </a:pPr>
            <a:r>
              <a:rPr lang="en-IN" dirty="0" smtClean="0"/>
              <a:t>(as shown in the right fig)</a:t>
            </a:r>
            <a:endParaRPr lang="en-US" dirty="0" smtClean="0"/>
          </a:p>
          <a:p>
            <a:pPr>
              <a:spcAft>
                <a:spcPts val="1000"/>
              </a:spcAft>
            </a:pPr>
            <a:endParaRPr lang="en-IN" dirty="0" smtClean="0"/>
          </a:p>
        </p:txBody>
      </p:sp>
      <p:pic>
        <p:nvPicPr>
          <p:cNvPr id="2" name="Picture 1"/>
          <p:cNvPicPr>
            <a:picLocks noChangeAspect="1"/>
          </p:cNvPicPr>
          <p:nvPr/>
        </p:nvPicPr>
        <p:blipFill>
          <a:blip r:embed="rId3"/>
          <a:stretch>
            <a:fillRect/>
          </a:stretch>
        </p:blipFill>
        <p:spPr>
          <a:xfrm>
            <a:off x="5291898" y="2659151"/>
            <a:ext cx="1600200" cy="638175"/>
          </a:xfrm>
          <a:prstGeom prst="rect">
            <a:avLst/>
          </a:prstGeom>
        </p:spPr>
      </p:pic>
      <p:pic>
        <p:nvPicPr>
          <p:cNvPr id="3" name="Picture 2"/>
          <p:cNvPicPr>
            <a:picLocks noChangeAspect="1"/>
          </p:cNvPicPr>
          <p:nvPr/>
        </p:nvPicPr>
        <p:blipFill>
          <a:blip r:embed="rId4"/>
          <a:stretch>
            <a:fillRect/>
          </a:stretch>
        </p:blipFill>
        <p:spPr>
          <a:xfrm>
            <a:off x="5310948" y="3399274"/>
            <a:ext cx="1581150" cy="609600"/>
          </a:xfrm>
          <a:prstGeom prst="rect">
            <a:avLst/>
          </a:prstGeom>
        </p:spPr>
      </p:pic>
    </p:spTree>
    <p:extLst>
      <p:ext uri="{BB962C8B-B14F-4D97-AF65-F5344CB8AC3E}">
        <p14:creationId xmlns:p14="http://schemas.microsoft.com/office/powerpoint/2010/main" val="2370599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7050695" y="2639446"/>
            <a:ext cx="4746354" cy="4032945"/>
          </a:xfrm>
          <a:prstGeom prst="rect">
            <a:avLst/>
          </a:prstGeom>
        </p:spPr>
      </p:pic>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AUC – Area Under the ROC Curve</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3949799"/>
          </a:xfrm>
          <a:prstGeom prst="rect">
            <a:avLst/>
          </a:prstGeom>
        </p:spPr>
        <p:txBody>
          <a:bodyPr wrap="square">
            <a:spAutoFit/>
          </a:bodyPr>
          <a:lstStyle/>
          <a:p>
            <a:pPr>
              <a:spcAft>
                <a:spcPts val="1000"/>
              </a:spcAft>
            </a:pPr>
            <a:r>
              <a:rPr lang="en-US" b="1" dirty="0" smtClean="0"/>
              <a:t>AUC Value</a:t>
            </a:r>
            <a:endParaRPr lang="en-IN" b="1" dirty="0" smtClean="0"/>
          </a:p>
          <a:p>
            <a:pPr>
              <a:spcAft>
                <a:spcPts val="1000"/>
              </a:spcAft>
            </a:pPr>
            <a:r>
              <a:rPr lang="en-IN" dirty="0"/>
              <a:t>Lowering the classification threshold classifies more items as positive, thus increasing both False Positives and True Positives. </a:t>
            </a:r>
            <a:endParaRPr lang="en-IN" dirty="0" smtClean="0"/>
          </a:p>
          <a:p>
            <a:r>
              <a:rPr lang="en-IN" dirty="0"/>
              <a:t>To compute the points in an ROC curve, we could evaluate a logistic regression model many times with different classification thresholds, but this would be inefficient. Fortunately, there's an efficient, sorting-based algorithm that can provide this information for us, called </a:t>
            </a:r>
            <a:r>
              <a:rPr lang="en-IN" b="1" dirty="0"/>
              <a:t>AUC</a:t>
            </a:r>
            <a:r>
              <a:rPr lang="en-IN" dirty="0" smtClean="0"/>
              <a:t>.</a:t>
            </a:r>
          </a:p>
          <a:p>
            <a:endParaRPr lang="en-US" dirty="0"/>
          </a:p>
          <a:p>
            <a:r>
              <a:rPr lang="en-IN" b="1" dirty="0"/>
              <a:t>AUC</a:t>
            </a:r>
            <a:r>
              <a:rPr lang="en-IN" dirty="0"/>
              <a:t> stands for "Area under the ROC Curve." That is, AUC measures </a:t>
            </a:r>
            <a:endParaRPr lang="en-IN" dirty="0" smtClean="0"/>
          </a:p>
          <a:p>
            <a:r>
              <a:rPr lang="en-IN" dirty="0" smtClean="0"/>
              <a:t>the </a:t>
            </a:r>
            <a:r>
              <a:rPr lang="en-IN" dirty="0"/>
              <a:t>entire two-dimensional area underneath the entire </a:t>
            </a:r>
            <a:endParaRPr lang="en-IN" dirty="0" smtClean="0"/>
          </a:p>
          <a:p>
            <a:r>
              <a:rPr lang="en-IN" dirty="0" smtClean="0"/>
              <a:t>ROC </a:t>
            </a:r>
            <a:r>
              <a:rPr lang="en-IN" dirty="0"/>
              <a:t>curve (think integral calculus) from (0,0) to (1,1</a:t>
            </a:r>
            <a:r>
              <a:rPr lang="en-IN" dirty="0" smtClean="0"/>
              <a:t>)</a:t>
            </a:r>
          </a:p>
          <a:p>
            <a:endParaRPr lang="en-US" dirty="0"/>
          </a:p>
          <a:p>
            <a:r>
              <a:rPr lang="en-IN" dirty="0"/>
              <a:t>AUC provides an aggregate measure of performance across all </a:t>
            </a:r>
            <a:endParaRPr lang="en-IN" dirty="0" smtClean="0"/>
          </a:p>
          <a:p>
            <a:r>
              <a:rPr lang="en-IN" dirty="0" smtClean="0"/>
              <a:t>possible </a:t>
            </a:r>
            <a:r>
              <a:rPr lang="en-IN" dirty="0"/>
              <a:t>classification thresholds.</a:t>
            </a:r>
            <a:endParaRPr lang="en-IN" dirty="0" smtClean="0"/>
          </a:p>
        </p:txBody>
      </p:sp>
    </p:spTree>
    <p:extLst>
      <p:ext uri="{BB962C8B-B14F-4D97-AF65-F5344CB8AC3E}">
        <p14:creationId xmlns:p14="http://schemas.microsoft.com/office/powerpoint/2010/main" val="983383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AUC – Area Under the ROC Curve</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5186035"/>
          </a:xfrm>
          <a:prstGeom prst="rect">
            <a:avLst/>
          </a:prstGeom>
        </p:spPr>
        <p:txBody>
          <a:bodyPr wrap="square">
            <a:spAutoFit/>
          </a:bodyPr>
          <a:lstStyle/>
          <a:p>
            <a:pPr>
              <a:spcAft>
                <a:spcPts val="1000"/>
              </a:spcAft>
            </a:pPr>
            <a:r>
              <a:rPr lang="en-US" b="1" dirty="0" smtClean="0"/>
              <a:t>AUC Value</a:t>
            </a:r>
          </a:p>
          <a:p>
            <a:pPr>
              <a:spcAft>
                <a:spcPts val="1000"/>
              </a:spcAft>
            </a:pPr>
            <a:r>
              <a:rPr lang="en-IN" dirty="0"/>
              <a:t>AUC ranges in value from 0 to 1. A model whose predictions are 100% wrong has an AUC of 0.0; one whose predictions are 100% correct has an AUC of 1.0</a:t>
            </a:r>
            <a:r>
              <a:rPr lang="en-IN" dirty="0" smtClean="0"/>
              <a:t>.</a:t>
            </a:r>
          </a:p>
          <a:p>
            <a:endParaRPr lang="en-IN" dirty="0" smtClean="0"/>
          </a:p>
          <a:p>
            <a:r>
              <a:rPr lang="en-IN" dirty="0" smtClean="0"/>
              <a:t>AUC </a:t>
            </a:r>
            <a:r>
              <a:rPr lang="en-IN" dirty="0"/>
              <a:t>is desirable for the following two reasons:</a:t>
            </a:r>
          </a:p>
          <a:p>
            <a:pPr marL="285750" indent="-285750">
              <a:buFont typeface="Arial" panose="020B0604020202020204" pitchFamily="34" charset="0"/>
              <a:buChar char="•"/>
            </a:pPr>
            <a:r>
              <a:rPr lang="en-IN" dirty="0"/>
              <a:t>AUC is </a:t>
            </a:r>
            <a:r>
              <a:rPr lang="en-IN" b="1" dirty="0"/>
              <a:t>scale-invariant</a:t>
            </a:r>
            <a:r>
              <a:rPr lang="en-IN" dirty="0"/>
              <a:t>. It measures how well predictions are ranked, rather than their absolute values.</a:t>
            </a:r>
          </a:p>
          <a:p>
            <a:pPr marL="285750" indent="-285750">
              <a:buFont typeface="Arial" panose="020B0604020202020204" pitchFamily="34" charset="0"/>
              <a:buChar char="•"/>
            </a:pPr>
            <a:r>
              <a:rPr lang="en-IN" dirty="0"/>
              <a:t>AUC is </a:t>
            </a:r>
            <a:r>
              <a:rPr lang="en-IN" b="1" dirty="0"/>
              <a:t>classification-threshold-invariant</a:t>
            </a:r>
            <a:r>
              <a:rPr lang="en-IN" dirty="0"/>
              <a:t>. It measures the quality of the model's predictions irrespective of what classification threshold is chosen.</a:t>
            </a:r>
          </a:p>
          <a:p>
            <a:pPr>
              <a:spcAft>
                <a:spcPts val="1000"/>
              </a:spcAft>
            </a:pPr>
            <a:endParaRPr lang="en-US" dirty="0" smtClean="0"/>
          </a:p>
          <a:p>
            <a:r>
              <a:rPr lang="en-IN" dirty="0"/>
              <a:t>However, both these reasons come with caveats, which may limit the usefulness of AUC in certain use cases:</a:t>
            </a:r>
          </a:p>
          <a:p>
            <a:pPr marL="285750" indent="-285750">
              <a:buFont typeface="Arial" panose="020B0604020202020204" pitchFamily="34" charset="0"/>
              <a:buChar char="•"/>
            </a:pPr>
            <a:r>
              <a:rPr lang="en-IN" b="1" dirty="0"/>
              <a:t>Scale invariance is not always desirable.</a:t>
            </a:r>
            <a:r>
              <a:rPr lang="en-IN" dirty="0"/>
              <a:t> For example, sometimes we really do need well calibrated probability outputs, and AUC won’t tell us about that.</a:t>
            </a:r>
          </a:p>
          <a:p>
            <a:pPr marL="285750" indent="-285750">
              <a:buFont typeface="Arial" panose="020B0604020202020204" pitchFamily="34" charset="0"/>
              <a:buChar char="•"/>
            </a:pPr>
            <a:r>
              <a:rPr lang="en-IN" b="1" dirty="0"/>
              <a:t>Classification-threshold invariance is not always desirable.</a:t>
            </a:r>
            <a:r>
              <a:rPr lang="en-IN" dirty="0"/>
              <a:t> In cases where there are wide disparities in the cost of false negatives vs. false positives, it may be critical to minimize one type of classification error. For example, when doing email spam detection, you likely want to prioritize minimizing false positives (even if that results in a significant increase of false negatives). AUC isn't a useful metric for this type of optimization.</a:t>
            </a:r>
          </a:p>
          <a:p>
            <a:pPr>
              <a:spcAft>
                <a:spcPts val="1000"/>
              </a:spcAft>
            </a:pPr>
            <a:endParaRPr lang="en-US" dirty="0"/>
          </a:p>
        </p:txBody>
      </p:sp>
    </p:spTree>
    <p:extLst>
      <p:ext uri="{BB962C8B-B14F-4D97-AF65-F5344CB8AC3E}">
        <p14:creationId xmlns:p14="http://schemas.microsoft.com/office/powerpoint/2010/main" val="220982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Performance Metrics</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567253" y="825568"/>
            <a:ext cx="11049491" cy="5119350"/>
          </a:xfrm>
          <a:prstGeom prst="rect">
            <a:avLst/>
          </a:prstGeom>
        </p:spPr>
        <p:txBody>
          <a:bodyPr wrap="square">
            <a:spAutoFit/>
          </a:bodyPr>
          <a:lstStyle/>
          <a:p>
            <a:pPr>
              <a:spcAft>
                <a:spcPts val="1000"/>
              </a:spcAft>
            </a:pPr>
            <a:r>
              <a:rPr lang="en-IN" dirty="0" smtClean="0"/>
              <a:t>After doing the usual Feature Engineering, Selection, and of course, implementing a model and getting some output in forms of a probability or a class, the next step is to find out how effective is the model based on some metric using test datasets.</a:t>
            </a:r>
          </a:p>
          <a:p>
            <a:r>
              <a:rPr lang="en-IN" dirty="0" smtClean="0"/>
              <a:t>The metrics that you choose to evaluate your machine learning model is very important. Choice of metrics influences how the performance of machine learning algorithms is measured and compared.</a:t>
            </a:r>
          </a:p>
          <a:p>
            <a:endParaRPr lang="en-US" dirty="0" smtClean="0"/>
          </a:p>
          <a:p>
            <a:pPr>
              <a:spcAft>
                <a:spcPts val="1000"/>
              </a:spcAft>
            </a:pPr>
            <a:r>
              <a:rPr lang="en-US" sz="2200" dirty="0" smtClean="0"/>
              <a:t>Different metrics used:</a:t>
            </a:r>
            <a:endParaRPr lang="en-US" dirty="0"/>
          </a:p>
          <a:p>
            <a:pPr marL="742950" lvl="1" indent="-285750">
              <a:buFont typeface="Arial" panose="020B0604020202020204" pitchFamily="34" charset="0"/>
              <a:buChar char="•"/>
            </a:pPr>
            <a:r>
              <a:rPr lang="en-US" b="1" dirty="0" smtClean="0">
                <a:solidFill>
                  <a:srgbClr val="FF7F0E"/>
                </a:solidFill>
              </a:rPr>
              <a:t>Confusion Matrix</a:t>
            </a:r>
          </a:p>
          <a:p>
            <a:pPr marL="742950" lvl="1" indent="-285750">
              <a:buFont typeface="Arial" panose="020B0604020202020204" pitchFamily="34" charset="0"/>
              <a:buChar char="•"/>
            </a:pPr>
            <a:r>
              <a:rPr lang="en-US" dirty="0" smtClean="0"/>
              <a:t>Accuracy</a:t>
            </a:r>
          </a:p>
          <a:p>
            <a:pPr marL="742950" lvl="1" indent="-285750">
              <a:buFont typeface="Arial" panose="020B0604020202020204" pitchFamily="34" charset="0"/>
              <a:buChar char="•"/>
            </a:pPr>
            <a:r>
              <a:rPr lang="en-US" dirty="0" smtClean="0"/>
              <a:t>Precision</a:t>
            </a:r>
          </a:p>
          <a:p>
            <a:pPr marL="742950" lvl="1" indent="-285750">
              <a:buFont typeface="Arial" panose="020B0604020202020204" pitchFamily="34" charset="0"/>
              <a:buChar char="•"/>
            </a:pPr>
            <a:r>
              <a:rPr lang="en-US" dirty="0" smtClean="0"/>
              <a:t>Recall or Sensitivity</a:t>
            </a:r>
          </a:p>
          <a:p>
            <a:pPr marL="742950" lvl="1" indent="-285750">
              <a:buFont typeface="Arial" panose="020B0604020202020204" pitchFamily="34" charset="0"/>
              <a:buChar char="•"/>
            </a:pPr>
            <a:r>
              <a:rPr lang="en-US" dirty="0" smtClean="0"/>
              <a:t>Specificity</a:t>
            </a:r>
          </a:p>
          <a:p>
            <a:pPr marL="742950" lvl="1" indent="-285750">
              <a:buFont typeface="Arial" panose="020B0604020202020204" pitchFamily="34" charset="0"/>
              <a:buChar char="•"/>
            </a:pPr>
            <a:r>
              <a:rPr lang="en-US" dirty="0" smtClean="0"/>
              <a:t>F1 Score</a:t>
            </a:r>
          </a:p>
          <a:p>
            <a:pPr marL="742950" lvl="1" indent="-285750">
              <a:buFont typeface="Arial" panose="020B0604020202020204" pitchFamily="34" charset="0"/>
              <a:buChar char="•"/>
            </a:pPr>
            <a:r>
              <a:rPr lang="en-US" dirty="0" smtClean="0"/>
              <a:t>Log Loss</a:t>
            </a:r>
          </a:p>
          <a:p>
            <a:pPr marL="742950" lvl="1" indent="-285750">
              <a:buFont typeface="Arial" panose="020B0604020202020204" pitchFamily="34" charset="0"/>
              <a:buChar char="•"/>
            </a:pPr>
            <a:r>
              <a:rPr lang="en-US" dirty="0" smtClean="0"/>
              <a:t>Area under the curve (AUC)</a:t>
            </a:r>
          </a:p>
          <a:p>
            <a:pPr marL="742950" lvl="1" indent="-285750">
              <a:buFont typeface="Arial" panose="020B0604020202020204" pitchFamily="34" charset="0"/>
              <a:buChar char="•"/>
            </a:pPr>
            <a:r>
              <a:rPr lang="en-US" dirty="0" smtClean="0"/>
              <a:t>MAE – Mean Absolute Error</a:t>
            </a:r>
          </a:p>
          <a:p>
            <a:pPr marL="742950" lvl="1" indent="-285750">
              <a:buFont typeface="Arial" panose="020B0604020202020204" pitchFamily="34" charset="0"/>
              <a:buChar char="•"/>
            </a:pPr>
            <a:r>
              <a:rPr lang="en-US" dirty="0" smtClean="0"/>
              <a:t>MSE – Mean Squared Error</a:t>
            </a:r>
          </a:p>
        </p:txBody>
      </p:sp>
    </p:spTree>
    <p:extLst>
      <p:ext uri="{BB962C8B-B14F-4D97-AF65-F5344CB8AC3E}">
        <p14:creationId xmlns:p14="http://schemas.microsoft.com/office/powerpoint/2010/main" val="29366315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Performance Metrics</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567253" y="825568"/>
            <a:ext cx="11049491" cy="3329116"/>
          </a:xfrm>
          <a:prstGeom prst="rect">
            <a:avLst/>
          </a:prstGeom>
        </p:spPr>
        <p:txBody>
          <a:bodyPr wrap="square">
            <a:spAutoFit/>
          </a:bodyPr>
          <a:lstStyle/>
          <a:p>
            <a:pPr>
              <a:spcAft>
                <a:spcPts val="1000"/>
              </a:spcAft>
            </a:pPr>
            <a:r>
              <a:rPr lang="en-US" sz="2200" dirty="0" smtClean="0"/>
              <a:t>Different metrics used:</a:t>
            </a:r>
            <a:endParaRPr lang="en-US" dirty="0"/>
          </a:p>
          <a:p>
            <a:pPr marL="742950" lvl="1" indent="-285750">
              <a:buFont typeface="Arial" panose="020B0604020202020204" pitchFamily="34" charset="0"/>
              <a:buChar char="•"/>
            </a:pPr>
            <a:r>
              <a:rPr lang="en-US" dirty="0" smtClean="0"/>
              <a:t>Confusion Matrix</a:t>
            </a:r>
          </a:p>
          <a:p>
            <a:pPr marL="742950" lvl="1" indent="-285750">
              <a:buFont typeface="Arial" panose="020B0604020202020204" pitchFamily="34" charset="0"/>
              <a:buChar char="•"/>
            </a:pPr>
            <a:r>
              <a:rPr lang="en-US" dirty="0" smtClean="0"/>
              <a:t>Accuracy</a:t>
            </a:r>
          </a:p>
          <a:p>
            <a:pPr marL="742950" lvl="1" indent="-285750">
              <a:buFont typeface="Arial" panose="020B0604020202020204" pitchFamily="34" charset="0"/>
              <a:buChar char="•"/>
            </a:pPr>
            <a:r>
              <a:rPr lang="en-US" dirty="0" smtClean="0"/>
              <a:t>Precision</a:t>
            </a:r>
          </a:p>
          <a:p>
            <a:pPr marL="742950" lvl="1" indent="-285750">
              <a:buFont typeface="Arial" panose="020B0604020202020204" pitchFamily="34" charset="0"/>
              <a:buChar char="•"/>
            </a:pPr>
            <a:r>
              <a:rPr lang="en-US" dirty="0" smtClean="0"/>
              <a:t>Recall or Sensitivity</a:t>
            </a:r>
          </a:p>
          <a:p>
            <a:pPr marL="742950" lvl="1" indent="-285750">
              <a:buFont typeface="Arial" panose="020B0604020202020204" pitchFamily="34" charset="0"/>
              <a:buChar char="•"/>
            </a:pPr>
            <a:r>
              <a:rPr lang="en-US" dirty="0" smtClean="0"/>
              <a:t>Specificity</a:t>
            </a:r>
          </a:p>
          <a:p>
            <a:pPr marL="742950" lvl="1" indent="-285750">
              <a:buFont typeface="Arial" panose="020B0604020202020204" pitchFamily="34" charset="0"/>
              <a:buChar char="•"/>
            </a:pPr>
            <a:r>
              <a:rPr lang="en-US" dirty="0" smtClean="0"/>
              <a:t>F1 Score</a:t>
            </a:r>
          </a:p>
          <a:p>
            <a:pPr marL="742950" lvl="1" indent="-285750">
              <a:buFont typeface="Arial" panose="020B0604020202020204" pitchFamily="34" charset="0"/>
              <a:buChar char="•"/>
            </a:pPr>
            <a:r>
              <a:rPr lang="en-US" dirty="0" smtClean="0"/>
              <a:t>Log Loss</a:t>
            </a:r>
          </a:p>
          <a:p>
            <a:pPr marL="742950" lvl="1" indent="-285750">
              <a:buFont typeface="Arial" panose="020B0604020202020204" pitchFamily="34" charset="0"/>
              <a:buChar char="•"/>
            </a:pPr>
            <a:r>
              <a:rPr lang="en-US" dirty="0" smtClean="0"/>
              <a:t>Area under the curve (AUC)</a:t>
            </a:r>
          </a:p>
          <a:p>
            <a:pPr marL="742950" lvl="1" indent="-285750">
              <a:buFont typeface="Arial" panose="020B0604020202020204" pitchFamily="34" charset="0"/>
              <a:buChar char="•"/>
            </a:pPr>
            <a:r>
              <a:rPr lang="en-US" b="1" dirty="0" smtClean="0">
                <a:solidFill>
                  <a:srgbClr val="FF7F0E"/>
                </a:solidFill>
              </a:rPr>
              <a:t>MAE – Mean Absolute Error</a:t>
            </a:r>
          </a:p>
          <a:p>
            <a:pPr marL="742950" lvl="1" indent="-285750">
              <a:buFont typeface="Arial" panose="020B0604020202020204" pitchFamily="34" charset="0"/>
              <a:buChar char="•"/>
            </a:pPr>
            <a:r>
              <a:rPr lang="en-US" dirty="0" smtClean="0"/>
              <a:t>MSE – Mean Squared Error</a:t>
            </a:r>
          </a:p>
        </p:txBody>
      </p:sp>
    </p:spTree>
    <p:extLst>
      <p:ext uri="{BB962C8B-B14F-4D97-AF65-F5344CB8AC3E}">
        <p14:creationId xmlns:p14="http://schemas.microsoft.com/office/powerpoint/2010/main" val="641094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939" y="2073499"/>
            <a:ext cx="6379334" cy="4784501"/>
          </a:xfrm>
          <a:prstGeom prst="rect">
            <a:avLst/>
          </a:prstGeom>
        </p:spPr>
      </p:pic>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Mean Absolute Error</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1456809"/>
          </a:xfrm>
          <a:prstGeom prst="rect">
            <a:avLst/>
          </a:prstGeom>
        </p:spPr>
        <p:txBody>
          <a:bodyPr wrap="square">
            <a:spAutoFit/>
          </a:bodyPr>
          <a:lstStyle/>
          <a:p>
            <a:pPr>
              <a:spcAft>
                <a:spcPts val="1000"/>
              </a:spcAft>
            </a:pPr>
            <a:r>
              <a:rPr lang="en-IN" b="1" dirty="0"/>
              <a:t>Mean Absolute Error </a:t>
            </a:r>
            <a:r>
              <a:rPr lang="en-IN" dirty="0"/>
              <a:t>is the average of the difference between the </a:t>
            </a:r>
            <a:r>
              <a:rPr lang="en-IN" dirty="0" smtClean="0"/>
              <a:t>original values </a:t>
            </a:r>
            <a:r>
              <a:rPr lang="en-IN" dirty="0"/>
              <a:t>and the </a:t>
            </a:r>
            <a:r>
              <a:rPr lang="en-IN" dirty="0" smtClean="0"/>
              <a:t>predicted values</a:t>
            </a:r>
            <a:r>
              <a:rPr lang="en-IN" dirty="0"/>
              <a:t>. </a:t>
            </a:r>
            <a:endParaRPr lang="en-IN" dirty="0" smtClean="0"/>
          </a:p>
          <a:p>
            <a:pPr>
              <a:spcAft>
                <a:spcPts val="1000"/>
              </a:spcAft>
            </a:pPr>
            <a:r>
              <a:rPr lang="en-IN" dirty="0" smtClean="0"/>
              <a:t>It </a:t>
            </a:r>
            <a:r>
              <a:rPr lang="en-IN" dirty="0"/>
              <a:t>gives </a:t>
            </a:r>
            <a:r>
              <a:rPr lang="en-IN" dirty="0" smtClean="0"/>
              <a:t>us </a:t>
            </a:r>
            <a:r>
              <a:rPr lang="en-IN" dirty="0"/>
              <a:t>the measure of how far the predictions were from the actual output. However, they don’t gives us any idea of the direction of the error i.e. whether we are under predicting the data or over predicting the data. </a:t>
            </a:r>
            <a:endParaRPr lang="en-IN" dirty="0" smtClean="0"/>
          </a:p>
          <a:p>
            <a:pPr>
              <a:spcAft>
                <a:spcPts val="1000"/>
              </a:spcAft>
            </a:pPr>
            <a:r>
              <a:rPr lang="en-IN" dirty="0" smtClean="0"/>
              <a:t>Mathematically</a:t>
            </a:r>
            <a:r>
              <a:rPr lang="en-IN" dirty="0"/>
              <a:t>, it is represented as :</a:t>
            </a:r>
            <a:endParaRPr lang="en-IN"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221" y="3530308"/>
            <a:ext cx="3714750" cy="1247775"/>
          </a:xfrm>
          <a:prstGeom prst="rect">
            <a:avLst/>
          </a:prstGeom>
        </p:spPr>
      </p:pic>
    </p:spTree>
    <p:extLst>
      <p:ext uri="{BB962C8B-B14F-4D97-AF65-F5344CB8AC3E}">
        <p14:creationId xmlns:p14="http://schemas.microsoft.com/office/powerpoint/2010/main" val="2282765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Performance Metrics</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Rectangle 1"/>
          <p:cNvSpPr/>
          <p:nvPr/>
        </p:nvSpPr>
        <p:spPr>
          <a:xfrm>
            <a:off x="567253" y="825568"/>
            <a:ext cx="11049491" cy="3329116"/>
          </a:xfrm>
          <a:prstGeom prst="rect">
            <a:avLst/>
          </a:prstGeom>
        </p:spPr>
        <p:txBody>
          <a:bodyPr wrap="square">
            <a:spAutoFit/>
          </a:bodyPr>
          <a:lstStyle/>
          <a:p>
            <a:pPr>
              <a:spcAft>
                <a:spcPts val="1000"/>
              </a:spcAft>
            </a:pPr>
            <a:r>
              <a:rPr lang="en-US" sz="2200" dirty="0" smtClean="0"/>
              <a:t>Different metrics used:</a:t>
            </a:r>
            <a:endParaRPr lang="en-US" dirty="0"/>
          </a:p>
          <a:p>
            <a:pPr marL="742950" lvl="1" indent="-285750">
              <a:buFont typeface="Arial" panose="020B0604020202020204" pitchFamily="34" charset="0"/>
              <a:buChar char="•"/>
            </a:pPr>
            <a:r>
              <a:rPr lang="en-US" dirty="0" smtClean="0"/>
              <a:t>Confusion Matrix</a:t>
            </a:r>
          </a:p>
          <a:p>
            <a:pPr marL="742950" lvl="1" indent="-285750">
              <a:buFont typeface="Arial" panose="020B0604020202020204" pitchFamily="34" charset="0"/>
              <a:buChar char="•"/>
            </a:pPr>
            <a:r>
              <a:rPr lang="en-US" dirty="0" smtClean="0"/>
              <a:t>Accuracy</a:t>
            </a:r>
          </a:p>
          <a:p>
            <a:pPr marL="742950" lvl="1" indent="-285750">
              <a:buFont typeface="Arial" panose="020B0604020202020204" pitchFamily="34" charset="0"/>
              <a:buChar char="•"/>
            </a:pPr>
            <a:r>
              <a:rPr lang="en-US" dirty="0" smtClean="0"/>
              <a:t>Precision</a:t>
            </a:r>
          </a:p>
          <a:p>
            <a:pPr marL="742950" lvl="1" indent="-285750">
              <a:buFont typeface="Arial" panose="020B0604020202020204" pitchFamily="34" charset="0"/>
              <a:buChar char="•"/>
            </a:pPr>
            <a:r>
              <a:rPr lang="en-US" dirty="0" smtClean="0"/>
              <a:t>Recall or Sensitivity</a:t>
            </a:r>
          </a:p>
          <a:p>
            <a:pPr marL="742950" lvl="1" indent="-285750">
              <a:buFont typeface="Arial" panose="020B0604020202020204" pitchFamily="34" charset="0"/>
              <a:buChar char="•"/>
            </a:pPr>
            <a:r>
              <a:rPr lang="en-US" dirty="0" smtClean="0"/>
              <a:t>Specificity</a:t>
            </a:r>
          </a:p>
          <a:p>
            <a:pPr marL="742950" lvl="1" indent="-285750">
              <a:buFont typeface="Arial" panose="020B0604020202020204" pitchFamily="34" charset="0"/>
              <a:buChar char="•"/>
            </a:pPr>
            <a:r>
              <a:rPr lang="en-US" dirty="0" smtClean="0"/>
              <a:t>F1 Score</a:t>
            </a:r>
          </a:p>
          <a:p>
            <a:pPr marL="742950" lvl="1" indent="-285750">
              <a:buFont typeface="Arial" panose="020B0604020202020204" pitchFamily="34" charset="0"/>
              <a:buChar char="•"/>
            </a:pPr>
            <a:r>
              <a:rPr lang="en-US" dirty="0" smtClean="0"/>
              <a:t>Log Loss</a:t>
            </a:r>
          </a:p>
          <a:p>
            <a:pPr marL="742950" lvl="1" indent="-285750">
              <a:buFont typeface="Arial" panose="020B0604020202020204" pitchFamily="34" charset="0"/>
              <a:buChar char="•"/>
            </a:pPr>
            <a:r>
              <a:rPr lang="en-US" dirty="0" smtClean="0"/>
              <a:t>Area under the curve (AUC)</a:t>
            </a:r>
          </a:p>
          <a:p>
            <a:pPr marL="742950" lvl="1" indent="-285750">
              <a:buFont typeface="Arial" panose="020B0604020202020204" pitchFamily="34" charset="0"/>
              <a:buChar char="•"/>
            </a:pPr>
            <a:r>
              <a:rPr lang="en-US" dirty="0" smtClean="0"/>
              <a:t>MAE – Mean Absolute Error</a:t>
            </a:r>
          </a:p>
          <a:p>
            <a:pPr marL="742950" lvl="1" indent="-285750">
              <a:buFont typeface="Arial" panose="020B0604020202020204" pitchFamily="34" charset="0"/>
              <a:buChar char="•"/>
            </a:pPr>
            <a:r>
              <a:rPr lang="en-US" b="1" dirty="0" smtClean="0">
                <a:solidFill>
                  <a:srgbClr val="FF7F0E"/>
                </a:solidFill>
              </a:rPr>
              <a:t>MSE – Mean Squared Error</a:t>
            </a:r>
          </a:p>
        </p:txBody>
      </p:sp>
    </p:spTree>
    <p:extLst>
      <p:ext uri="{BB962C8B-B14F-4D97-AF65-F5344CB8AC3E}">
        <p14:creationId xmlns:p14="http://schemas.microsoft.com/office/powerpoint/2010/main" val="150623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Mean Squared Error</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4037003"/>
          </a:xfrm>
          <a:prstGeom prst="rect">
            <a:avLst/>
          </a:prstGeom>
        </p:spPr>
        <p:txBody>
          <a:bodyPr wrap="square">
            <a:spAutoFit/>
          </a:bodyPr>
          <a:lstStyle/>
          <a:p>
            <a:pPr>
              <a:spcAft>
                <a:spcPts val="1000"/>
              </a:spcAft>
            </a:pPr>
            <a:r>
              <a:rPr lang="en-IN" b="1" dirty="0"/>
              <a:t>Mean Squared Error</a:t>
            </a:r>
            <a:r>
              <a:rPr lang="en-IN" dirty="0"/>
              <a:t>(MSE) is quite similar to Mean Absolute Error, the only difference being that MSE takes the average of the </a:t>
            </a:r>
            <a:r>
              <a:rPr lang="en-IN" b="1" dirty="0"/>
              <a:t>square </a:t>
            </a:r>
            <a:r>
              <a:rPr lang="en-IN" dirty="0"/>
              <a:t>of the difference between the original values and the predicted </a:t>
            </a:r>
            <a:r>
              <a:rPr lang="en-IN" dirty="0" smtClean="0"/>
              <a:t>values. </a:t>
            </a:r>
          </a:p>
          <a:p>
            <a:pPr>
              <a:spcAft>
                <a:spcPts val="1000"/>
              </a:spcAft>
            </a:pPr>
            <a:r>
              <a:rPr lang="en-IN" dirty="0"/>
              <a:t>As, we take square of the error, the effect of larger errors become more pronounced then smaller error, hence the model can now focus more on the larger errors</a:t>
            </a:r>
            <a:r>
              <a:rPr lang="en-IN" dirty="0" smtClean="0"/>
              <a:t>.</a:t>
            </a:r>
          </a:p>
          <a:p>
            <a:pPr>
              <a:spcAft>
                <a:spcPts val="1000"/>
              </a:spcAft>
            </a:pPr>
            <a:endParaRPr lang="en-US" dirty="0" smtClean="0"/>
          </a:p>
          <a:p>
            <a:pPr>
              <a:spcAft>
                <a:spcPts val="1000"/>
              </a:spcAft>
            </a:pPr>
            <a:endParaRPr lang="en-US" dirty="0"/>
          </a:p>
          <a:p>
            <a:pPr>
              <a:spcAft>
                <a:spcPts val="1000"/>
              </a:spcAft>
            </a:pPr>
            <a:endParaRPr lang="en-US" dirty="0" smtClean="0"/>
          </a:p>
          <a:p>
            <a:pPr>
              <a:spcAft>
                <a:spcPts val="1000"/>
              </a:spcAft>
            </a:pPr>
            <a:r>
              <a:rPr lang="en-US" dirty="0" smtClean="0"/>
              <a:t>Instead of MSE, we generally use RMSE, which is equal to the square root of MSE.</a:t>
            </a:r>
          </a:p>
          <a:p>
            <a:pPr>
              <a:spcAft>
                <a:spcPts val="1000"/>
              </a:spcAft>
            </a:pPr>
            <a:r>
              <a:rPr lang="en-IN" dirty="0"/>
              <a:t>Taking the square root of the average squared errors has some interesting implications for RMSE. Since the errors are squared before they are averaged, the RMSE gives a relatively high weight to large errors. </a:t>
            </a:r>
            <a:endParaRPr lang="en-IN" dirty="0" smtClean="0"/>
          </a:p>
          <a:p>
            <a:pPr>
              <a:spcAft>
                <a:spcPts val="1000"/>
              </a:spcAft>
            </a:pPr>
            <a:r>
              <a:rPr lang="en-IN" b="1" dirty="0" smtClean="0"/>
              <a:t>This </a:t>
            </a:r>
            <a:r>
              <a:rPr lang="en-IN" b="1" dirty="0"/>
              <a:t>means the RMSE should be more useful when large errors are particularly undesirable</a:t>
            </a:r>
            <a:r>
              <a:rPr lang="en-IN" dirty="0"/>
              <a:t>. </a:t>
            </a:r>
            <a:endParaRPr lang="en-IN"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285" y="2255825"/>
            <a:ext cx="3307370" cy="912378"/>
          </a:xfrm>
          <a:prstGeom prst="rect">
            <a:avLst/>
          </a:prstGeom>
        </p:spPr>
      </p:pic>
    </p:spTree>
    <p:extLst>
      <p:ext uri="{BB962C8B-B14F-4D97-AF65-F5344CB8AC3E}">
        <p14:creationId xmlns:p14="http://schemas.microsoft.com/office/powerpoint/2010/main" val="1811719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Mean Squared Error</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646331"/>
          </a:xfrm>
          <a:prstGeom prst="rect">
            <a:avLst/>
          </a:prstGeom>
        </p:spPr>
        <p:txBody>
          <a:bodyPr wrap="square">
            <a:spAutoFit/>
          </a:bodyPr>
          <a:lstStyle/>
          <a:p>
            <a:pPr>
              <a:spcAft>
                <a:spcPts val="1000"/>
              </a:spcAft>
            </a:pPr>
            <a:r>
              <a:rPr lang="en-IN" dirty="0"/>
              <a:t>The three tables below show examples where MAE is steady and RMSE increases as the variance associated with the frequency distribution of error magnitudes also increases.</a:t>
            </a:r>
            <a:endParaRPr lang="en-IN"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495" y="1859118"/>
            <a:ext cx="10710778" cy="4278754"/>
          </a:xfrm>
          <a:prstGeom prst="rect">
            <a:avLst/>
          </a:prstGeom>
        </p:spPr>
      </p:pic>
    </p:spTree>
    <p:extLst>
      <p:ext uri="{BB962C8B-B14F-4D97-AF65-F5344CB8AC3E}">
        <p14:creationId xmlns:p14="http://schemas.microsoft.com/office/powerpoint/2010/main" val="3283432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Mean Squared Error</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2693045"/>
          </a:xfrm>
          <a:prstGeom prst="rect">
            <a:avLst/>
          </a:prstGeom>
        </p:spPr>
        <p:txBody>
          <a:bodyPr wrap="square">
            <a:spAutoFit/>
          </a:bodyPr>
          <a:lstStyle/>
          <a:p>
            <a:pPr>
              <a:spcAft>
                <a:spcPts val="1000"/>
              </a:spcAft>
            </a:pPr>
            <a:r>
              <a:rPr lang="en-IN" b="1" dirty="0" smtClean="0"/>
              <a:t>Conclusion:</a:t>
            </a:r>
          </a:p>
          <a:p>
            <a:pPr marL="342900" indent="-342900">
              <a:spcAft>
                <a:spcPts val="1000"/>
              </a:spcAft>
              <a:buAutoNum type="arabicPeriod"/>
            </a:pPr>
            <a:r>
              <a:rPr lang="en-IN" dirty="0" smtClean="0"/>
              <a:t>RMSE </a:t>
            </a:r>
            <a:r>
              <a:rPr lang="en-IN" dirty="0"/>
              <a:t>has the benefit of penalizing large errors more so can be more appropriate in some cases, for example, if being off by 10 is more than twice as bad as being off by 5. But if being off by 10 is just twice as bad as being off by 5, then MAE is more </a:t>
            </a:r>
            <a:r>
              <a:rPr lang="en-IN" dirty="0" smtClean="0"/>
              <a:t>appropriate.</a:t>
            </a:r>
          </a:p>
          <a:p>
            <a:pPr marL="342900" indent="-342900">
              <a:spcAft>
                <a:spcPts val="1000"/>
              </a:spcAft>
              <a:buAutoNum type="arabicPeriod"/>
            </a:pPr>
            <a:r>
              <a:rPr lang="en-IN" dirty="0" smtClean="0"/>
              <a:t>From </a:t>
            </a:r>
            <a:r>
              <a:rPr lang="en-IN" dirty="0"/>
              <a:t>an interpretation standpoint, MAE is clearly the winner. RMSE does not describe average error alone and has other implications that are more difficult to tease out and </a:t>
            </a:r>
            <a:r>
              <a:rPr lang="en-IN" dirty="0" smtClean="0"/>
              <a:t>understand.</a:t>
            </a:r>
          </a:p>
          <a:p>
            <a:pPr marL="342900" indent="-342900">
              <a:spcAft>
                <a:spcPts val="1000"/>
              </a:spcAft>
              <a:buAutoNum type="arabicPeriod"/>
            </a:pPr>
            <a:r>
              <a:rPr lang="en-IN" dirty="0" smtClean="0"/>
              <a:t>One </a:t>
            </a:r>
            <a:r>
              <a:rPr lang="en-IN" dirty="0"/>
              <a:t>distinct advantage of RMSE over MAE is that RMSE avoids the use of taking the absolute value, which is undesirable in many mathematical calculations</a:t>
            </a:r>
            <a:endParaRPr lang="en-IN" dirty="0" smtClean="0"/>
          </a:p>
        </p:txBody>
      </p:sp>
    </p:spTree>
    <p:extLst>
      <p:ext uri="{BB962C8B-B14F-4D97-AF65-F5344CB8AC3E}">
        <p14:creationId xmlns:p14="http://schemas.microsoft.com/office/powerpoint/2010/main" val="3972177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7165" y="3078798"/>
            <a:ext cx="6572250" cy="3352800"/>
          </a:xfrm>
          <a:prstGeom prst="rect">
            <a:avLst/>
          </a:prstGeom>
        </p:spPr>
      </p:pic>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Confusion Matrix</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2416046"/>
          </a:xfrm>
          <a:prstGeom prst="rect">
            <a:avLst/>
          </a:prstGeom>
        </p:spPr>
        <p:txBody>
          <a:bodyPr wrap="square">
            <a:spAutoFit/>
          </a:bodyPr>
          <a:lstStyle/>
          <a:p>
            <a:pPr>
              <a:spcAft>
                <a:spcPts val="1000"/>
              </a:spcAft>
            </a:pPr>
            <a:r>
              <a:rPr lang="en-IN" dirty="0" smtClean="0"/>
              <a:t>Just opposite to what the name suggests, confusion matrix is one of the most intuitive and easiest metrics used for finding the correctness and accuracy of the model. It is used for Classification problem where the output can be of two or more types of classes.</a:t>
            </a:r>
          </a:p>
          <a:p>
            <a:pPr>
              <a:spcAft>
                <a:spcPts val="1000"/>
              </a:spcAft>
            </a:pPr>
            <a:r>
              <a:rPr lang="en-US" dirty="0" smtClean="0"/>
              <a:t>(</a:t>
            </a:r>
            <a:r>
              <a:rPr lang="en-US" b="1" dirty="0" smtClean="0"/>
              <a:t>To Kush – Discuss regression, classification and clustering projects a bit</a:t>
            </a:r>
            <a:r>
              <a:rPr lang="en-US" dirty="0" smtClean="0"/>
              <a:t>)</a:t>
            </a:r>
          </a:p>
          <a:p>
            <a:pPr>
              <a:spcAft>
                <a:spcPts val="1000"/>
              </a:spcAft>
            </a:pPr>
            <a:r>
              <a:rPr lang="en-IN" dirty="0" smtClean="0"/>
              <a:t>Let’s say we are solving a classification problem where we are predicting whether a person is having cancer or not.</a:t>
            </a:r>
          </a:p>
          <a:p>
            <a:pPr>
              <a:spcAft>
                <a:spcPts val="1000"/>
              </a:spcAft>
            </a:pPr>
            <a:r>
              <a:rPr lang="en-IN" dirty="0" smtClean="0"/>
              <a:t>Let’s give a label of to our target variable:</a:t>
            </a:r>
            <a:br>
              <a:rPr lang="en-IN" dirty="0" smtClean="0"/>
            </a:br>
            <a:r>
              <a:rPr lang="en-IN" b="1" i="1" dirty="0" smtClean="0"/>
              <a:t>1</a:t>
            </a:r>
            <a:r>
              <a:rPr lang="en-IN" i="1" dirty="0" smtClean="0"/>
              <a:t>: When a person is having cancer </a:t>
            </a:r>
            <a:r>
              <a:rPr lang="en-IN" b="1" i="1" dirty="0" smtClean="0"/>
              <a:t>0:</a:t>
            </a:r>
            <a:r>
              <a:rPr lang="en-IN" i="1" dirty="0" smtClean="0"/>
              <a:t> When a person is NOT having cancer.</a:t>
            </a:r>
            <a:r>
              <a:rPr lang="en-IN" dirty="0" smtClean="0"/>
              <a:t> </a:t>
            </a:r>
          </a:p>
        </p:txBody>
      </p:sp>
      <p:sp>
        <p:nvSpPr>
          <p:cNvPr id="8" name="Rectangle 7"/>
          <p:cNvSpPr/>
          <p:nvPr/>
        </p:nvSpPr>
        <p:spPr>
          <a:xfrm>
            <a:off x="567253" y="3568942"/>
            <a:ext cx="4687327" cy="1754326"/>
          </a:xfrm>
          <a:prstGeom prst="rect">
            <a:avLst/>
          </a:prstGeom>
        </p:spPr>
        <p:txBody>
          <a:bodyPr wrap="square">
            <a:spAutoFit/>
          </a:bodyPr>
          <a:lstStyle/>
          <a:p>
            <a:pPr>
              <a:spcAft>
                <a:spcPts val="1000"/>
              </a:spcAft>
            </a:pPr>
            <a:r>
              <a:rPr lang="en-IN" dirty="0" smtClean="0"/>
              <a:t>Alright! Now that we have identified the problem, the confusion matrix, is a table with two dimensions (“Actual” and “Predicted”), and sets of “classes” in both dimensions. Our Actual classifications are columns and Predicted ones are Rows.</a:t>
            </a:r>
            <a:endParaRPr lang="en-IN" i="1" dirty="0" smtClean="0"/>
          </a:p>
        </p:txBody>
      </p:sp>
      <p:sp>
        <p:nvSpPr>
          <p:cNvPr id="9" name="TextBox 8"/>
          <p:cNvSpPr txBox="1"/>
          <p:nvPr/>
        </p:nvSpPr>
        <p:spPr>
          <a:xfrm>
            <a:off x="8435661" y="6293098"/>
            <a:ext cx="1687133" cy="276999"/>
          </a:xfrm>
          <a:prstGeom prst="rect">
            <a:avLst/>
          </a:prstGeom>
          <a:noFill/>
        </p:spPr>
        <p:txBody>
          <a:bodyPr wrap="square" rtlCol="0">
            <a:spAutoFit/>
          </a:bodyPr>
          <a:lstStyle/>
          <a:p>
            <a:r>
              <a:rPr lang="en-US" sz="1200" dirty="0" smtClean="0"/>
              <a:t>Fig. 1: Confusion Matrix</a:t>
            </a:r>
            <a:endParaRPr lang="en-IN" sz="1200" dirty="0"/>
          </a:p>
        </p:txBody>
      </p:sp>
    </p:spTree>
    <p:extLst>
      <p:ext uri="{BB962C8B-B14F-4D97-AF65-F5344CB8AC3E}">
        <p14:creationId xmlns:p14="http://schemas.microsoft.com/office/powerpoint/2010/main" val="2995586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8969" y="1523284"/>
            <a:ext cx="4672750" cy="2383780"/>
          </a:xfrm>
          <a:prstGeom prst="rect">
            <a:avLst/>
          </a:prstGeom>
        </p:spPr>
      </p:pic>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Confusion Matrix</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567253" y="825568"/>
            <a:ext cx="11049491" cy="646331"/>
          </a:xfrm>
          <a:prstGeom prst="rect">
            <a:avLst/>
          </a:prstGeom>
        </p:spPr>
        <p:txBody>
          <a:bodyPr wrap="square">
            <a:spAutoFit/>
          </a:bodyPr>
          <a:lstStyle/>
          <a:p>
            <a:pPr>
              <a:spcAft>
                <a:spcPts val="1000"/>
              </a:spcAft>
            </a:pPr>
            <a:r>
              <a:rPr lang="en-IN" dirty="0" smtClean="0"/>
              <a:t>The Confusion matrix in itself is not a performance measure as such, a lot of the performance metrics are based on Confusion Matrix and the numbers inside it.</a:t>
            </a:r>
          </a:p>
        </p:txBody>
      </p:sp>
      <p:sp>
        <p:nvSpPr>
          <p:cNvPr id="2" name="TextBox 1"/>
          <p:cNvSpPr txBox="1"/>
          <p:nvPr/>
        </p:nvSpPr>
        <p:spPr>
          <a:xfrm>
            <a:off x="567253" y="3958449"/>
            <a:ext cx="11049491" cy="2436564"/>
          </a:xfrm>
          <a:prstGeom prst="rect">
            <a:avLst/>
          </a:prstGeom>
          <a:noFill/>
        </p:spPr>
        <p:txBody>
          <a:bodyPr wrap="square" rtlCol="0">
            <a:spAutoFit/>
          </a:bodyPr>
          <a:lstStyle/>
          <a:p>
            <a:r>
              <a:rPr lang="en-US" b="1" dirty="0" smtClean="0"/>
              <a:t>True Positives (TP)</a:t>
            </a:r>
            <a:r>
              <a:rPr lang="en-US" dirty="0" smtClean="0"/>
              <a:t> - </a:t>
            </a:r>
            <a:r>
              <a:rPr lang="en-IN" dirty="0" smtClean="0"/>
              <a:t>True positives are the cases when the actual class of the data point was 1(True) and the 			  predicted is also 1(True). </a:t>
            </a:r>
          </a:p>
          <a:p>
            <a:pPr>
              <a:spcAft>
                <a:spcPts val="1000"/>
              </a:spcAft>
            </a:pPr>
            <a:r>
              <a:rPr lang="en-IN" i="1" dirty="0" smtClean="0"/>
              <a:t>Ex: The case where a person is actually having cancer(1) and the model classifying his case as cancer(1) comes under True positive</a:t>
            </a:r>
          </a:p>
          <a:p>
            <a:r>
              <a:rPr lang="en-US" b="1" dirty="0" smtClean="0"/>
              <a:t>True Negatives (TN)</a:t>
            </a:r>
            <a:r>
              <a:rPr lang="en-US" dirty="0" smtClean="0"/>
              <a:t> - </a:t>
            </a:r>
            <a:r>
              <a:rPr lang="en-IN" dirty="0" smtClean="0"/>
              <a:t>True negatives are the cases when the actual class of the data point was 0(False) and the 		    predicted is also 0(False)</a:t>
            </a:r>
          </a:p>
          <a:p>
            <a:r>
              <a:rPr lang="en-IN" i="1" dirty="0" smtClean="0"/>
              <a:t>Ex: The case where a person NOT having cancer and the model classifying his case as Not cancer comes under True Negatives.</a:t>
            </a:r>
            <a:endParaRPr lang="en-IN" b="1" dirty="0"/>
          </a:p>
        </p:txBody>
      </p:sp>
    </p:spTree>
    <p:extLst>
      <p:ext uri="{BB962C8B-B14F-4D97-AF65-F5344CB8AC3E}">
        <p14:creationId xmlns:p14="http://schemas.microsoft.com/office/powerpoint/2010/main" val="177148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8969" y="879334"/>
            <a:ext cx="4672750" cy="2383780"/>
          </a:xfrm>
          <a:prstGeom prst="rect">
            <a:avLst/>
          </a:prstGeom>
        </p:spPr>
      </p:pic>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Confusion Matrix</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567253" y="3185840"/>
            <a:ext cx="11049491" cy="3267561"/>
          </a:xfrm>
          <a:prstGeom prst="rect">
            <a:avLst/>
          </a:prstGeom>
          <a:noFill/>
        </p:spPr>
        <p:txBody>
          <a:bodyPr wrap="square" rtlCol="0">
            <a:spAutoFit/>
          </a:bodyPr>
          <a:lstStyle/>
          <a:p>
            <a:r>
              <a:rPr lang="en-US" b="1" dirty="0" smtClean="0"/>
              <a:t>False Positives (FP)</a:t>
            </a:r>
            <a:r>
              <a:rPr lang="en-US" dirty="0" smtClean="0"/>
              <a:t> - False</a:t>
            </a:r>
            <a:r>
              <a:rPr lang="en-IN" dirty="0" smtClean="0"/>
              <a:t> positives are the cases when the actual class of the data point was 0(False) and the 		  predicted is 1(True). False is because the model has predicted incorrectly and positive because 		  the class predicted was a positive one. (1)</a:t>
            </a:r>
          </a:p>
          <a:p>
            <a:pPr>
              <a:spcAft>
                <a:spcPts val="1000"/>
              </a:spcAft>
            </a:pPr>
            <a:r>
              <a:rPr lang="en-IN" i="1" dirty="0" smtClean="0"/>
              <a:t>Ex: A person NOT having cancer and the model classifying his case as cancer comes under False Positives.</a:t>
            </a:r>
          </a:p>
          <a:p>
            <a:r>
              <a:rPr lang="en-US" b="1" dirty="0" smtClean="0"/>
              <a:t>False Negatives (FN)</a:t>
            </a:r>
            <a:r>
              <a:rPr lang="en-US" dirty="0" smtClean="0"/>
              <a:t> - </a:t>
            </a:r>
            <a:r>
              <a:rPr lang="en-IN" dirty="0" smtClean="0"/>
              <a:t>False negatives are the cases when the actual class of the data point was 1(True) and the 		     predicted is 0(False). False is because the model has predicted incorrectly and negative 		     because the class predicted was a negative one. (0)</a:t>
            </a:r>
          </a:p>
          <a:p>
            <a:r>
              <a:rPr lang="en-IN" i="1" dirty="0" smtClean="0"/>
              <a:t>Ex: A person having cancer and the model classifying his case as No-cancer comes under False Negatives.</a:t>
            </a:r>
          </a:p>
          <a:p>
            <a:endParaRPr lang="en-US" b="1" i="1" dirty="0" smtClean="0"/>
          </a:p>
          <a:p>
            <a:r>
              <a:rPr lang="en-IN" dirty="0" smtClean="0"/>
              <a:t>The ideal scenario that we all want is that the model should give 0 False Positives and 0 False Negatives. </a:t>
            </a:r>
          </a:p>
          <a:p>
            <a:r>
              <a:rPr lang="en-IN" dirty="0" smtClean="0"/>
              <a:t>But that’s not the case in real life as </a:t>
            </a:r>
            <a:r>
              <a:rPr lang="en-IN" b="1" dirty="0" smtClean="0"/>
              <a:t>any model will NOT</a:t>
            </a:r>
            <a:r>
              <a:rPr lang="en-IN" dirty="0" smtClean="0"/>
              <a:t> be 100% accurate most of the times.</a:t>
            </a:r>
            <a:endParaRPr lang="en-IN" b="1" dirty="0"/>
          </a:p>
        </p:txBody>
      </p:sp>
    </p:spTree>
    <p:extLst>
      <p:ext uri="{BB962C8B-B14F-4D97-AF65-F5344CB8AC3E}">
        <p14:creationId xmlns:p14="http://schemas.microsoft.com/office/powerpoint/2010/main" val="207216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Confusion Matrix</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567253" y="829003"/>
            <a:ext cx="11049491" cy="2072362"/>
          </a:xfrm>
          <a:prstGeom prst="rect">
            <a:avLst/>
          </a:prstGeom>
          <a:noFill/>
        </p:spPr>
        <p:txBody>
          <a:bodyPr wrap="square" rtlCol="0">
            <a:spAutoFit/>
          </a:bodyPr>
          <a:lstStyle/>
          <a:p>
            <a:pPr>
              <a:spcAft>
                <a:spcPts val="1000"/>
              </a:spcAft>
            </a:pPr>
            <a:r>
              <a:rPr lang="en-US" sz="2200" dirty="0" smtClean="0"/>
              <a:t>When to minimize what?</a:t>
            </a:r>
          </a:p>
          <a:p>
            <a:pPr>
              <a:spcAft>
                <a:spcPts val="1000"/>
              </a:spcAft>
            </a:pPr>
            <a:r>
              <a:rPr lang="en-IN" dirty="0" smtClean="0"/>
              <a:t>We know that there will be some error associated with every model that we use for predicting the true class of the target variable. This will result in False Positives and False Negatives</a:t>
            </a:r>
          </a:p>
          <a:p>
            <a:r>
              <a:rPr lang="en-IN" dirty="0" smtClean="0"/>
              <a:t>There’s no hard rule that says what should be minimised in all the situations. It purely depends on the business needs and the context of the problem you are trying to solve. Based on that, we might want to minimise either False Positives or False negatives.</a:t>
            </a:r>
            <a:endParaRPr lang="en-US" dirty="0" smtClean="0"/>
          </a:p>
        </p:txBody>
      </p:sp>
    </p:spTree>
    <p:extLst>
      <p:ext uri="{BB962C8B-B14F-4D97-AF65-F5344CB8AC3E}">
        <p14:creationId xmlns:p14="http://schemas.microsoft.com/office/powerpoint/2010/main" val="4252405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Confusion Matrix</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567253" y="829003"/>
            <a:ext cx="11049491" cy="2903359"/>
          </a:xfrm>
          <a:prstGeom prst="rect">
            <a:avLst/>
          </a:prstGeom>
          <a:noFill/>
        </p:spPr>
        <p:txBody>
          <a:bodyPr wrap="square" rtlCol="0">
            <a:spAutoFit/>
          </a:bodyPr>
          <a:lstStyle/>
          <a:p>
            <a:pPr>
              <a:spcAft>
                <a:spcPts val="1000"/>
              </a:spcAft>
            </a:pPr>
            <a:r>
              <a:rPr lang="en-US" sz="2200" dirty="0" smtClean="0"/>
              <a:t>When to minimize what?</a:t>
            </a:r>
          </a:p>
          <a:p>
            <a:pPr>
              <a:spcAft>
                <a:spcPts val="1000"/>
              </a:spcAft>
            </a:pPr>
            <a:r>
              <a:rPr lang="en-US" b="1" dirty="0" smtClean="0"/>
              <a:t>Minimizing False Negatives</a:t>
            </a:r>
          </a:p>
          <a:p>
            <a:pPr>
              <a:spcAft>
                <a:spcPts val="1000"/>
              </a:spcAft>
            </a:pPr>
            <a:r>
              <a:rPr lang="en-IN" dirty="0" smtClean="0"/>
              <a:t>Let’s say in our cancer detection problem example, out of 100 people, only 5 people have cancer. In this case, we want to correctly classify all the cancerous patients as even a very BAD model(Predicting everyone as NON-Cancerous) will give us a 95% accuracy. But, in order to capture all cancer cases, we might end up making a classification when the person actually NOT having cancer is classified as Cancerous. This might be okay as it is less dangerous than NOT identifying/capturing a cancerous patient since we will anyway send the cancer cases for further examination and reports. But missing a cancer patient will be a huge mistake as no further examination will be done on them.</a:t>
            </a:r>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238" y="3486820"/>
            <a:ext cx="5734050" cy="3181350"/>
          </a:xfrm>
          <a:prstGeom prst="rect">
            <a:avLst/>
          </a:prstGeom>
        </p:spPr>
      </p:pic>
    </p:spTree>
    <p:extLst>
      <p:ext uri="{BB962C8B-B14F-4D97-AF65-F5344CB8AC3E}">
        <p14:creationId xmlns:p14="http://schemas.microsoft.com/office/powerpoint/2010/main" val="1935028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2872" y="4265841"/>
            <a:ext cx="4380781" cy="2430533"/>
          </a:xfrm>
          <a:prstGeom prst="rect">
            <a:avLst/>
          </a:prstGeom>
        </p:spPr>
      </p:pic>
      <p:sp>
        <p:nvSpPr>
          <p:cNvPr id="5" name="Title 1"/>
          <p:cNvSpPr txBox="1">
            <a:spLocks/>
          </p:cNvSpPr>
          <p:nvPr/>
        </p:nvSpPr>
        <p:spPr>
          <a:xfrm>
            <a:off x="567253" y="114020"/>
            <a:ext cx="10932020" cy="7115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Confusion Matrix</a:t>
            </a:r>
            <a:endParaRPr lang="en-IN" sz="4000" dirty="0"/>
          </a:p>
        </p:txBody>
      </p:sp>
      <p:cxnSp>
        <p:nvCxnSpPr>
          <p:cNvPr id="6" name="Straight Connector 5"/>
          <p:cNvCxnSpPr/>
          <p:nvPr/>
        </p:nvCxnSpPr>
        <p:spPr>
          <a:xfrm>
            <a:off x="665018" y="774182"/>
            <a:ext cx="10834255"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567253" y="829003"/>
            <a:ext cx="11049491" cy="3436838"/>
          </a:xfrm>
          <a:prstGeom prst="rect">
            <a:avLst/>
          </a:prstGeom>
          <a:noFill/>
        </p:spPr>
        <p:txBody>
          <a:bodyPr wrap="square" rtlCol="0">
            <a:spAutoFit/>
          </a:bodyPr>
          <a:lstStyle/>
          <a:p>
            <a:pPr>
              <a:spcAft>
                <a:spcPts val="1000"/>
              </a:spcAft>
            </a:pPr>
            <a:r>
              <a:rPr lang="en-US" sz="2200" dirty="0" smtClean="0"/>
              <a:t>When to minimize what?</a:t>
            </a:r>
          </a:p>
          <a:p>
            <a:pPr>
              <a:spcAft>
                <a:spcPts val="1000"/>
              </a:spcAft>
            </a:pPr>
            <a:r>
              <a:rPr lang="en-US" b="1" dirty="0" smtClean="0"/>
              <a:t>Minimizing False Positives:</a:t>
            </a:r>
          </a:p>
          <a:p>
            <a:pPr>
              <a:spcAft>
                <a:spcPts val="1000"/>
              </a:spcAft>
            </a:pPr>
            <a:r>
              <a:rPr lang="en-IN" dirty="0" smtClean="0"/>
              <a:t>For better understanding of False Positives, let’s use a different example where the model classifies whether an email is spam or not.</a:t>
            </a:r>
          </a:p>
          <a:p>
            <a:pPr>
              <a:spcAft>
                <a:spcPts val="1000"/>
              </a:spcAft>
            </a:pPr>
            <a:r>
              <a:rPr lang="en-IN" dirty="0" smtClean="0"/>
              <a:t>Let’s say that you are expecting an important email like hearing back from a recruiter or awaiting an admit letter from a university. Let’s assign a label to the target variable and say,</a:t>
            </a:r>
            <a:r>
              <a:rPr lang="en-IN" b="1" dirty="0" smtClean="0"/>
              <a:t>1:</a:t>
            </a:r>
            <a:r>
              <a:rPr lang="en-IN" dirty="0" smtClean="0"/>
              <a:t> “Email is a spam” and </a:t>
            </a:r>
            <a:r>
              <a:rPr lang="en-IN" b="1" dirty="0" smtClean="0"/>
              <a:t>0:</a:t>
            </a:r>
            <a:r>
              <a:rPr lang="en-IN" dirty="0" smtClean="0"/>
              <a:t>”Email is not a spam”.</a:t>
            </a:r>
          </a:p>
          <a:p>
            <a:pPr>
              <a:spcAft>
                <a:spcPts val="1000"/>
              </a:spcAft>
            </a:pPr>
            <a:r>
              <a:rPr lang="en-IN" dirty="0" smtClean="0"/>
              <a:t>Suppose the Model classifies that important email that you are desperately waiting for, as Spam(case of False positive). Now, in this situation, this is pretty bad than classifying a spam email as important or not spam since in that case, we can still go ahead and manually delete it and it’s not a pain if it happens once a while. So in case of Spam email classification, minimising False positives is more important than False Negatives.</a:t>
            </a:r>
            <a:endParaRPr lang="en-US" dirty="0" smtClean="0"/>
          </a:p>
        </p:txBody>
      </p:sp>
    </p:spTree>
    <p:extLst>
      <p:ext uri="{BB962C8B-B14F-4D97-AF65-F5344CB8AC3E}">
        <p14:creationId xmlns:p14="http://schemas.microsoft.com/office/powerpoint/2010/main" val="3520879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1807</TotalTime>
  <Words>3314</Words>
  <Application>Microsoft Office PowerPoint</Application>
  <PresentationFormat>Widescreen</PresentationFormat>
  <Paragraphs>282</Paragraphs>
  <Slides>35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Lesson 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10</dc:title>
  <dc:creator>Kush Kulshrestha</dc:creator>
  <cp:lastModifiedBy>Kush Kulshrestha</cp:lastModifiedBy>
  <cp:revision>59</cp:revision>
  <dcterms:created xsi:type="dcterms:W3CDTF">2019-03-02T15:58:33Z</dcterms:created>
  <dcterms:modified xsi:type="dcterms:W3CDTF">2019-03-10T12:18:14Z</dcterms:modified>
</cp:coreProperties>
</file>