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9" r:id="rId4"/>
    <p:sldId id="260" r:id="rId5"/>
    <p:sldId id="261" r:id="rId6"/>
    <p:sldId id="262" r:id="rId7"/>
    <p:sldId id="263" r:id="rId8"/>
    <p:sldId id="264"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90" r:id="rId29"/>
    <p:sldId id="286" r:id="rId30"/>
    <p:sldId id="287" r:id="rId31"/>
    <p:sldId id="288" r:id="rId32"/>
    <p:sldId id="289" r:id="rId33"/>
    <p:sldId id="291" r:id="rId34"/>
    <p:sldId id="292" r:id="rId35"/>
    <p:sldId id="293" r:id="rId36"/>
    <p:sldId id="294" r:id="rId37"/>
    <p:sldId id="295" r:id="rId38"/>
    <p:sldId id="296" r:id="rId39"/>
    <p:sldId id="297" r:id="rId40"/>
    <p:sldId id="298" r:id="rId41"/>
    <p:sldId id="269"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sorterViewPr>
    <p:cViewPr>
      <p:scale>
        <a:sx n="100" d="100"/>
        <a:sy n="100" d="100"/>
      </p:scale>
      <p:origin x="0" y="-121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92D0E-056D-4705-803D-495E9DDD65DE}" type="datetimeFigureOut">
              <a:rPr lang="en-IN" smtClean="0"/>
              <a:t>31-12-2018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DAC8C-32AA-4964-9E0A-123DC0644097}" type="slidenum">
              <a:rPr lang="en-IN" smtClean="0"/>
              <a:t>‹#›</a:t>
            </a:fld>
            <a:endParaRPr lang="en-IN"/>
          </a:p>
        </p:txBody>
      </p:sp>
    </p:spTree>
    <p:extLst>
      <p:ext uri="{BB962C8B-B14F-4D97-AF65-F5344CB8AC3E}">
        <p14:creationId xmlns:p14="http://schemas.microsoft.com/office/powerpoint/2010/main" val="288290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33890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344222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382152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66060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08F897-3390-4AEC-9AA9-864E5CDBA177}"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26250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08F897-3390-4AEC-9AA9-864E5CDBA177}" type="datetimeFigureOut">
              <a:rPr lang="en-IN" smtClean="0"/>
              <a:t>31-12-2018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31480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08F897-3390-4AEC-9AA9-864E5CDBA177}" type="datetimeFigureOut">
              <a:rPr lang="en-IN" smtClean="0"/>
              <a:t>31-12-2018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27455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08F897-3390-4AEC-9AA9-864E5CDBA177}" type="datetimeFigureOut">
              <a:rPr lang="en-IN" smtClean="0"/>
              <a:t>31-12-2018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95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F897-3390-4AEC-9AA9-864E5CDBA177}" type="datetimeFigureOut">
              <a:rPr lang="en-IN" smtClean="0"/>
              <a:t>31-12-2018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98597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8F897-3390-4AEC-9AA9-864E5CDBA177}" type="datetimeFigureOut">
              <a:rPr lang="en-IN" smtClean="0"/>
              <a:t>31-12-2018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50331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8F897-3390-4AEC-9AA9-864E5CDBA177}" type="datetimeFigureOut">
              <a:rPr lang="en-IN" smtClean="0"/>
              <a:t>31-12-2018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80732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8F897-3390-4AEC-9AA9-864E5CDBA177}" type="datetimeFigureOut">
              <a:rPr lang="en-IN" smtClean="0"/>
              <a:t>31-12-2018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EB8D1-C973-40B8-8EAC-2AF9361D37C1}" type="slidenum">
              <a:rPr lang="en-IN" smtClean="0"/>
              <a:t>‹#›</a:t>
            </a:fld>
            <a:endParaRPr lang="en-IN"/>
          </a:p>
        </p:txBody>
      </p:sp>
    </p:spTree>
    <p:extLst>
      <p:ext uri="{BB962C8B-B14F-4D97-AF65-F5344CB8AC3E}">
        <p14:creationId xmlns:p14="http://schemas.microsoft.com/office/powerpoint/2010/main" val="161690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smtClean="0"/>
              <a:t>Lesson 6</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Descriptive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534067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972" y="3106268"/>
            <a:ext cx="5008756" cy="3751732"/>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Variance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1985159"/>
          </a:xfrm>
          <a:prstGeom prst="rect">
            <a:avLst/>
          </a:prstGeom>
          <a:noFill/>
        </p:spPr>
        <p:txBody>
          <a:bodyPr wrap="square" rtlCol="0">
            <a:spAutoFit/>
          </a:bodyPr>
          <a:lstStyle/>
          <a:p>
            <a:r>
              <a:rPr lang="en-US" b="1" dirty="0" smtClean="0"/>
              <a:t>Variance:</a:t>
            </a:r>
          </a:p>
          <a:p>
            <a:r>
              <a:rPr lang="en-IN" dirty="0" smtClean="0"/>
              <a:t>It is the average squared deviation from mean. The variance is computed by finding the difference between every data point and the mean, squaring them, summing them up and then taking the average of those numbers. It is a measure of how far values in the dataset lie from the mean.</a:t>
            </a:r>
          </a:p>
          <a:p>
            <a:endParaRPr lang="en-IN" sz="1700" b="1" i="1" dirty="0" smtClean="0"/>
          </a:p>
          <a:p>
            <a:r>
              <a:rPr lang="en-IN" sz="1700" b="1" i="1" dirty="0" smtClean="0"/>
              <a:t>The problem with Variance is that because of the squaring, it is not in the same unit of measurement as the original data.</a:t>
            </a:r>
            <a:endParaRPr lang="en-US" sz="1700" b="1" i="1" dirty="0" smtClean="0"/>
          </a:p>
        </p:txBody>
      </p:sp>
    </p:spTree>
    <p:extLst>
      <p:ext uri="{BB962C8B-B14F-4D97-AF65-F5344CB8AC3E}">
        <p14:creationId xmlns:p14="http://schemas.microsoft.com/office/powerpoint/2010/main" val="429089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Standard Deviation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1477328"/>
          </a:xfrm>
          <a:prstGeom prst="rect">
            <a:avLst/>
          </a:prstGeom>
          <a:noFill/>
        </p:spPr>
        <p:txBody>
          <a:bodyPr wrap="square" rtlCol="0">
            <a:spAutoFit/>
          </a:bodyPr>
          <a:lstStyle/>
          <a:p>
            <a:r>
              <a:rPr lang="en-US" b="1" dirty="0" smtClean="0"/>
              <a:t>Standard Deviation:</a:t>
            </a:r>
          </a:p>
          <a:p>
            <a:r>
              <a:rPr lang="en-IN" dirty="0" smtClean="0"/>
              <a:t>Standard Deviation is used more often because it is in the original unit. It is simply the square root of the variance and because of that, it is returned to the original unit of measurement. </a:t>
            </a:r>
          </a:p>
          <a:p>
            <a:r>
              <a:rPr lang="en-IN" dirty="0" smtClean="0"/>
              <a:t>When you have a low standard deviation, your data points tend to be close to the mean. A high standard deviation means that your data points are spread out over a wide range.</a:t>
            </a:r>
          </a:p>
        </p:txBody>
      </p:sp>
      <p:sp>
        <p:nvSpPr>
          <p:cNvPr id="6" name="Rectangle 5"/>
          <p:cNvSpPr/>
          <p:nvPr/>
        </p:nvSpPr>
        <p:spPr>
          <a:xfrm>
            <a:off x="802782" y="3484837"/>
            <a:ext cx="10157136" cy="646331"/>
          </a:xfrm>
          <a:prstGeom prst="rect">
            <a:avLst/>
          </a:prstGeom>
        </p:spPr>
        <p:txBody>
          <a:bodyPr wrap="square">
            <a:spAutoFit/>
          </a:bodyPr>
          <a:lstStyle/>
          <a:p>
            <a:r>
              <a:rPr lang="en-IN" dirty="0" smtClean="0"/>
              <a:t>The squares are used during the calculation because they weight outliers more heavily than points that are near to the mean. This prevents that differences above the mean neutralize those below the mean.</a:t>
            </a:r>
            <a:endParaRPr lang="en-IN" dirty="0"/>
          </a:p>
        </p:txBody>
      </p:sp>
      <p:sp>
        <p:nvSpPr>
          <p:cNvPr id="8" name="Rectangle 7"/>
          <p:cNvSpPr/>
          <p:nvPr/>
        </p:nvSpPr>
        <p:spPr>
          <a:xfrm>
            <a:off x="802782" y="4423785"/>
            <a:ext cx="10157136" cy="1200329"/>
          </a:xfrm>
          <a:prstGeom prst="rect">
            <a:avLst/>
          </a:prstGeom>
        </p:spPr>
        <p:txBody>
          <a:bodyPr wrap="square">
            <a:spAutoFit/>
          </a:bodyPr>
          <a:lstStyle/>
          <a:p>
            <a:r>
              <a:rPr lang="en-US" b="1" dirty="0" smtClean="0"/>
              <a:t>Units of Variance and </a:t>
            </a:r>
            <a:r>
              <a:rPr lang="en-US" b="1" dirty="0" err="1" smtClean="0"/>
              <a:t>Std</a:t>
            </a:r>
            <a:r>
              <a:rPr lang="en-US" b="1" dirty="0" smtClean="0"/>
              <a:t> dev.:</a:t>
            </a:r>
            <a:endParaRPr lang="en-IN" b="1" dirty="0" smtClean="0"/>
          </a:p>
          <a:p>
            <a:r>
              <a:rPr lang="en-IN" dirty="0" smtClean="0"/>
              <a:t>Imagine a data set that contains centimeter values between 1 and 15, which results in a mean of 8. Squaring the difference between each data point and the mean and averaging the squares renders a variance of 18.67 (squared </a:t>
            </a:r>
            <a:r>
              <a:rPr lang="en-IN" dirty="0" err="1" smtClean="0"/>
              <a:t>centimeters</a:t>
            </a:r>
            <a:r>
              <a:rPr lang="en-IN" dirty="0" smtClean="0"/>
              <a:t>), while the standard deviation is 4.3 </a:t>
            </a:r>
            <a:r>
              <a:rPr lang="en-IN" dirty="0" err="1" smtClean="0"/>
              <a:t>centimeters</a:t>
            </a:r>
            <a:r>
              <a:rPr lang="en-IN" dirty="0" smtClean="0"/>
              <a:t>.</a:t>
            </a:r>
            <a:endParaRPr lang="en-IN" dirty="0"/>
          </a:p>
        </p:txBody>
      </p:sp>
    </p:spTree>
    <p:extLst>
      <p:ext uri="{BB962C8B-B14F-4D97-AF65-F5344CB8AC3E}">
        <p14:creationId xmlns:p14="http://schemas.microsoft.com/office/powerpoint/2010/main" val="1905301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Skewness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1754326"/>
          </a:xfrm>
          <a:prstGeom prst="rect">
            <a:avLst/>
          </a:prstGeom>
          <a:noFill/>
        </p:spPr>
        <p:txBody>
          <a:bodyPr wrap="square" rtlCol="0">
            <a:spAutoFit/>
          </a:bodyPr>
          <a:lstStyle/>
          <a:p>
            <a:r>
              <a:rPr lang="en-US" b="1" dirty="0" smtClean="0"/>
              <a:t>Skewness:</a:t>
            </a:r>
          </a:p>
          <a:p>
            <a:r>
              <a:rPr lang="en-US" dirty="0" smtClean="0"/>
              <a:t>It is a measure of symmetry of a distribution.</a:t>
            </a:r>
          </a:p>
          <a:p>
            <a:endParaRPr lang="en-US" dirty="0"/>
          </a:p>
          <a:p>
            <a:r>
              <a:rPr lang="en-IN" dirty="0" smtClean="0"/>
              <a:t>Therefore it describes how much a distribution differs from a normal distribution, either to the left or to the right. The skewness value can be either positive, negative or zero. </a:t>
            </a:r>
          </a:p>
          <a:p>
            <a:r>
              <a:rPr lang="en-IN" dirty="0" smtClean="0"/>
              <a:t>A perfect normal distribution would have a skewness of zero because the mean equals the median.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800" y="3469219"/>
            <a:ext cx="8039100" cy="3095054"/>
          </a:xfrm>
          <a:prstGeom prst="rect">
            <a:avLst/>
          </a:prstGeom>
        </p:spPr>
      </p:pic>
    </p:spTree>
    <p:extLst>
      <p:ext uri="{BB962C8B-B14F-4D97-AF65-F5344CB8AC3E}">
        <p14:creationId xmlns:p14="http://schemas.microsoft.com/office/powerpoint/2010/main" val="291688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Skewness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2" y="1243828"/>
            <a:ext cx="10157137" cy="2862322"/>
          </a:xfrm>
          <a:prstGeom prst="rect">
            <a:avLst/>
          </a:prstGeom>
          <a:noFill/>
        </p:spPr>
        <p:txBody>
          <a:bodyPr wrap="square" rtlCol="0">
            <a:spAutoFit/>
          </a:bodyPr>
          <a:lstStyle/>
          <a:p>
            <a:r>
              <a:rPr lang="en-IN" b="1" dirty="0" smtClean="0"/>
              <a:t>We speak of a positives skew if the data is piled up to the left</a:t>
            </a:r>
            <a:r>
              <a:rPr lang="en-IN" dirty="0" smtClean="0"/>
              <a:t>, which leaves the tail pointing to the right.</a:t>
            </a:r>
          </a:p>
          <a:p>
            <a:endParaRPr lang="en-IN" b="1" dirty="0" smtClean="0"/>
          </a:p>
          <a:p>
            <a:r>
              <a:rPr lang="en-IN" b="1" dirty="0" smtClean="0"/>
              <a:t>A negative skew occurs if the data is piled up to the right</a:t>
            </a:r>
            <a:r>
              <a:rPr lang="en-IN" dirty="0" smtClean="0"/>
              <a:t>, which leaves the tail pointing to the left. Note that positive skews are more frequent than negative ones.</a:t>
            </a:r>
          </a:p>
          <a:p>
            <a:endParaRPr lang="en-US" dirty="0"/>
          </a:p>
          <a:p>
            <a:r>
              <a:rPr lang="en-IN" dirty="0" smtClean="0"/>
              <a:t>A good measurement for the skewness of a distribution is </a:t>
            </a:r>
            <a:r>
              <a:rPr lang="en-IN" b="1" dirty="0" smtClean="0"/>
              <a:t>Pearson’s skewness coefficient </a:t>
            </a:r>
            <a:r>
              <a:rPr lang="en-IN" dirty="0" smtClean="0"/>
              <a:t>that provides a quick estimation of a distributions symmetry.</a:t>
            </a:r>
          </a:p>
          <a:p>
            <a:endParaRPr lang="en-IN" dirty="0" smtClean="0"/>
          </a:p>
          <a:p>
            <a:r>
              <a:rPr lang="en-IN" dirty="0" smtClean="0"/>
              <a:t>To compute the skewness in pandas you can just use the skew() function which we will apply in the notebooks.</a:t>
            </a:r>
            <a:endParaRPr lang="en-US" dirty="0"/>
          </a:p>
        </p:txBody>
      </p:sp>
    </p:spTree>
    <p:extLst>
      <p:ext uri="{BB962C8B-B14F-4D97-AF65-F5344CB8AC3E}">
        <p14:creationId xmlns:p14="http://schemas.microsoft.com/office/powerpoint/2010/main" val="3137727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76347" y="3626179"/>
            <a:ext cx="4819650" cy="3001834"/>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Kurtosis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2031325"/>
          </a:xfrm>
          <a:prstGeom prst="rect">
            <a:avLst/>
          </a:prstGeom>
          <a:noFill/>
        </p:spPr>
        <p:txBody>
          <a:bodyPr wrap="square" rtlCol="0">
            <a:spAutoFit/>
          </a:bodyPr>
          <a:lstStyle/>
          <a:p>
            <a:r>
              <a:rPr lang="en-US" b="1" dirty="0" smtClean="0"/>
              <a:t>Kurtosis:</a:t>
            </a:r>
          </a:p>
          <a:p>
            <a:r>
              <a:rPr lang="en-IN" dirty="0" smtClean="0"/>
              <a:t>Kurtosis measures whether your dataset is heavy-tailed or light-tailed compared to a normal distribution.</a:t>
            </a:r>
          </a:p>
          <a:p>
            <a:r>
              <a:rPr lang="en-IN" b="1" dirty="0" smtClean="0"/>
              <a:t>Data sets with high kurtosis have heavy tails and more outliers and data sets with low kurtosis tend to have light tails and fewer outliers.</a:t>
            </a:r>
          </a:p>
          <a:p>
            <a:endParaRPr lang="en-US" b="1" dirty="0"/>
          </a:p>
          <a:p>
            <a:r>
              <a:rPr lang="en-IN" dirty="0" smtClean="0"/>
              <a:t>Note that a histogram is an effective way to show both the skewness and kurtosis of a data set because you can easily spot if something is wrong with your data. </a:t>
            </a:r>
            <a:endParaRPr lang="en-IN" b="1" dirty="0" smtClean="0"/>
          </a:p>
        </p:txBody>
      </p:sp>
      <p:pic>
        <p:nvPicPr>
          <p:cNvPr id="8" name="Picture 7"/>
          <p:cNvPicPr>
            <a:picLocks noChangeAspect="1"/>
          </p:cNvPicPr>
          <p:nvPr/>
        </p:nvPicPr>
        <p:blipFill>
          <a:blip r:embed="rId3"/>
          <a:stretch>
            <a:fillRect/>
          </a:stretch>
        </p:blipFill>
        <p:spPr>
          <a:xfrm>
            <a:off x="5834157" y="3593587"/>
            <a:ext cx="4678260" cy="3067017"/>
          </a:xfrm>
          <a:prstGeom prst="rect">
            <a:avLst/>
          </a:prstGeom>
        </p:spPr>
      </p:pic>
    </p:spTree>
    <p:extLst>
      <p:ext uri="{BB962C8B-B14F-4D97-AF65-F5344CB8AC3E}">
        <p14:creationId xmlns:p14="http://schemas.microsoft.com/office/powerpoint/2010/main" val="1842684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5447645"/>
          </a:xfrm>
          <a:prstGeom prst="rect">
            <a:avLst/>
          </a:prstGeom>
          <a:noFill/>
        </p:spPr>
        <p:txBody>
          <a:bodyPr wrap="square" rtlCol="0">
            <a:spAutoFit/>
          </a:bodyPr>
          <a:lstStyle/>
          <a:p>
            <a:r>
              <a:rPr lang="en-US" sz="2400" b="1" dirty="0" smtClean="0"/>
              <a:t>Probability basic </a:t>
            </a:r>
            <a:r>
              <a:rPr lang="en-US" sz="2400" b="1" dirty="0"/>
              <a:t>t</a:t>
            </a:r>
            <a:r>
              <a:rPr lang="en-US" sz="2400" b="1" dirty="0" smtClean="0"/>
              <a:t>erminology</a:t>
            </a:r>
            <a:r>
              <a:rPr lang="en-US" b="1" dirty="0" smtClean="0"/>
              <a:t>:</a:t>
            </a:r>
          </a:p>
          <a:p>
            <a:endParaRPr lang="en-IN" b="1" dirty="0" smtClean="0"/>
          </a:p>
          <a:p>
            <a:r>
              <a:rPr lang="en-IN" b="1" dirty="0" smtClean="0"/>
              <a:t>Experiment</a:t>
            </a:r>
            <a:r>
              <a:rPr lang="en-IN" dirty="0" smtClean="0"/>
              <a:t>: An experiment could be something like — whether it rains in Delhi on a daily basis or not.</a:t>
            </a:r>
          </a:p>
          <a:p>
            <a:endParaRPr lang="en-IN" b="1" dirty="0" smtClean="0"/>
          </a:p>
          <a:p>
            <a:r>
              <a:rPr lang="en-IN" b="1" dirty="0" smtClean="0"/>
              <a:t>Outcome</a:t>
            </a:r>
            <a:r>
              <a:rPr lang="en-IN" dirty="0" smtClean="0"/>
              <a:t>: Outcome is the result of a single trial. If it rains today, the outcome of today’s trial is “it rained”.</a:t>
            </a:r>
          </a:p>
          <a:p>
            <a:endParaRPr lang="en-IN" b="1" dirty="0" smtClean="0"/>
          </a:p>
          <a:p>
            <a:r>
              <a:rPr lang="en-IN" b="1" dirty="0" smtClean="0"/>
              <a:t>Event</a:t>
            </a:r>
            <a:r>
              <a:rPr lang="en-IN" dirty="0" smtClean="0"/>
              <a:t>: An event is one or more outcomes of an experiment. For the experiment of whether it rains in Delhi every day the event could be “it rained” or it didn’t rain.</a:t>
            </a:r>
          </a:p>
          <a:p>
            <a:endParaRPr lang="en-IN" b="1" dirty="0" smtClean="0"/>
          </a:p>
          <a:p>
            <a:r>
              <a:rPr lang="en-IN" b="1" dirty="0" smtClean="0"/>
              <a:t>Probability</a:t>
            </a:r>
            <a:r>
              <a:rPr lang="en-IN" dirty="0" smtClean="0"/>
              <a:t>: This simply the likelihood of an event. So it there’s a 60% chance of it raining today, the probability of raining is 0.6.</a:t>
            </a:r>
            <a:endParaRPr lang="en-US" dirty="0"/>
          </a:p>
          <a:p>
            <a:r>
              <a:rPr lang="en-IN" dirty="0" smtClean="0"/>
              <a:t>Mathematically, the probability that an event will occur is expressed as a number between 0 and 1. </a:t>
            </a:r>
            <a:r>
              <a:rPr lang="en-IN" dirty="0" err="1" smtClean="0"/>
              <a:t>Notationally</a:t>
            </a:r>
            <a:r>
              <a:rPr lang="en-IN" dirty="0" smtClean="0"/>
              <a:t>, the probability of event A is represented by P(A). </a:t>
            </a:r>
          </a:p>
          <a:p>
            <a:endParaRPr lang="en-IN" dirty="0" smtClean="0"/>
          </a:p>
          <a:p>
            <a:pPr marL="1200150" lvl="2" indent="-285750">
              <a:buFont typeface="Arial" panose="020B0604020202020204" pitchFamily="34" charset="0"/>
              <a:buChar char="•"/>
            </a:pPr>
            <a:r>
              <a:rPr lang="en-IN" dirty="0" smtClean="0"/>
              <a:t>If P(A) equals zero, event A will almost definitely not occur.</a:t>
            </a:r>
          </a:p>
          <a:p>
            <a:pPr marL="1200150" lvl="2" indent="-285750">
              <a:buFont typeface="Arial" panose="020B0604020202020204" pitchFamily="34" charset="0"/>
              <a:buChar char="•"/>
            </a:pPr>
            <a:r>
              <a:rPr lang="en-IN" dirty="0" smtClean="0"/>
              <a:t>If P(A) is close to zero, there is only a small chance that event A will occur.</a:t>
            </a:r>
          </a:p>
          <a:p>
            <a:pPr marL="1200150" lvl="2" indent="-285750">
              <a:buFont typeface="Arial" panose="020B0604020202020204" pitchFamily="34" charset="0"/>
              <a:buChar char="•"/>
            </a:pPr>
            <a:r>
              <a:rPr lang="en-IN" dirty="0" smtClean="0"/>
              <a:t>If P(A) equals 0.5, there is a 50-50 chance that event A will occur.</a:t>
            </a:r>
          </a:p>
          <a:p>
            <a:pPr marL="1200150" lvl="2" indent="-285750">
              <a:buFont typeface="Arial" panose="020B0604020202020204" pitchFamily="34" charset="0"/>
              <a:buChar char="•"/>
            </a:pPr>
            <a:r>
              <a:rPr lang="en-IN" dirty="0" smtClean="0"/>
              <a:t>If P(A) is close to one, there is a strong chance that event A will occur.</a:t>
            </a:r>
          </a:p>
          <a:p>
            <a:pPr marL="1200150" lvl="2" indent="-285750">
              <a:buFont typeface="Arial" panose="020B0604020202020204" pitchFamily="34" charset="0"/>
              <a:buChar char="•"/>
            </a:pPr>
            <a:r>
              <a:rPr lang="en-IN" dirty="0" smtClean="0"/>
              <a:t>If P(A) equals one, event A will almost definitely occur.</a:t>
            </a:r>
          </a:p>
        </p:txBody>
      </p:sp>
    </p:spTree>
    <p:extLst>
      <p:ext uri="{BB962C8B-B14F-4D97-AF65-F5344CB8AC3E}">
        <p14:creationId xmlns:p14="http://schemas.microsoft.com/office/powerpoint/2010/main" val="2193458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basics</a:t>
            </a:r>
            <a:r>
              <a:rPr lang="en-US" b="1" dirty="0" smtClean="0"/>
              <a:t>:</a:t>
            </a:r>
          </a:p>
        </p:txBody>
      </p:sp>
      <p:sp>
        <p:nvSpPr>
          <p:cNvPr id="2" name="TextBox 1"/>
          <p:cNvSpPr txBox="1"/>
          <p:nvPr/>
        </p:nvSpPr>
        <p:spPr>
          <a:xfrm>
            <a:off x="802782" y="1679686"/>
            <a:ext cx="10157137" cy="4524315"/>
          </a:xfrm>
          <a:prstGeom prst="rect">
            <a:avLst/>
          </a:prstGeom>
          <a:noFill/>
        </p:spPr>
        <p:txBody>
          <a:bodyPr wrap="square" rtlCol="0">
            <a:spAutoFit/>
          </a:bodyPr>
          <a:lstStyle/>
          <a:p>
            <a:r>
              <a:rPr lang="en-IN" dirty="0"/>
              <a:t>T</a:t>
            </a:r>
            <a:r>
              <a:rPr lang="en-IN" dirty="0" smtClean="0"/>
              <a:t>he sum of probabilities for all possible outcomes is equal to one. This means, for example, that if an experiment can have three possible outcomes (A, B, and C), then P(A) + P(B) + P(C) = 1.</a:t>
            </a:r>
          </a:p>
          <a:p>
            <a:endParaRPr lang="en-US" dirty="0"/>
          </a:p>
          <a:p>
            <a:r>
              <a:rPr lang="en-IN" dirty="0" smtClean="0"/>
              <a:t>The probability that the experiment results in a successful outcome (S) is:</a:t>
            </a:r>
          </a:p>
          <a:p>
            <a:r>
              <a:rPr lang="en-IN" dirty="0" smtClean="0">
                <a:effectLst/>
              </a:rPr>
              <a:t>	P(S) = ( Number of successful outcomes ) / ( Total number of equally likely outcomes ) </a:t>
            </a:r>
          </a:p>
          <a:p>
            <a:endParaRPr lang="en-US" dirty="0" smtClean="0"/>
          </a:p>
          <a:p>
            <a:endParaRPr lang="en-US" b="1" dirty="0" smtClean="0"/>
          </a:p>
          <a:p>
            <a:r>
              <a:rPr lang="en-US" b="1" dirty="0" smtClean="0"/>
              <a:t>Example:</a:t>
            </a:r>
          </a:p>
          <a:p>
            <a:r>
              <a:rPr lang="en-IN" dirty="0" smtClean="0"/>
              <a:t>Consider the following experiment. An urn has 10 marbles. Two marbles are red, three are green, and five are blue. If an experimenter randomly selects 1 marble from the urn, what is the probability that it will be green?</a:t>
            </a:r>
          </a:p>
          <a:p>
            <a:endParaRPr lang="en-IN" dirty="0" smtClean="0"/>
          </a:p>
          <a:p>
            <a:r>
              <a:rPr lang="en-IN" dirty="0" smtClean="0"/>
              <a:t>In this experiment, there are 10 equally likely outcomes, three of which are green marbles. Therefore, the probability of choosing a green marble is 3/10 or 0.30.</a:t>
            </a:r>
            <a:endParaRPr lang="en-IN" b="1" dirty="0" smtClean="0"/>
          </a:p>
          <a:p>
            <a:endParaRPr lang="en-US" dirty="0"/>
          </a:p>
          <a:p>
            <a:endParaRPr lang="en-IN" dirty="0"/>
          </a:p>
        </p:txBody>
      </p:sp>
    </p:spTree>
    <p:extLst>
      <p:ext uri="{BB962C8B-B14F-4D97-AF65-F5344CB8AC3E}">
        <p14:creationId xmlns:p14="http://schemas.microsoft.com/office/powerpoint/2010/main" val="4217802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Rules of Probability</a:t>
            </a:r>
            <a:r>
              <a:rPr lang="en-US" b="1" dirty="0" smtClean="0"/>
              <a:t>:</a:t>
            </a:r>
          </a:p>
        </p:txBody>
      </p:sp>
      <p:sp>
        <p:nvSpPr>
          <p:cNvPr id="2" name="TextBox 1"/>
          <p:cNvSpPr txBox="1"/>
          <p:nvPr/>
        </p:nvSpPr>
        <p:spPr>
          <a:xfrm>
            <a:off x="802782" y="1705492"/>
            <a:ext cx="10157137" cy="420628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IN" dirty="0" smtClean="0"/>
              <a:t>Two events are </a:t>
            </a:r>
            <a:r>
              <a:rPr lang="en-IN" b="1" dirty="0" smtClean="0"/>
              <a:t>mutually exclusive</a:t>
            </a:r>
            <a:r>
              <a:rPr lang="en-IN" dirty="0" smtClean="0"/>
              <a:t> or </a:t>
            </a:r>
            <a:r>
              <a:rPr lang="en-IN" b="1" dirty="0" smtClean="0"/>
              <a:t>disjoint</a:t>
            </a:r>
            <a:r>
              <a:rPr lang="en-IN" dirty="0" smtClean="0"/>
              <a:t> if they cannot occur at the same time.</a:t>
            </a:r>
          </a:p>
          <a:p>
            <a:pPr marL="285750" indent="-285750">
              <a:spcAft>
                <a:spcPts val="800"/>
              </a:spcAft>
              <a:buFont typeface="Arial" panose="020B0604020202020204" pitchFamily="34" charset="0"/>
              <a:buChar char="•"/>
            </a:pPr>
            <a:r>
              <a:rPr lang="en-IN" dirty="0" smtClean="0"/>
              <a:t>The probability that Event A occurs, given that Event B has occurred, is called a </a:t>
            </a:r>
            <a:r>
              <a:rPr lang="en-IN" b="1" dirty="0" smtClean="0"/>
              <a:t>conditional probability</a:t>
            </a:r>
            <a:r>
              <a:rPr lang="en-IN" dirty="0" smtClean="0"/>
              <a:t>. The conditional probability of Event A, given Event B, is denoted by the symbol P(A|B).</a:t>
            </a:r>
          </a:p>
          <a:p>
            <a:pPr marL="285750" indent="-285750">
              <a:spcAft>
                <a:spcPts val="800"/>
              </a:spcAft>
              <a:buFont typeface="Arial" panose="020B0604020202020204" pitchFamily="34" charset="0"/>
              <a:buChar char="•"/>
            </a:pPr>
            <a:r>
              <a:rPr lang="en-IN" dirty="0" smtClean="0"/>
              <a:t>The </a:t>
            </a:r>
            <a:r>
              <a:rPr lang="en-IN" b="1" dirty="0" smtClean="0"/>
              <a:t>complement</a:t>
            </a:r>
            <a:r>
              <a:rPr lang="en-IN" dirty="0" smtClean="0"/>
              <a:t> of an event is the event not occurring. The probability that Event A will </a:t>
            </a:r>
            <a:r>
              <a:rPr lang="en-IN" u="sng" dirty="0" smtClean="0"/>
              <a:t>not</a:t>
            </a:r>
            <a:r>
              <a:rPr lang="en-IN" dirty="0" smtClean="0"/>
              <a:t> occur is denoted by P(A').</a:t>
            </a:r>
          </a:p>
          <a:p>
            <a:pPr marL="285750" indent="-285750">
              <a:spcAft>
                <a:spcPts val="800"/>
              </a:spcAft>
              <a:buFont typeface="Arial" panose="020B0604020202020204" pitchFamily="34" charset="0"/>
              <a:buChar char="•"/>
            </a:pPr>
            <a:r>
              <a:rPr lang="en-IN" dirty="0" smtClean="0"/>
              <a:t>The probability that Events A and B </a:t>
            </a:r>
            <a:r>
              <a:rPr lang="en-IN" i="1" dirty="0" smtClean="0"/>
              <a:t>both</a:t>
            </a:r>
            <a:r>
              <a:rPr lang="en-IN" dirty="0" smtClean="0"/>
              <a:t> occur is the probability of the </a:t>
            </a:r>
            <a:r>
              <a:rPr lang="en-IN" b="1" dirty="0" smtClean="0"/>
              <a:t>intersection</a:t>
            </a:r>
            <a:r>
              <a:rPr lang="en-IN" dirty="0" smtClean="0"/>
              <a:t> of A and B. The probability of the intersection of Events A and B is denoted by P(A ∩ B). If Events A and B are mutually exclusive, P(A ∩ B) = 0.</a:t>
            </a:r>
          </a:p>
          <a:p>
            <a:pPr marL="285750" indent="-285750">
              <a:spcAft>
                <a:spcPts val="800"/>
              </a:spcAft>
              <a:buFont typeface="Arial" panose="020B0604020202020204" pitchFamily="34" charset="0"/>
              <a:buChar char="•"/>
            </a:pPr>
            <a:r>
              <a:rPr lang="en-IN" dirty="0" smtClean="0"/>
              <a:t>The probability that Events A or B occur is the probability of the </a:t>
            </a:r>
            <a:r>
              <a:rPr lang="en-IN" b="1" dirty="0" smtClean="0"/>
              <a:t>union</a:t>
            </a:r>
            <a:r>
              <a:rPr lang="en-IN" dirty="0" smtClean="0"/>
              <a:t> of A and B. The probability of the union of Events A and B is denoted by P(A </a:t>
            </a:r>
            <a:r>
              <a:rPr lang="en-IN" dirty="0"/>
              <a:t>∪</a:t>
            </a:r>
            <a:r>
              <a:rPr lang="en-IN" dirty="0" smtClean="0"/>
              <a:t> B) .</a:t>
            </a:r>
          </a:p>
          <a:p>
            <a:pPr marL="285750" indent="-285750">
              <a:spcAft>
                <a:spcPts val="800"/>
              </a:spcAft>
              <a:buFont typeface="Arial" panose="020B0604020202020204" pitchFamily="34" charset="0"/>
              <a:buChar char="•"/>
            </a:pPr>
            <a:r>
              <a:rPr lang="en-IN" dirty="0" smtClean="0"/>
              <a:t>If the occurrence of Event A changes the probability of Event B, then Events A and B are </a:t>
            </a:r>
            <a:r>
              <a:rPr lang="en-IN" b="1" dirty="0" smtClean="0"/>
              <a:t>dependent</a:t>
            </a:r>
            <a:r>
              <a:rPr lang="en-IN" dirty="0" smtClean="0"/>
              <a:t>. On the other hand, if the occurrence of Event A does not change the probability of Event B, then Events A and B are </a:t>
            </a:r>
            <a:r>
              <a:rPr lang="en-IN" b="1" dirty="0" smtClean="0"/>
              <a:t>independent</a:t>
            </a:r>
            <a:r>
              <a:rPr lang="en-IN" dirty="0" smtClean="0"/>
              <a:t>.</a:t>
            </a:r>
          </a:p>
        </p:txBody>
      </p:sp>
    </p:spTree>
    <p:extLst>
      <p:ext uri="{BB962C8B-B14F-4D97-AF65-F5344CB8AC3E}">
        <p14:creationId xmlns:p14="http://schemas.microsoft.com/office/powerpoint/2010/main" val="4071647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250192"/>
            <a:ext cx="10157137" cy="4524315"/>
          </a:xfrm>
          <a:prstGeom prst="rect">
            <a:avLst/>
          </a:prstGeom>
          <a:noFill/>
        </p:spPr>
        <p:txBody>
          <a:bodyPr wrap="square" rtlCol="0">
            <a:spAutoFit/>
          </a:bodyPr>
          <a:lstStyle/>
          <a:p>
            <a:r>
              <a:rPr lang="en-US" b="1" dirty="0" smtClean="0"/>
              <a:t>Rule of Multiplication:</a:t>
            </a:r>
            <a:endParaRPr lang="en-IN" dirty="0" smtClean="0"/>
          </a:p>
          <a:p>
            <a:r>
              <a:rPr lang="en-IN" dirty="0" smtClean="0"/>
              <a:t>The probability that Events A and B both occur is equal to the probability that Event A occurs times the probability that Event B occurs, given that A has occurred.</a:t>
            </a:r>
          </a:p>
          <a:p>
            <a:pPr algn="ctr"/>
            <a:r>
              <a:rPr lang="en-IN" dirty="0" smtClean="0"/>
              <a:t>P(A ∩ B) = P(A) P(B|A)</a:t>
            </a:r>
            <a:endParaRPr lang="en-US" b="1" dirty="0" smtClean="0"/>
          </a:p>
          <a:p>
            <a:endParaRPr lang="en-US" b="1" dirty="0" smtClean="0"/>
          </a:p>
          <a:p>
            <a:endParaRPr lang="en-US" b="1" dirty="0"/>
          </a:p>
          <a:p>
            <a:r>
              <a:rPr lang="en-US" b="1" dirty="0" smtClean="0"/>
              <a:t>Rule of Addition:</a:t>
            </a:r>
          </a:p>
          <a:p>
            <a:r>
              <a:rPr lang="en-IN" dirty="0" smtClean="0"/>
              <a:t>The probability that Event A or Event B occurs is equal to the probability that Event A occurs plus the probability that Event B occurs minus the probability that both Events A and B occur.</a:t>
            </a:r>
          </a:p>
          <a:p>
            <a:pPr algn="ctr"/>
            <a:r>
              <a:rPr lang="en-IN" dirty="0" smtClean="0"/>
              <a:t>P(A </a:t>
            </a:r>
            <a:r>
              <a:rPr lang="en-IN" dirty="0"/>
              <a:t>∪</a:t>
            </a:r>
            <a:r>
              <a:rPr lang="en-IN" dirty="0" smtClean="0"/>
              <a:t> B) = P(A) + P(B) - P(A ∩ B) </a:t>
            </a:r>
          </a:p>
          <a:p>
            <a:endParaRPr lang="en-US" b="1" dirty="0" smtClean="0"/>
          </a:p>
          <a:p>
            <a:endParaRPr lang="en-US" b="1" dirty="0"/>
          </a:p>
          <a:p>
            <a:r>
              <a:rPr lang="en-US" b="1" dirty="0" smtClean="0"/>
              <a:t>Rule of Subtraction:</a:t>
            </a:r>
          </a:p>
          <a:p>
            <a:r>
              <a:rPr lang="en-IN" dirty="0" smtClean="0"/>
              <a:t>The probability that event A will occur is equal to 1 minus the probability that event A will </a:t>
            </a:r>
            <a:r>
              <a:rPr lang="en-IN" u="sng" dirty="0" smtClean="0"/>
              <a:t>not</a:t>
            </a:r>
            <a:r>
              <a:rPr lang="en-IN" dirty="0" smtClean="0"/>
              <a:t> occur.</a:t>
            </a:r>
          </a:p>
          <a:p>
            <a:pPr algn="ctr"/>
            <a:r>
              <a:rPr lang="en-IN" dirty="0" smtClean="0">
                <a:effectLst/>
              </a:rPr>
              <a:t>P(A) = 1 - P(A') </a:t>
            </a:r>
          </a:p>
          <a:p>
            <a:endParaRPr lang="en-US" b="1" dirty="0" smtClean="0"/>
          </a:p>
        </p:txBody>
      </p:sp>
    </p:spTree>
    <p:extLst>
      <p:ext uri="{BB962C8B-B14F-4D97-AF65-F5344CB8AC3E}">
        <p14:creationId xmlns:p14="http://schemas.microsoft.com/office/powerpoint/2010/main" val="1443071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180391"/>
            <a:ext cx="10157137" cy="4339650"/>
          </a:xfrm>
          <a:prstGeom prst="rect">
            <a:avLst/>
          </a:prstGeom>
          <a:noFill/>
        </p:spPr>
        <p:txBody>
          <a:bodyPr wrap="square" rtlCol="0">
            <a:spAutoFit/>
          </a:bodyPr>
          <a:lstStyle/>
          <a:p>
            <a:r>
              <a:rPr lang="en-US" sz="2400" b="1" dirty="0" smtClean="0"/>
              <a:t>Example 1:</a:t>
            </a:r>
          </a:p>
          <a:p>
            <a:r>
              <a:rPr lang="en-IN" dirty="0" smtClean="0"/>
              <a:t>An urn contains 6 red marbles and 4 black marbles. Two marbles are drawn </a:t>
            </a:r>
            <a:r>
              <a:rPr lang="en-IN" i="1" dirty="0" smtClean="0"/>
              <a:t>without replacement</a:t>
            </a:r>
            <a:r>
              <a:rPr lang="en-IN" dirty="0" smtClean="0"/>
              <a:t> from the urn. What is the probability that both of the marbles are black?</a:t>
            </a:r>
          </a:p>
          <a:p>
            <a:endParaRPr lang="en-US" dirty="0"/>
          </a:p>
          <a:p>
            <a:r>
              <a:rPr lang="en-IN" b="1" dirty="0" smtClean="0"/>
              <a:t>Sol.</a:t>
            </a:r>
          </a:p>
          <a:p>
            <a:r>
              <a:rPr lang="en-IN" dirty="0" smtClean="0"/>
              <a:t>Let A = the event that the first marble is black; and let B = the event that the second marble is black. We know the following: </a:t>
            </a:r>
          </a:p>
          <a:p>
            <a:r>
              <a:rPr lang="en-IN" dirty="0" smtClean="0"/>
              <a:t>In the beginning, there are 10 marbles in the urn, 4 of which are black. Therefore, P(A) = 4/10. </a:t>
            </a:r>
          </a:p>
          <a:p>
            <a:r>
              <a:rPr lang="en-IN" dirty="0" smtClean="0"/>
              <a:t>After the first selection, there are 9 marbles in the urn, 3 of which are black. Therefore, P(B|A) = 3/9. </a:t>
            </a:r>
          </a:p>
          <a:p>
            <a:r>
              <a:rPr lang="en-IN" dirty="0" smtClean="0"/>
              <a:t>Therefore, based on the rule of multiplication: </a:t>
            </a:r>
          </a:p>
          <a:p>
            <a:r>
              <a:rPr lang="en-IN" dirty="0" smtClean="0">
                <a:effectLst/>
              </a:rPr>
              <a:t>P(A ∩ B) = P(A) P(B|A) </a:t>
            </a:r>
            <a:br>
              <a:rPr lang="en-IN" dirty="0" smtClean="0">
                <a:effectLst/>
              </a:rPr>
            </a:br>
            <a:r>
              <a:rPr lang="en-IN" dirty="0" smtClean="0">
                <a:effectLst/>
              </a:rPr>
              <a:t>P(A ∩ B) = (4/10) * (3/9) = 12/90 = 2/15 = 0.133 </a:t>
            </a:r>
          </a:p>
          <a:p>
            <a:endParaRPr lang="en-US" dirty="0" smtClean="0"/>
          </a:p>
          <a:p>
            <a:endParaRPr lang="en-US" dirty="0"/>
          </a:p>
          <a:p>
            <a:r>
              <a:rPr lang="en-US" b="1" dirty="0" smtClean="0"/>
              <a:t>What if we do it with replacement?</a:t>
            </a:r>
          </a:p>
        </p:txBody>
      </p:sp>
    </p:spTree>
    <p:extLst>
      <p:ext uri="{BB962C8B-B14F-4D97-AF65-F5344CB8AC3E}">
        <p14:creationId xmlns:p14="http://schemas.microsoft.com/office/powerpoint/2010/main" val="2627403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ext uri="{D42A27DB-BD31-4B8C-83A1-F6EECF244321}">
                <p14:modId xmlns:p14="http://schemas.microsoft.com/office/powerpoint/2010/main" val="371607445"/>
              </p:ext>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275435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180391"/>
            <a:ext cx="10157137" cy="3785652"/>
          </a:xfrm>
          <a:prstGeom prst="rect">
            <a:avLst/>
          </a:prstGeom>
          <a:noFill/>
        </p:spPr>
        <p:txBody>
          <a:bodyPr wrap="square" rtlCol="0">
            <a:spAutoFit/>
          </a:bodyPr>
          <a:lstStyle/>
          <a:p>
            <a:r>
              <a:rPr lang="en-US" sz="2400" b="1" dirty="0" smtClean="0"/>
              <a:t>Example 2:</a:t>
            </a:r>
          </a:p>
          <a:p>
            <a:r>
              <a:rPr lang="en-IN" dirty="0" smtClean="0"/>
              <a:t>A student goes to the library. The probability that she checks out (a) a work of fiction is 0.40, (b) a work of non-fiction is 0.30, and (c) both fiction and non-fiction is 0.20. What is the probability that the student checks out a work of fiction, non-fiction, or both?</a:t>
            </a:r>
          </a:p>
          <a:p>
            <a:endParaRPr lang="en-US" dirty="0"/>
          </a:p>
          <a:p>
            <a:r>
              <a:rPr lang="en-IN" b="1" dirty="0" smtClean="0"/>
              <a:t>Sol.</a:t>
            </a:r>
          </a:p>
          <a:p>
            <a:r>
              <a:rPr lang="en-IN" dirty="0" smtClean="0"/>
              <a:t>Let F = the event that the student checks out fiction; and let N = the event that the student checks out non-fiction. </a:t>
            </a:r>
          </a:p>
          <a:p>
            <a:r>
              <a:rPr lang="en-IN" dirty="0" smtClean="0"/>
              <a:t>Then, based on the rule of addition: </a:t>
            </a:r>
          </a:p>
          <a:p>
            <a:endParaRPr lang="en-IN" dirty="0" smtClean="0">
              <a:effectLst/>
            </a:endParaRPr>
          </a:p>
          <a:p>
            <a:r>
              <a:rPr lang="en-IN" dirty="0" smtClean="0">
                <a:effectLst/>
              </a:rPr>
              <a:t>P(F </a:t>
            </a:r>
            <a:r>
              <a:rPr lang="en-IN" dirty="0"/>
              <a:t>∪</a:t>
            </a:r>
            <a:r>
              <a:rPr lang="en-IN" dirty="0" smtClean="0">
                <a:effectLst/>
              </a:rPr>
              <a:t> N) = P(F) + P(N) - P(F ∩ N) </a:t>
            </a:r>
            <a:br>
              <a:rPr lang="en-IN" dirty="0" smtClean="0">
                <a:effectLst/>
              </a:rPr>
            </a:br>
            <a:r>
              <a:rPr lang="en-IN" dirty="0" smtClean="0">
                <a:effectLst/>
              </a:rPr>
              <a:t>P(F </a:t>
            </a:r>
            <a:r>
              <a:rPr lang="en-IN" dirty="0"/>
              <a:t>∪</a:t>
            </a:r>
            <a:r>
              <a:rPr lang="en-IN" dirty="0" smtClean="0">
                <a:effectLst/>
              </a:rPr>
              <a:t> N) = 0.40 + 0.30 - 0.20 = 0.50 </a:t>
            </a:r>
          </a:p>
          <a:p>
            <a:endParaRPr lang="en-US" dirty="0" smtClean="0"/>
          </a:p>
        </p:txBody>
      </p:sp>
    </p:spTree>
    <p:extLst>
      <p:ext uri="{BB962C8B-B14F-4D97-AF65-F5344CB8AC3E}">
        <p14:creationId xmlns:p14="http://schemas.microsoft.com/office/powerpoint/2010/main" val="2041951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Random Variable</a:t>
            </a:r>
            <a:endParaRPr lang="en-US" b="1" dirty="0" smtClean="0"/>
          </a:p>
        </p:txBody>
      </p:sp>
      <p:sp>
        <p:nvSpPr>
          <p:cNvPr id="2" name="TextBox 1"/>
          <p:cNvSpPr txBox="1"/>
          <p:nvPr/>
        </p:nvSpPr>
        <p:spPr>
          <a:xfrm>
            <a:off x="802782" y="1799119"/>
            <a:ext cx="10157137" cy="4247317"/>
          </a:xfrm>
          <a:prstGeom prst="rect">
            <a:avLst/>
          </a:prstGeom>
          <a:noFill/>
        </p:spPr>
        <p:txBody>
          <a:bodyPr wrap="square" rtlCol="0">
            <a:spAutoFit/>
          </a:bodyPr>
          <a:lstStyle/>
          <a:p>
            <a:r>
              <a:rPr lang="en-IN" dirty="0" smtClean="0"/>
              <a:t>When the value of a variable is determined by a chance event, that variable is called a </a:t>
            </a:r>
            <a:r>
              <a:rPr lang="en-IN" b="1" dirty="0" smtClean="0"/>
              <a:t>random variable</a:t>
            </a:r>
            <a:r>
              <a:rPr lang="en-IN" dirty="0" smtClean="0"/>
              <a:t>.</a:t>
            </a:r>
          </a:p>
          <a:p>
            <a:r>
              <a:rPr lang="en-US" dirty="0" smtClean="0"/>
              <a:t>Random variables can be discrete or continuous.</a:t>
            </a:r>
          </a:p>
          <a:p>
            <a:endParaRPr lang="en-US" dirty="0"/>
          </a:p>
          <a:p>
            <a:r>
              <a:rPr lang="en-IN" b="1" dirty="0" smtClean="0"/>
              <a:t>Discrete</a:t>
            </a:r>
            <a:r>
              <a:rPr lang="en-IN" dirty="0" smtClean="0"/>
              <a:t>. Within a range of numbers, discrete variables can take on only certain values. Suppose, for example, that we flip a coin and count the number of heads. The number of heads will be a value between zero and plus infinity. Within that range, though, the number of heads can be only certain values.</a:t>
            </a:r>
          </a:p>
          <a:p>
            <a:endParaRPr lang="en-US" dirty="0"/>
          </a:p>
          <a:p>
            <a:r>
              <a:rPr lang="en-IN" b="1" dirty="0" smtClean="0"/>
              <a:t>Continuous</a:t>
            </a:r>
            <a:r>
              <a:rPr lang="en-IN" dirty="0" smtClean="0"/>
              <a:t>. Continuous variables, in contrast, can take on any value within a range of values. For example, suppose we randomly select an individual from a population. Then, we measure the age of that person. In theory, his/her age can take on </a:t>
            </a:r>
            <a:r>
              <a:rPr lang="en-IN" u="sng" dirty="0" smtClean="0"/>
              <a:t>any</a:t>
            </a:r>
            <a:r>
              <a:rPr lang="en-IN" dirty="0" smtClean="0"/>
              <a:t> value between zero and plus infinity, so age is a continuous variable.</a:t>
            </a:r>
          </a:p>
          <a:p>
            <a:endParaRPr lang="en-US" dirty="0" smtClean="0"/>
          </a:p>
          <a:p>
            <a:r>
              <a:rPr lang="en-IN" dirty="0" smtClean="0"/>
              <a:t>When comparing discrete and continuous variables, it is more correct to say that continuous variables can always take on an infinite number of values; whereas some discrete variables can take on an infinite number of values, but others cannot.</a:t>
            </a:r>
            <a:endParaRPr lang="en-US" dirty="0"/>
          </a:p>
          <a:p>
            <a:endParaRPr lang="en-IN" dirty="0"/>
          </a:p>
        </p:txBody>
      </p:sp>
    </p:spTree>
    <p:extLst>
      <p:ext uri="{BB962C8B-B14F-4D97-AF65-F5344CB8AC3E}">
        <p14:creationId xmlns:p14="http://schemas.microsoft.com/office/powerpoint/2010/main" val="1817565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Distribution</a:t>
            </a:r>
            <a:endParaRPr lang="en-US" b="1" dirty="0" smtClean="0"/>
          </a:p>
        </p:txBody>
      </p:sp>
      <p:sp>
        <p:nvSpPr>
          <p:cNvPr id="2" name="TextBox 1"/>
          <p:cNvSpPr txBox="1"/>
          <p:nvPr/>
        </p:nvSpPr>
        <p:spPr>
          <a:xfrm>
            <a:off x="802782" y="1799119"/>
            <a:ext cx="10157137" cy="2990562"/>
          </a:xfrm>
          <a:prstGeom prst="rect">
            <a:avLst/>
          </a:prstGeom>
          <a:noFill/>
        </p:spPr>
        <p:txBody>
          <a:bodyPr wrap="square" rtlCol="0">
            <a:spAutoFit/>
          </a:bodyPr>
          <a:lstStyle/>
          <a:p>
            <a:r>
              <a:rPr lang="en-IN" dirty="0" smtClean="0"/>
              <a:t>A </a:t>
            </a:r>
            <a:r>
              <a:rPr lang="en-IN" b="1" dirty="0" smtClean="0"/>
              <a:t>probability distribution</a:t>
            </a:r>
            <a:r>
              <a:rPr lang="en-IN" dirty="0" smtClean="0"/>
              <a:t> is a table or an equation that links each possible value that a random variable can assume with its probability of occurrence.</a:t>
            </a:r>
            <a:endParaRPr lang="en-US" dirty="0" smtClean="0"/>
          </a:p>
          <a:p>
            <a:endParaRPr lang="en-US" dirty="0" smtClean="0"/>
          </a:p>
          <a:p>
            <a:pPr>
              <a:spcAft>
                <a:spcPts val="1000"/>
              </a:spcAft>
            </a:pPr>
            <a:r>
              <a:rPr lang="en-US" b="1" dirty="0" smtClean="0"/>
              <a:t>Discrete Probability Distributions</a:t>
            </a:r>
          </a:p>
          <a:p>
            <a:r>
              <a:rPr lang="en-IN" dirty="0" smtClean="0"/>
              <a:t>The probability distribution of a discrete random variable can always be represented by a table. </a:t>
            </a:r>
            <a:endParaRPr lang="en-US" dirty="0" smtClean="0"/>
          </a:p>
          <a:p>
            <a:r>
              <a:rPr lang="en-IN" dirty="0" smtClean="0"/>
              <a:t>For example, suppose you flip a coin two times. This simple exercise can have four possible outcomes: HH, HT, TH, and TT. Now, let the variable X represent the number of heads that result from the coin flips. The variable X can take on the values 0, 1, or 2; and X is a discrete random variable. </a:t>
            </a:r>
          </a:p>
          <a:p>
            <a:r>
              <a:rPr lang="en-IN" dirty="0" smtClean="0"/>
              <a:t>The probability of getting 0 heads is 0.25; 1 head, 0.50; and 2 heads, 0.25. Thus, the table is an example of a probability distribution for a discrete random variable.</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451618963"/>
              </p:ext>
            </p:extLst>
          </p:nvPr>
        </p:nvGraphicFramePr>
        <p:xfrm>
          <a:off x="2112819" y="4875277"/>
          <a:ext cx="7280564" cy="1463040"/>
        </p:xfrm>
        <a:graphic>
          <a:graphicData uri="http://schemas.openxmlformats.org/drawingml/2006/table">
            <a:tbl>
              <a:tblPr/>
              <a:tblGrid>
                <a:gridCol w="3640282">
                  <a:extLst>
                    <a:ext uri="{9D8B030D-6E8A-4147-A177-3AD203B41FA5}">
                      <a16:colId xmlns:a16="http://schemas.microsoft.com/office/drawing/2014/main" val="2596816265"/>
                    </a:ext>
                  </a:extLst>
                </a:gridCol>
                <a:gridCol w="3640282">
                  <a:extLst>
                    <a:ext uri="{9D8B030D-6E8A-4147-A177-3AD203B41FA5}">
                      <a16:colId xmlns:a16="http://schemas.microsoft.com/office/drawing/2014/main" val="2880628427"/>
                    </a:ext>
                  </a:extLst>
                </a:gridCol>
              </a:tblGrid>
              <a:tr h="248240">
                <a:tc>
                  <a:txBody>
                    <a:bodyPr/>
                    <a:lstStyle/>
                    <a:p>
                      <a:pPr algn="ctr"/>
                      <a:r>
                        <a:rPr lang="en-IN"/>
                        <a:t>Number of heads, x</a:t>
                      </a:r>
                    </a:p>
                  </a:txBody>
                  <a:tcPr anchor="ctr">
                    <a:lnL>
                      <a:noFill/>
                    </a:lnL>
                    <a:lnR>
                      <a:noFill/>
                    </a:lnR>
                    <a:lnT>
                      <a:noFill/>
                    </a:lnT>
                    <a:lnB>
                      <a:noFill/>
                    </a:lnB>
                  </a:tcPr>
                </a:tc>
                <a:tc>
                  <a:txBody>
                    <a:bodyPr/>
                    <a:lstStyle/>
                    <a:p>
                      <a:pPr algn="ctr"/>
                      <a:r>
                        <a:rPr lang="en-IN" dirty="0"/>
                        <a:t>Probability, P(x)</a:t>
                      </a:r>
                    </a:p>
                  </a:txBody>
                  <a:tcPr anchor="ctr">
                    <a:lnL>
                      <a:noFill/>
                    </a:lnL>
                    <a:lnR>
                      <a:noFill/>
                    </a:lnR>
                    <a:lnT>
                      <a:noFill/>
                    </a:lnT>
                    <a:lnB>
                      <a:noFill/>
                    </a:lnB>
                  </a:tcPr>
                </a:tc>
                <a:extLst>
                  <a:ext uri="{0D108BD9-81ED-4DB2-BD59-A6C34878D82A}">
                    <a16:rowId xmlns:a16="http://schemas.microsoft.com/office/drawing/2014/main" val="805889305"/>
                  </a:ext>
                </a:extLst>
              </a:tr>
              <a:tr h="248240">
                <a:tc>
                  <a:txBody>
                    <a:bodyPr/>
                    <a:lstStyle/>
                    <a:p>
                      <a:pPr algn="ctr"/>
                      <a:r>
                        <a:rPr lang="en-IN" dirty="0"/>
                        <a:t>0 </a:t>
                      </a:r>
                    </a:p>
                  </a:txBody>
                  <a:tcPr anchor="ctr">
                    <a:lnL>
                      <a:noFill/>
                    </a:lnL>
                    <a:lnR>
                      <a:noFill/>
                    </a:lnR>
                    <a:lnT>
                      <a:noFill/>
                    </a:lnT>
                    <a:lnB>
                      <a:noFill/>
                    </a:lnB>
                  </a:tcPr>
                </a:tc>
                <a:tc>
                  <a:txBody>
                    <a:bodyPr/>
                    <a:lstStyle/>
                    <a:p>
                      <a:pPr algn="ctr"/>
                      <a:r>
                        <a:rPr lang="en-IN" dirty="0"/>
                        <a:t>0.25</a:t>
                      </a:r>
                    </a:p>
                  </a:txBody>
                  <a:tcPr anchor="ctr">
                    <a:lnL>
                      <a:noFill/>
                    </a:lnL>
                    <a:lnR>
                      <a:noFill/>
                    </a:lnR>
                    <a:lnT>
                      <a:noFill/>
                    </a:lnT>
                    <a:lnB>
                      <a:noFill/>
                    </a:lnB>
                  </a:tcPr>
                </a:tc>
                <a:extLst>
                  <a:ext uri="{0D108BD9-81ED-4DB2-BD59-A6C34878D82A}">
                    <a16:rowId xmlns:a16="http://schemas.microsoft.com/office/drawing/2014/main" val="2428387124"/>
                  </a:ext>
                </a:extLst>
              </a:tr>
              <a:tr h="248240">
                <a:tc>
                  <a:txBody>
                    <a:bodyPr/>
                    <a:lstStyle/>
                    <a:p>
                      <a:pPr algn="ctr"/>
                      <a:r>
                        <a:rPr lang="en-IN"/>
                        <a:t>1 </a:t>
                      </a:r>
                    </a:p>
                  </a:txBody>
                  <a:tcPr anchor="ctr">
                    <a:lnL>
                      <a:noFill/>
                    </a:lnL>
                    <a:lnR>
                      <a:noFill/>
                    </a:lnR>
                    <a:lnT>
                      <a:noFill/>
                    </a:lnT>
                    <a:lnB>
                      <a:noFill/>
                    </a:lnB>
                  </a:tcPr>
                </a:tc>
                <a:tc>
                  <a:txBody>
                    <a:bodyPr/>
                    <a:lstStyle/>
                    <a:p>
                      <a:pPr algn="ctr"/>
                      <a:r>
                        <a:rPr lang="en-IN" dirty="0"/>
                        <a:t>0.50</a:t>
                      </a:r>
                    </a:p>
                  </a:txBody>
                  <a:tcPr anchor="ctr">
                    <a:lnL>
                      <a:noFill/>
                    </a:lnL>
                    <a:lnR>
                      <a:noFill/>
                    </a:lnR>
                    <a:lnT>
                      <a:noFill/>
                    </a:lnT>
                    <a:lnB>
                      <a:noFill/>
                    </a:lnB>
                  </a:tcPr>
                </a:tc>
                <a:extLst>
                  <a:ext uri="{0D108BD9-81ED-4DB2-BD59-A6C34878D82A}">
                    <a16:rowId xmlns:a16="http://schemas.microsoft.com/office/drawing/2014/main" val="1256355000"/>
                  </a:ext>
                </a:extLst>
              </a:tr>
              <a:tr h="248240">
                <a:tc>
                  <a:txBody>
                    <a:bodyPr/>
                    <a:lstStyle/>
                    <a:p>
                      <a:pPr algn="ctr"/>
                      <a:r>
                        <a:rPr lang="en-IN"/>
                        <a:t>2 </a:t>
                      </a:r>
                    </a:p>
                  </a:txBody>
                  <a:tcPr anchor="ctr">
                    <a:lnL>
                      <a:noFill/>
                    </a:lnL>
                    <a:lnR>
                      <a:noFill/>
                    </a:lnR>
                    <a:lnT>
                      <a:noFill/>
                    </a:lnT>
                    <a:lnB>
                      <a:noFill/>
                    </a:lnB>
                  </a:tcPr>
                </a:tc>
                <a:tc>
                  <a:txBody>
                    <a:bodyPr/>
                    <a:lstStyle/>
                    <a:p>
                      <a:pPr algn="ctr"/>
                      <a:r>
                        <a:rPr lang="en-IN" dirty="0"/>
                        <a:t>0.25</a:t>
                      </a:r>
                    </a:p>
                  </a:txBody>
                  <a:tcPr anchor="ctr">
                    <a:lnL>
                      <a:noFill/>
                    </a:lnL>
                    <a:lnR>
                      <a:noFill/>
                    </a:lnR>
                    <a:lnT>
                      <a:noFill/>
                    </a:lnT>
                    <a:lnB>
                      <a:noFill/>
                    </a:lnB>
                  </a:tcPr>
                </a:tc>
                <a:extLst>
                  <a:ext uri="{0D108BD9-81ED-4DB2-BD59-A6C34878D82A}">
                    <a16:rowId xmlns:a16="http://schemas.microsoft.com/office/drawing/2014/main" val="2089722026"/>
                  </a:ext>
                </a:extLst>
              </a:tr>
            </a:tbl>
          </a:graphicData>
        </a:graphic>
      </p:graphicFrame>
    </p:spTree>
    <p:extLst>
      <p:ext uri="{BB962C8B-B14F-4D97-AF65-F5344CB8AC3E}">
        <p14:creationId xmlns:p14="http://schemas.microsoft.com/office/powerpoint/2010/main" val="2907011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Distribution</a:t>
            </a:r>
            <a:endParaRPr lang="en-US" b="1" dirty="0" smtClean="0"/>
          </a:p>
        </p:txBody>
      </p:sp>
      <p:sp>
        <p:nvSpPr>
          <p:cNvPr id="2" name="TextBox 1"/>
          <p:cNvSpPr txBox="1"/>
          <p:nvPr/>
        </p:nvSpPr>
        <p:spPr>
          <a:xfrm>
            <a:off x="802782" y="1799119"/>
            <a:ext cx="10157137" cy="2713563"/>
          </a:xfrm>
          <a:prstGeom prst="rect">
            <a:avLst/>
          </a:prstGeom>
          <a:noFill/>
        </p:spPr>
        <p:txBody>
          <a:bodyPr wrap="square" rtlCol="0">
            <a:spAutoFit/>
          </a:bodyPr>
          <a:lstStyle/>
          <a:p>
            <a:pPr>
              <a:spcAft>
                <a:spcPts val="1000"/>
              </a:spcAft>
            </a:pPr>
            <a:r>
              <a:rPr lang="en-US" b="1" dirty="0" smtClean="0"/>
              <a:t>Continuous Probability Distributions</a:t>
            </a:r>
          </a:p>
          <a:p>
            <a:r>
              <a:rPr lang="en-IN" dirty="0" smtClean="0"/>
              <a:t>The probability distribution of a continuous random variable is represented by an equation, called the </a:t>
            </a:r>
            <a:r>
              <a:rPr lang="en-IN" b="1" dirty="0" smtClean="0"/>
              <a:t>probability density function</a:t>
            </a:r>
            <a:r>
              <a:rPr lang="en-IN" dirty="0" smtClean="0"/>
              <a:t> (pdf) </a:t>
            </a:r>
          </a:p>
          <a:p>
            <a:endParaRPr lang="en-US" dirty="0"/>
          </a:p>
          <a:p>
            <a:r>
              <a:rPr lang="en-IN" dirty="0" smtClean="0"/>
              <a:t>The charts below show two continuous probability distributions. </a:t>
            </a:r>
          </a:p>
          <a:p>
            <a:r>
              <a:rPr lang="en-IN" dirty="0" smtClean="0"/>
              <a:t>The first chart shows a probability density function described by the equation y = 1 over the range of 0 to 1 and y = 0 elsewhere. </a:t>
            </a:r>
          </a:p>
          <a:p>
            <a:r>
              <a:rPr lang="en-IN" dirty="0" smtClean="0"/>
              <a:t>The second chart shows a probability density function described by the equation y = 1 - 0.5x over the range of 0 to 2 and y = 0 elsewhere. </a:t>
            </a:r>
            <a:r>
              <a:rPr lang="en-IN" b="1" dirty="0" smtClean="0"/>
              <a:t>The area under the curve is equal to 1 for both charts</a:t>
            </a:r>
            <a:r>
              <a:rPr lang="en-IN" dirty="0" smtClean="0"/>
              <a:t>.</a:t>
            </a:r>
          </a:p>
        </p:txBody>
      </p:sp>
      <p:pic>
        <p:nvPicPr>
          <p:cNvPr id="6" name="Picture 5"/>
          <p:cNvPicPr>
            <a:picLocks noChangeAspect="1"/>
          </p:cNvPicPr>
          <p:nvPr/>
        </p:nvPicPr>
        <p:blipFill>
          <a:blip r:embed="rId2"/>
          <a:stretch>
            <a:fillRect/>
          </a:stretch>
        </p:blipFill>
        <p:spPr>
          <a:xfrm>
            <a:off x="2190749" y="4463854"/>
            <a:ext cx="3545032" cy="2251967"/>
          </a:xfrm>
          <a:prstGeom prst="rect">
            <a:avLst/>
          </a:prstGeom>
        </p:spPr>
      </p:pic>
      <p:pic>
        <p:nvPicPr>
          <p:cNvPr id="9" name="Picture 8"/>
          <p:cNvPicPr>
            <a:picLocks noChangeAspect="1"/>
          </p:cNvPicPr>
          <p:nvPr/>
        </p:nvPicPr>
        <p:blipFill>
          <a:blip r:embed="rId3"/>
          <a:stretch>
            <a:fillRect/>
          </a:stretch>
        </p:blipFill>
        <p:spPr>
          <a:xfrm>
            <a:off x="6126222" y="4463854"/>
            <a:ext cx="2874331" cy="2141929"/>
          </a:xfrm>
          <a:prstGeom prst="rect">
            <a:avLst/>
          </a:prstGeom>
        </p:spPr>
      </p:pic>
    </p:spTree>
    <p:extLst>
      <p:ext uri="{BB962C8B-B14F-4D97-AF65-F5344CB8AC3E}">
        <p14:creationId xmlns:p14="http://schemas.microsoft.com/office/powerpoint/2010/main" val="1700241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Distribution</a:t>
            </a:r>
            <a:endParaRPr lang="en-US" b="1" dirty="0" smtClean="0"/>
          </a:p>
        </p:txBody>
      </p:sp>
      <p:sp>
        <p:nvSpPr>
          <p:cNvPr id="2" name="TextBox 1"/>
          <p:cNvSpPr txBox="1"/>
          <p:nvPr/>
        </p:nvSpPr>
        <p:spPr>
          <a:xfrm>
            <a:off x="802782" y="1799119"/>
            <a:ext cx="10157137" cy="2416046"/>
          </a:xfrm>
          <a:prstGeom prst="rect">
            <a:avLst/>
          </a:prstGeom>
          <a:noFill/>
        </p:spPr>
        <p:txBody>
          <a:bodyPr wrap="square" rtlCol="0">
            <a:spAutoFit/>
          </a:bodyPr>
          <a:lstStyle/>
          <a:p>
            <a:pPr>
              <a:spcAft>
                <a:spcPts val="1000"/>
              </a:spcAft>
            </a:pPr>
            <a:r>
              <a:rPr lang="en-US" b="1" dirty="0" smtClean="0"/>
              <a:t>Continuous Probability Distributions</a:t>
            </a:r>
          </a:p>
          <a:p>
            <a:pPr>
              <a:spcAft>
                <a:spcPts val="1000"/>
              </a:spcAft>
            </a:pPr>
            <a:r>
              <a:rPr lang="en-IN" dirty="0" smtClean="0"/>
              <a:t>The probability that a continuous random variable falls in the interval between </a:t>
            </a:r>
            <a:r>
              <a:rPr lang="en-IN" i="1" dirty="0" smtClean="0"/>
              <a:t>a</a:t>
            </a:r>
            <a:r>
              <a:rPr lang="en-IN" dirty="0" smtClean="0"/>
              <a:t> and </a:t>
            </a:r>
            <a:r>
              <a:rPr lang="en-IN" i="1" dirty="0" smtClean="0"/>
              <a:t>b</a:t>
            </a:r>
            <a:r>
              <a:rPr lang="en-IN" dirty="0" smtClean="0"/>
              <a:t> is equal to the area under the pdf curve between </a:t>
            </a:r>
            <a:r>
              <a:rPr lang="en-IN" i="1" dirty="0" smtClean="0"/>
              <a:t>a</a:t>
            </a:r>
            <a:r>
              <a:rPr lang="en-IN" dirty="0" smtClean="0"/>
              <a:t> and </a:t>
            </a:r>
            <a:r>
              <a:rPr lang="en-IN" i="1" dirty="0" smtClean="0"/>
              <a:t>b</a:t>
            </a:r>
            <a:r>
              <a:rPr lang="en-IN" dirty="0" smtClean="0"/>
              <a:t>. </a:t>
            </a:r>
          </a:p>
          <a:p>
            <a:pPr>
              <a:spcAft>
                <a:spcPts val="1000"/>
              </a:spcAft>
            </a:pPr>
            <a:r>
              <a:rPr lang="en-IN" dirty="0" smtClean="0"/>
              <a:t>For example, in the first chart below, the shaded area shows the probability that the random variable X will fall between 0.6 and 1.0. That probability is 0.40. And in the second chart, the shaded area shows the probability of falling between 1.0 and 2.0. That probability is 0.25.</a:t>
            </a:r>
          </a:p>
          <a:p>
            <a:pPr>
              <a:spcAft>
                <a:spcPts val="1000"/>
              </a:spcAft>
            </a:pPr>
            <a:endParaRPr lang="en-US" dirty="0" smtClean="0"/>
          </a:p>
        </p:txBody>
      </p:sp>
      <p:pic>
        <p:nvPicPr>
          <p:cNvPr id="8" name="Picture 7"/>
          <p:cNvPicPr>
            <a:picLocks noChangeAspect="1"/>
          </p:cNvPicPr>
          <p:nvPr/>
        </p:nvPicPr>
        <p:blipFill>
          <a:blip r:embed="rId2"/>
          <a:stretch>
            <a:fillRect/>
          </a:stretch>
        </p:blipFill>
        <p:spPr>
          <a:xfrm>
            <a:off x="2190749" y="3923523"/>
            <a:ext cx="3545032" cy="2251967"/>
          </a:xfrm>
          <a:prstGeom prst="rect">
            <a:avLst/>
          </a:prstGeom>
        </p:spPr>
      </p:pic>
      <p:pic>
        <p:nvPicPr>
          <p:cNvPr id="10" name="Picture 9"/>
          <p:cNvPicPr>
            <a:picLocks noChangeAspect="1"/>
          </p:cNvPicPr>
          <p:nvPr/>
        </p:nvPicPr>
        <p:blipFill>
          <a:blip r:embed="rId3"/>
          <a:stretch>
            <a:fillRect/>
          </a:stretch>
        </p:blipFill>
        <p:spPr>
          <a:xfrm>
            <a:off x="6126222" y="3923523"/>
            <a:ext cx="2874331" cy="2141929"/>
          </a:xfrm>
          <a:prstGeom prst="rect">
            <a:avLst/>
          </a:prstGeom>
        </p:spPr>
      </p:pic>
    </p:spTree>
    <p:extLst>
      <p:ext uri="{BB962C8B-B14F-4D97-AF65-F5344CB8AC3E}">
        <p14:creationId xmlns:p14="http://schemas.microsoft.com/office/powerpoint/2010/main" val="3184157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a:t>
            </a:r>
            <a:endParaRPr lang="en-US" b="1" dirty="0" smtClean="0"/>
          </a:p>
        </p:txBody>
      </p:sp>
      <p:sp>
        <p:nvSpPr>
          <p:cNvPr id="2" name="TextBox 1"/>
          <p:cNvSpPr txBox="1"/>
          <p:nvPr/>
        </p:nvSpPr>
        <p:spPr>
          <a:xfrm>
            <a:off x="802782" y="1799119"/>
            <a:ext cx="10157137" cy="4078039"/>
          </a:xfrm>
          <a:prstGeom prst="rect">
            <a:avLst/>
          </a:prstGeom>
          <a:noFill/>
        </p:spPr>
        <p:txBody>
          <a:bodyPr wrap="square" rtlCol="0">
            <a:spAutoFit/>
          </a:bodyPr>
          <a:lstStyle/>
          <a:p>
            <a:pPr>
              <a:spcAft>
                <a:spcPts val="1000"/>
              </a:spcAft>
            </a:pPr>
            <a:r>
              <a:rPr lang="en-US" b="1" dirty="0" smtClean="0"/>
              <a:t>Binomial Experiment:</a:t>
            </a:r>
          </a:p>
          <a:p>
            <a:pPr marL="285750" indent="-285750">
              <a:buFont typeface="Arial" panose="020B0604020202020204" pitchFamily="34" charset="0"/>
              <a:buChar char="•"/>
            </a:pPr>
            <a:r>
              <a:rPr lang="en-IN" dirty="0" smtClean="0"/>
              <a:t>The experiment consists of </a:t>
            </a:r>
            <a:r>
              <a:rPr lang="en-IN" i="1" dirty="0" smtClean="0"/>
              <a:t>n</a:t>
            </a:r>
            <a:r>
              <a:rPr lang="en-IN" dirty="0" smtClean="0"/>
              <a:t> repeated trials.</a:t>
            </a:r>
          </a:p>
          <a:p>
            <a:pPr marL="285750" indent="-285750">
              <a:buFont typeface="Arial" panose="020B0604020202020204" pitchFamily="34" charset="0"/>
              <a:buChar char="•"/>
            </a:pPr>
            <a:r>
              <a:rPr lang="en-IN" dirty="0" smtClean="0"/>
              <a:t>Each trial can result in just two possible outcomes. </a:t>
            </a:r>
            <a:endParaRPr lang="en-IN" dirty="0"/>
          </a:p>
          <a:p>
            <a:pPr marL="285750" indent="-285750">
              <a:buFont typeface="Arial" panose="020B0604020202020204" pitchFamily="34" charset="0"/>
              <a:buChar char="•"/>
            </a:pPr>
            <a:r>
              <a:rPr lang="en-IN" dirty="0" smtClean="0"/>
              <a:t>The probability of success, denoted by </a:t>
            </a:r>
            <a:r>
              <a:rPr lang="en-IN" i="1" dirty="0" smtClean="0"/>
              <a:t>P</a:t>
            </a:r>
            <a:r>
              <a:rPr lang="en-IN" dirty="0" smtClean="0"/>
              <a:t>, is the same on every trial.</a:t>
            </a:r>
          </a:p>
          <a:p>
            <a:pPr marL="285750" indent="-285750">
              <a:buFont typeface="Arial" panose="020B0604020202020204" pitchFamily="34" charset="0"/>
              <a:buChar char="•"/>
            </a:pPr>
            <a:r>
              <a:rPr lang="en-IN" dirty="0" smtClean="0"/>
              <a:t>The trials are independent.</a:t>
            </a:r>
          </a:p>
          <a:p>
            <a:pPr marL="285750" indent="-285750">
              <a:spcAft>
                <a:spcPts val="1000"/>
              </a:spcAft>
              <a:buFont typeface="Arial" panose="020B0604020202020204" pitchFamily="34" charset="0"/>
              <a:buChar char="•"/>
            </a:pPr>
            <a:endParaRPr lang="en-US" b="1" dirty="0" smtClean="0"/>
          </a:p>
          <a:p>
            <a:pPr>
              <a:spcAft>
                <a:spcPts val="1000"/>
              </a:spcAft>
            </a:pPr>
            <a:r>
              <a:rPr lang="en-US" b="1" dirty="0" smtClean="0"/>
              <a:t>Notations</a:t>
            </a:r>
            <a:r>
              <a:rPr lang="en-US" dirty="0" smtClean="0"/>
              <a:t>:</a:t>
            </a:r>
          </a:p>
          <a:p>
            <a:r>
              <a:rPr lang="en-IN" b="1" i="1" dirty="0" smtClean="0"/>
              <a:t>x</a:t>
            </a:r>
            <a:r>
              <a:rPr lang="en-IN" dirty="0" smtClean="0"/>
              <a:t>: The number of successes that result from the binomial experiment.</a:t>
            </a:r>
          </a:p>
          <a:p>
            <a:r>
              <a:rPr lang="en-IN" b="1" i="1" dirty="0" smtClean="0"/>
              <a:t>n</a:t>
            </a:r>
            <a:r>
              <a:rPr lang="en-IN" dirty="0" smtClean="0"/>
              <a:t>: The number of trials in the binomial experiment.</a:t>
            </a:r>
          </a:p>
          <a:p>
            <a:r>
              <a:rPr lang="en-IN" b="1" i="1" dirty="0" smtClean="0"/>
              <a:t>P</a:t>
            </a:r>
            <a:r>
              <a:rPr lang="en-IN" dirty="0" smtClean="0"/>
              <a:t>: The probability of success on an individual trial.</a:t>
            </a:r>
          </a:p>
          <a:p>
            <a:r>
              <a:rPr lang="en-IN" b="1" i="1" dirty="0" smtClean="0"/>
              <a:t>Q</a:t>
            </a:r>
            <a:r>
              <a:rPr lang="en-IN" dirty="0" smtClean="0"/>
              <a:t>: The probability of failure on an individual trial. (This is equal to 1 - </a:t>
            </a:r>
            <a:r>
              <a:rPr lang="en-IN" i="1" dirty="0" smtClean="0"/>
              <a:t>P</a:t>
            </a:r>
            <a:r>
              <a:rPr lang="en-IN" dirty="0" smtClean="0"/>
              <a:t>.)</a:t>
            </a:r>
          </a:p>
          <a:p>
            <a:r>
              <a:rPr lang="en-IN" b="1" dirty="0" smtClean="0"/>
              <a:t>b(</a:t>
            </a:r>
            <a:r>
              <a:rPr lang="en-IN" b="1" i="1" dirty="0" smtClean="0"/>
              <a:t>x</a:t>
            </a:r>
            <a:r>
              <a:rPr lang="en-IN" b="1" dirty="0" smtClean="0"/>
              <a:t>; </a:t>
            </a:r>
            <a:r>
              <a:rPr lang="en-IN" b="1" i="1" dirty="0" smtClean="0"/>
              <a:t>n, P</a:t>
            </a:r>
            <a:r>
              <a:rPr lang="en-IN" b="1" dirty="0" smtClean="0"/>
              <a:t>): Binomial probability </a:t>
            </a:r>
            <a:r>
              <a:rPr lang="en-IN" dirty="0" smtClean="0"/>
              <a:t>- the probability that an </a:t>
            </a:r>
            <a:r>
              <a:rPr lang="en-IN" i="1" dirty="0" smtClean="0"/>
              <a:t>n</a:t>
            </a:r>
            <a:r>
              <a:rPr lang="en-IN" dirty="0" smtClean="0"/>
              <a:t>-trial binomial experiment results in </a:t>
            </a:r>
            <a:r>
              <a:rPr lang="en-IN" u="sng" dirty="0" smtClean="0"/>
              <a:t>exactly</a:t>
            </a:r>
            <a:r>
              <a:rPr lang="en-IN" dirty="0" smtClean="0"/>
              <a:t> </a:t>
            </a:r>
            <a:r>
              <a:rPr lang="en-IN" i="1" dirty="0" smtClean="0"/>
              <a:t>x</a:t>
            </a:r>
            <a:r>
              <a:rPr lang="en-IN" dirty="0" smtClean="0"/>
              <a:t> successes, when the probability of success on an individual trial is </a:t>
            </a:r>
            <a:r>
              <a:rPr lang="en-IN" i="1" dirty="0" smtClean="0"/>
              <a:t>P.</a:t>
            </a:r>
            <a:endParaRPr lang="en-US" dirty="0" smtClean="0"/>
          </a:p>
        </p:txBody>
      </p:sp>
    </p:spTree>
    <p:extLst>
      <p:ext uri="{BB962C8B-B14F-4D97-AF65-F5344CB8AC3E}">
        <p14:creationId xmlns:p14="http://schemas.microsoft.com/office/powerpoint/2010/main" val="119493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a:t>
            </a:r>
            <a:endParaRPr lang="en-US" b="1" dirty="0" smtClean="0"/>
          </a:p>
        </p:txBody>
      </p:sp>
      <p:sp>
        <p:nvSpPr>
          <p:cNvPr id="2" name="TextBox 1"/>
          <p:cNvSpPr txBox="1"/>
          <p:nvPr/>
        </p:nvSpPr>
        <p:spPr>
          <a:xfrm>
            <a:off x="802782" y="1799119"/>
            <a:ext cx="10157137" cy="2159566"/>
          </a:xfrm>
          <a:prstGeom prst="rect">
            <a:avLst/>
          </a:prstGeom>
          <a:noFill/>
        </p:spPr>
        <p:txBody>
          <a:bodyPr wrap="square" rtlCol="0">
            <a:spAutoFit/>
          </a:bodyPr>
          <a:lstStyle/>
          <a:p>
            <a:pPr>
              <a:spcAft>
                <a:spcPts val="1000"/>
              </a:spcAft>
            </a:pPr>
            <a:r>
              <a:rPr lang="en-IN" dirty="0" smtClean="0"/>
              <a:t>A </a:t>
            </a:r>
            <a:r>
              <a:rPr lang="en-IN" b="1" dirty="0" smtClean="0"/>
              <a:t>binomial random variable</a:t>
            </a:r>
            <a:r>
              <a:rPr lang="en-IN" dirty="0" smtClean="0"/>
              <a:t> is the number of successes </a:t>
            </a:r>
            <a:r>
              <a:rPr lang="en-IN" i="1" dirty="0" smtClean="0"/>
              <a:t>x</a:t>
            </a:r>
            <a:r>
              <a:rPr lang="en-IN" dirty="0" smtClean="0"/>
              <a:t> in </a:t>
            </a:r>
            <a:r>
              <a:rPr lang="en-IN" i="1" dirty="0" smtClean="0"/>
              <a:t>n</a:t>
            </a:r>
            <a:r>
              <a:rPr lang="en-IN" dirty="0" smtClean="0"/>
              <a:t> repeated trials of a binomial experiment. The probability distribution of a binomial random variable is called a </a:t>
            </a:r>
            <a:r>
              <a:rPr lang="en-IN" b="1" dirty="0" smtClean="0"/>
              <a:t>binomial distribution</a:t>
            </a:r>
            <a:r>
              <a:rPr lang="en-IN" dirty="0" smtClean="0"/>
              <a:t>. </a:t>
            </a:r>
          </a:p>
          <a:p>
            <a:endParaRPr lang="en-IN" b="1" dirty="0" smtClean="0"/>
          </a:p>
          <a:p>
            <a:r>
              <a:rPr lang="en-IN" b="1" dirty="0" smtClean="0"/>
              <a:t>Example:</a:t>
            </a:r>
          </a:p>
          <a:p>
            <a:pPr>
              <a:spcAft>
                <a:spcPts val="1000"/>
              </a:spcAft>
            </a:pPr>
            <a:r>
              <a:rPr lang="en-IN" dirty="0" smtClean="0"/>
              <a:t>Suppose we flip a coin two times and count the number of heads (successes). The binomial random variable is the number of heads, which can take on values of 0, 1, or 2. The binomial distribution is presented below. </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2241057206"/>
              </p:ext>
            </p:extLst>
          </p:nvPr>
        </p:nvGraphicFramePr>
        <p:xfrm>
          <a:off x="3393582" y="4422844"/>
          <a:ext cx="4545074" cy="1463040"/>
        </p:xfrm>
        <a:graphic>
          <a:graphicData uri="http://schemas.openxmlformats.org/drawingml/2006/table">
            <a:tbl>
              <a:tblPr/>
              <a:tblGrid>
                <a:gridCol w="2272537">
                  <a:extLst>
                    <a:ext uri="{9D8B030D-6E8A-4147-A177-3AD203B41FA5}">
                      <a16:colId xmlns:a16="http://schemas.microsoft.com/office/drawing/2014/main" val="3267649520"/>
                    </a:ext>
                  </a:extLst>
                </a:gridCol>
                <a:gridCol w="2272537">
                  <a:extLst>
                    <a:ext uri="{9D8B030D-6E8A-4147-A177-3AD203B41FA5}">
                      <a16:colId xmlns:a16="http://schemas.microsoft.com/office/drawing/2014/main" val="502484816"/>
                    </a:ext>
                  </a:extLst>
                </a:gridCol>
              </a:tblGrid>
              <a:tr h="358502">
                <a:tc>
                  <a:txBody>
                    <a:bodyPr/>
                    <a:lstStyle/>
                    <a:p>
                      <a:pPr algn="ctr"/>
                      <a:r>
                        <a:rPr lang="en-IN" dirty="0">
                          <a:solidFill>
                            <a:schemeClr val="bg1"/>
                          </a:solidFill>
                        </a:rPr>
                        <a:t>Number of </a:t>
                      </a:r>
                      <a:r>
                        <a:rPr lang="en-IN" dirty="0" smtClean="0">
                          <a:solidFill>
                            <a:schemeClr val="bg1"/>
                          </a:solidFill>
                        </a:rPr>
                        <a:t>heads </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IN" dirty="0">
                          <a:solidFill>
                            <a:schemeClr val="bg1"/>
                          </a:solidFill>
                        </a:rPr>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657160433"/>
                  </a:ext>
                </a:extLst>
              </a:tr>
              <a:tr h="358502">
                <a:tc>
                  <a:txBody>
                    <a:bodyPr/>
                    <a:lstStyle/>
                    <a:p>
                      <a:pPr algn="ctr"/>
                      <a:r>
                        <a:rPr lang="en-IN"/>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7813454"/>
                  </a:ext>
                </a:extLst>
              </a:tr>
              <a:tr h="358502">
                <a:tc>
                  <a:txBody>
                    <a:bodyPr/>
                    <a:lstStyle/>
                    <a:p>
                      <a:pPr algn="ctr"/>
                      <a:r>
                        <a:rPr lang="en-IN"/>
                        <a:t>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652330"/>
                  </a:ext>
                </a:extLst>
              </a:tr>
              <a:tr h="358502">
                <a:tc>
                  <a:txBody>
                    <a:bodyPr/>
                    <a:lstStyle/>
                    <a:p>
                      <a:pPr algn="ctr"/>
                      <a:r>
                        <a:rPr lang="en-IN"/>
                        <a:t>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1306273"/>
                  </a:ext>
                </a:extLst>
              </a:tr>
            </a:tbl>
          </a:graphicData>
        </a:graphic>
      </p:graphicFrame>
    </p:spTree>
    <p:extLst>
      <p:ext uri="{BB962C8B-B14F-4D97-AF65-F5344CB8AC3E}">
        <p14:creationId xmlns:p14="http://schemas.microsoft.com/office/powerpoint/2010/main" val="3538771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a:t>
            </a:r>
            <a:endParaRPr lang="en-US" b="1" dirty="0" smtClean="0"/>
          </a:p>
        </p:txBody>
      </p:sp>
      <p:sp>
        <p:nvSpPr>
          <p:cNvPr id="2" name="TextBox 1"/>
          <p:cNvSpPr txBox="1"/>
          <p:nvPr/>
        </p:nvSpPr>
        <p:spPr>
          <a:xfrm>
            <a:off x="802782" y="1799119"/>
            <a:ext cx="10157137" cy="3139321"/>
          </a:xfrm>
          <a:prstGeom prst="rect">
            <a:avLst/>
          </a:prstGeom>
          <a:noFill/>
        </p:spPr>
        <p:txBody>
          <a:bodyPr wrap="square" rtlCol="0">
            <a:spAutoFit/>
          </a:bodyPr>
          <a:lstStyle/>
          <a:p>
            <a:r>
              <a:rPr lang="en-US" b="1" dirty="0" smtClean="0"/>
              <a:t>Properties of binomial distribution:</a:t>
            </a:r>
            <a:endParaRPr lang="en-IN" b="1" dirty="0" smtClean="0"/>
          </a:p>
          <a:p>
            <a:r>
              <a:rPr lang="en-IN" dirty="0" smtClean="0"/>
              <a:t>The mean of the distribution (</a:t>
            </a:r>
            <a:r>
              <a:rPr lang="en-IN" dirty="0" err="1" smtClean="0"/>
              <a:t>μ</a:t>
            </a:r>
            <a:r>
              <a:rPr lang="en-IN" baseline="-25000" dirty="0" err="1" smtClean="0"/>
              <a:t>x</a:t>
            </a:r>
            <a:r>
              <a:rPr lang="en-IN" dirty="0" smtClean="0"/>
              <a:t>) is equal to </a:t>
            </a:r>
            <a:r>
              <a:rPr lang="en-IN" i="1" dirty="0" smtClean="0"/>
              <a:t>n</a:t>
            </a:r>
            <a:r>
              <a:rPr lang="en-IN" dirty="0" smtClean="0"/>
              <a:t> * </a:t>
            </a:r>
            <a:r>
              <a:rPr lang="en-IN" i="1" dirty="0" smtClean="0"/>
              <a:t>P</a:t>
            </a:r>
            <a:r>
              <a:rPr lang="en-IN" dirty="0" smtClean="0"/>
              <a:t> .</a:t>
            </a:r>
          </a:p>
          <a:p>
            <a:r>
              <a:rPr lang="en-IN" dirty="0" smtClean="0"/>
              <a:t>The variance (σ</a:t>
            </a:r>
            <a:r>
              <a:rPr lang="en-IN" baseline="30000" dirty="0" smtClean="0"/>
              <a:t>2</a:t>
            </a:r>
            <a:r>
              <a:rPr lang="en-IN" baseline="-25000" dirty="0" smtClean="0"/>
              <a:t>x</a:t>
            </a:r>
            <a:r>
              <a:rPr lang="en-IN" dirty="0" smtClean="0"/>
              <a:t>) is </a:t>
            </a:r>
            <a:r>
              <a:rPr lang="en-IN" i="1" dirty="0" smtClean="0"/>
              <a:t>n</a:t>
            </a:r>
            <a:r>
              <a:rPr lang="en-IN" dirty="0" smtClean="0"/>
              <a:t> * </a:t>
            </a:r>
            <a:r>
              <a:rPr lang="en-IN" i="1" dirty="0" smtClean="0"/>
              <a:t>P</a:t>
            </a:r>
            <a:r>
              <a:rPr lang="en-IN" dirty="0" smtClean="0"/>
              <a:t> * ( 1 - </a:t>
            </a:r>
            <a:r>
              <a:rPr lang="en-IN" i="1" dirty="0" smtClean="0"/>
              <a:t>P</a:t>
            </a:r>
            <a:r>
              <a:rPr lang="en-IN" dirty="0" smtClean="0"/>
              <a:t> ).</a:t>
            </a:r>
          </a:p>
          <a:p>
            <a:r>
              <a:rPr lang="en-IN" dirty="0" smtClean="0"/>
              <a:t>The standard deviation (</a:t>
            </a:r>
            <a:r>
              <a:rPr lang="en-IN" dirty="0" err="1" smtClean="0"/>
              <a:t>σ</a:t>
            </a:r>
            <a:r>
              <a:rPr lang="en-IN" baseline="-25000" dirty="0" err="1" smtClean="0"/>
              <a:t>x</a:t>
            </a:r>
            <a:r>
              <a:rPr lang="en-IN" dirty="0" smtClean="0"/>
              <a:t>) is </a:t>
            </a:r>
            <a:r>
              <a:rPr lang="en-IN" dirty="0" err="1" smtClean="0"/>
              <a:t>sqrt</a:t>
            </a:r>
            <a:r>
              <a:rPr lang="en-IN" dirty="0" smtClean="0"/>
              <a:t>[ </a:t>
            </a:r>
            <a:r>
              <a:rPr lang="en-IN" i="1" dirty="0" smtClean="0"/>
              <a:t>n</a:t>
            </a:r>
            <a:r>
              <a:rPr lang="en-IN" dirty="0" smtClean="0"/>
              <a:t> * </a:t>
            </a:r>
            <a:r>
              <a:rPr lang="en-IN" i="1" dirty="0" smtClean="0"/>
              <a:t>P</a:t>
            </a:r>
            <a:r>
              <a:rPr lang="en-IN" dirty="0" smtClean="0"/>
              <a:t> * ( 1 - </a:t>
            </a:r>
            <a:r>
              <a:rPr lang="en-IN" i="1" dirty="0" smtClean="0"/>
              <a:t>P</a:t>
            </a:r>
            <a:r>
              <a:rPr lang="en-IN" dirty="0" smtClean="0"/>
              <a:t> ) ].</a:t>
            </a:r>
          </a:p>
          <a:p>
            <a:endParaRPr lang="en-IN" b="1" dirty="0" smtClean="0"/>
          </a:p>
          <a:p>
            <a:endParaRPr lang="en-IN" b="1" dirty="0"/>
          </a:p>
          <a:p>
            <a:r>
              <a:rPr lang="en-IN" b="1" dirty="0" smtClean="0"/>
              <a:t>Binomial Formula:</a:t>
            </a:r>
            <a:endParaRPr lang="en-IN" dirty="0" smtClean="0"/>
          </a:p>
          <a:p>
            <a:r>
              <a:rPr lang="en-IN" dirty="0" smtClean="0"/>
              <a:t>Suppose a binomial experiment consists of </a:t>
            </a:r>
            <a:r>
              <a:rPr lang="en-IN" i="1" dirty="0" smtClean="0"/>
              <a:t>n</a:t>
            </a:r>
            <a:r>
              <a:rPr lang="en-IN" dirty="0" smtClean="0"/>
              <a:t> trials and results in </a:t>
            </a:r>
            <a:r>
              <a:rPr lang="en-IN" i="1" dirty="0" smtClean="0"/>
              <a:t>x</a:t>
            </a:r>
            <a:r>
              <a:rPr lang="en-IN" dirty="0" smtClean="0"/>
              <a:t> successes. If the probability of success on an individual trial is </a:t>
            </a:r>
            <a:r>
              <a:rPr lang="en-IN" i="1" dirty="0" smtClean="0"/>
              <a:t>P</a:t>
            </a:r>
            <a:r>
              <a:rPr lang="en-IN" dirty="0" smtClean="0"/>
              <a:t>, then the binomial probability is:</a:t>
            </a:r>
          </a:p>
          <a:p>
            <a:pPr algn="ctr"/>
            <a:r>
              <a:rPr lang="en-IN" dirty="0" smtClean="0">
                <a:effectLst/>
              </a:rPr>
              <a:t>b(</a:t>
            </a:r>
            <a:r>
              <a:rPr lang="en-IN" i="1" dirty="0" smtClean="0">
                <a:effectLst/>
              </a:rPr>
              <a:t>x</a:t>
            </a:r>
            <a:r>
              <a:rPr lang="en-IN" dirty="0" smtClean="0">
                <a:effectLst/>
              </a:rPr>
              <a:t>; </a:t>
            </a:r>
            <a:r>
              <a:rPr lang="en-IN" i="1" dirty="0" smtClean="0">
                <a:effectLst/>
              </a:rPr>
              <a:t>n, P</a:t>
            </a:r>
            <a:r>
              <a:rPr lang="en-IN" dirty="0" smtClean="0">
                <a:effectLst/>
              </a:rPr>
              <a:t>) = </a:t>
            </a:r>
            <a:r>
              <a:rPr lang="en-IN" baseline="-25000" dirty="0" err="1" smtClean="0">
                <a:effectLst/>
              </a:rPr>
              <a:t>n</a:t>
            </a:r>
            <a:r>
              <a:rPr lang="en-IN" dirty="0" err="1" smtClean="0">
                <a:effectLst/>
              </a:rPr>
              <a:t>C</a:t>
            </a:r>
            <a:r>
              <a:rPr lang="en-IN" baseline="-25000" dirty="0" err="1" smtClean="0">
                <a:effectLst/>
              </a:rPr>
              <a:t>x</a:t>
            </a:r>
            <a:r>
              <a:rPr lang="en-IN" dirty="0" smtClean="0">
                <a:effectLst/>
              </a:rPr>
              <a:t> * </a:t>
            </a:r>
            <a:r>
              <a:rPr lang="en-IN" dirty="0" err="1" smtClean="0">
                <a:effectLst/>
              </a:rPr>
              <a:t>P</a:t>
            </a:r>
            <a:r>
              <a:rPr lang="en-IN" baseline="30000" dirty="0" err="1" smtClean="0">
                <a:effectLst/>
              </a:rPr>
              <a:t>x</a:t>
            </a:r>
            <a:r>
              <a:rPr lang="en-IN" dirty="0" smtClean="0">
                <a:effectLst/>
              </a:rPr>
              <a:t> * (1 - P)</a:t>
            </a:r>
            <a:r>
              <a:rPr lang="en-IN" baseline="30000" dirty="0" smtClean="0">
                <a:effectLst/>
              </a:rPr>
              <a:t>n – x</a:t>
            </a:r>
          </a:p>
          <a:p>
            <a:endParaRPr lang="en-IN" dirty="0" smtClean="0">
              <a:effectLst/>
            </a:endParaRPr>
          </a:p>
        </p:txBody>
      </p:sp>
    </p:spTree>
    <p:extLst>
      <p:ext uri="{BB962C8B-B14F-4D97-AF65-F5344CB8AC3E}">
        <p14:creationId xmlns:p14="http://schemas.microsoft.com/office/powerpoint/2010/main" val="3260827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Refresher – n C r</a:t>
            </a:r>
            <a:endParaRPr lang="en-US" b="1" dirty="0" smtClean="0"/>
          </a:p>
        </p:txBody>
      </p:sp>
      <p:sp>
        <p:nvSpPr>
          <p:cNvPr id="2" name="TextBox 1"/>
          <p:cNvSpPr txBox="1"/>
          <p:nvPr/>
        </p:nvSpPr>
        <p:spPr>
          <a:xfrm>
            <a:off x="802782" y="1799119"/>
            <a:ext cx="10157137" cy="3693319"/>
          </a:xfrm>
          <a:prstGeom prst="rect">
            <a:avLst/>
          </a:prstGeom>
          <a:noFill/>
        </p:spPr>
        <p:txBody>
          <a:bodyPr wrap="square" rtlCol="0">
            <a:spAutoFit/>
          </a:bodyPr>
          <a:lstStyle/>
          <a:p>
            <a:r>
              <a:rPr lang="en-IN" b="1" dirty="0"/>
              <a:t>Combinations</a:t>
            </a:r>
            <a:r>
              <a:rPr lang="en-IN" dirty="0"/>
              <a:t> are a way to calculate the total outcomes of an event where order of the outcomes does not matter. To calculate combinations, we will use the formula </a:t>
            </a:r>
            <a:r>
              <a:rPr lang="en-IN" i="1" dirty="0" err="1"/>
              <a:t>n</a:t>
            </a:r>
            <a:r>
              <a:rPr lang="en-IN" dirty="0" err="1"/>
              <a:t>C</a:t>
            </a:r>
            <a:r>
              <a:rPr lang="en-IN" i="1" dirty="0" err="1"/>
              <a:t>r</a:t>
            </a:r>
            <a:r>
              <a:rPr lang="en-IN" dirty="0"/>
              <a:t> = </a:t>
            </a:r>
            <a:r>
              <a:rPr lang="en-IN" i="1" dirty="0"/>
              <a:t>n</a:t>
            </a:r>
            <a:r>
              <a:rPr lang="en-IN" dirty="0"/>
              <a:t>! / </a:t>
            </a:r>
            <a:r>
              <a:rPr lang="en-IN" i="1" dirty="0"/>
              <a:t>r</a:t>
            </a:r>
            <a:r>
              <a:rPr lang="en-IN" dirty="0"/>
              <a:t>! * (</a:t>
            </a:r>
            <a:r>
              <a:rPr lang="en-IN" i="1" dirty="0"/>
              <a:t>n</a:t>
            </a:r>
            <a:r>
              <a:rPr lang="en-IN" dirty="0"/>
              <a:t> - </a:t>
            </a:r>
            <a:r>
              <a:rPr lang="en-IN" i="1" dirty="0"/>
              <a:t>r</a:t>
            </a:r>
            <a:r>
              <a:rPr lang="en-IN" dirty="0"/>
              <a:t>)!, where </a:t>
            </a:r>
            <a:r>
              <a:rPr lang="en-IN" i="1" dirty="0"/>
              <a:t>n</a:t>
            </a:r>
            <a:r>
              <a:rPr lang="en-IN" dirty="0"/>
              <a:t> represents the total number of items, and </a:t>
            </a:r>
            <a:r>
              <a:rPr lang="en-IN" i="1" dirty="0"/>
              <a:t>r</a:t>
            </a:r>
            <a:r>
              <a:rPr lang="en-IN" dirty="0"/>
              <a:t> represents the number of items being chosen at a time. </a:t>
            </a:r>
            <a:endParaRPr lang="en-IN" dirty="0" smtClean="0"/>
          </a:p>
          <a:p>
            <a:endParaRPr lang="en-US" dirty="0">
              <a:effectLst/>
            </a:endParaRPr>
          </a:p>
          <a:p>
            <a:r>
              <a:rPr lang="en-IN" dirty="0"/>
              <a:t>A </a:t>
            </a:r>
            <a:r>
              <a:rPr lang="en-IN" b="1" dirty="0"/>
              <a:t>factorial</a:t>
            </a:r>
            <a:r>
              <a:rPr lang="en-IN" dirty="0"/>
              <a:t> is the product of all the positive integers equal to and less than your number. 4! = 4 * 3 * 2 * </a:t>
            </a:r>
            <a:r>
              <a:rPr lang="en-IN" dirty="0" smtClean="0"/>
              <a:t>1</a:t>
            </a:r>
          </a:p>
          <a:p>
            <a:endParaRPr lang="en-US" dirty="0">
              <a:effectLst/>
            </a:endParaRPr>
          </a:p>
          <a:p>
            <a:r>
              <a:rPr lang="en-US" b="1" dirty="0" smtClean="0"/>
              <a:t>Example:</a:t>
            </a:r>
            <a:endParaRPr lang="en-US" dirty="0" smtClean="0"/>
          </a:p>
          <a:p>
            <a:r>
              <a:rPr lang="en-IN" dirty="0"/>
              <a:t>There are ten new movies out to rent this week on DVD. John wants to select three movies to watch this weekend. How many combinations of movies can he select? </a:t>
            </a:r>
          </a:p>
          <a:p>
            <a:endParaRPr lang="en-IN" dirty="0" smtClean="0"/>
          </a:p>
          <a:p>
            <a:r>
              <a:rPr lang="en-IN" dirty="0" smtClean="0"/>
              <a:t>In </a:t>
            </a:r>
            <a:r>
              <a:rPr lang="en-IN" dirty="0"/>
              <a:t>this problem, John is choosing three movies from the ten new releases. 10 would represent the </a:t>
            </a:r>
            <a:r>
              <a:rPr lang="en-IN" i="1" dirty="0"/>
              <a:t>n</a:t>
            </a:r>
            <a:r>
              <a:rPr lang="en-IN" dirty="0"/>
              <a:t> variable, and 3 would represent the </a:t>
            </a:r>
            <a:r>
              <a:rPr lang="en-IN" i="1" dirty="0"/>
              <a:t>r</a:t>
            </a:r>
            <a:r>
              <a:rPr lang="en-IN" dirty="0"/>
              <a:t> variable. So, our equation would look like 10C3 = 10! / 3! * (10 - 3)!. </a:t>
            </a:r>
          </a:p>
          <a:p>
            <a:endParaRPr lang="en-IN" dirty="0" smtClean="0">
              <a:effectLst/>
            </a:endParaRPr>
          </a:p>
        </p:txBody>
      </p:sp>
    </p:spTree>
    <p:extLst>
      <p:ext uri="{BB962C8B-B14F-4D97-AF65-F5344CB8AC3E}">
        <p14:creationId xmlns:p14="http://schemas.microsoft.com/office/powerpoint/2010/main" val="2978772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 – Examples</a:t>
            </a:r>
            <a:endParaRPr lang="en-US" b="1" dirty="0" smtClean="0"/>
          </a:p>
        </p:txBody>
      </p:sp>
      <p:sp>
        <p:nvSpPr>
          <p:cNvPr id="2" name="TextBox 1"/>
          <p:cNvSpPr txBox="1"/>
          <p:nvPr/>
        </p:nvSpPr>
        <p:spPr>
          <a:xfrm>
            <a:off x="802782" y="1799119"/>
            <a:ext cx="10157137" cy="3416320"/>
          </a:xfrm>
          <a:prstGeom prst="rect">
            <a:avLst/>
          </a:prstGeom>
          <a:noFill/>
        </p:spPr>
        <p:txBody>
          <a:bodyPr wrap="square" rtlCol="0">
            <a:spAutoFit/>
          </a:bodyPr>
          <a:lstStyle/>
          <a:p>
            <a:r>
              <a:rPr lang="en-IN" b="1" dirty="0" smtClean="0"/>
              <a:t>Example1.</a:t>
            </a:r>
          </a:p>
          <a:p>
            <a:r>
              <a:rPr lang="en-IN" dirty="0" smtClean="0"/>
              <a:t>Suppose a die is tossed 5 times. What is the probability of getting exactly 2 fours?</a:t>
            </a:r>
          </a:p>
          <a:p>
            <a:endParaRPr lang="en-US" dirty="0">
              <a:effectLst/>
            </a:endParaRPr>
          </a:p>
          <a:p>
            <a:r>
              <a:rPr lang="en-IN" dirty="0" smtClean="0"/>
              <a:t>This is a binomial experiment in which the number of trials is equal to 5, the number of successes is equal to 2, and the probability of success on a single trial is 1/6 or about 0.167. </a:t>
            </a:r>
          </a:p>
          <a:p>
            <a:endParaRPr lang="en-IN" dirty="0" smtClean="0"/>
          </a:p>
          <a:p>
            <a:r>
              <a:rPr lang="en-IN" dirty="0" smtClean="0"/>
              <a:t>Therefore, the binomial probability is: </a:t>
            </a:r>
          </a:p>
          <a:p>
            <a:endParaRPr lang="en-US" dirty="0" smtClean="0">
              <a:effectLst/>
            </a:endParaRPr>
          </a:p>
          <a:p>
            <a:pPr algn="ctr"/>
            <a:r>
              <a:rPr lang="en-IN" dirty="0" smtClean="0">
                <a:effectLst/>
              </a:rPr>
              <a:t>b(</a:t>
            </a:r>
            <a:r>
              <a:rPr lang="en-IN" i="1" dirty="0" smtClean="0">
                <a:effectLst/>
              </a:rPr>
              <a:t>x</a:t>
            </a:r>
            <a:r>
              <a:rPr lang="en-IN" dirty="0" smtClean="0">
                <a:effectLst/>
              </a:rPr>
              <a:t>; </a:t>
            </a:r>
            <a:r>
              <a:rPr lang="en-IN" i="1" dirty="0" smtClean="0">
                <a:effectLst/>
              </a:rPr>
              <a:t>n, P</a:t>
            </a:r>
            <a:r>
              <a:rPr lang="en-IN" dirty="0" smtClean="0">
                <a:effectLst/>
              </a:rPr>
              <a:t>) = </a:t>
            </a:r>
            <a:r>
              <a:rPr lang="en-IN" baseline="-25000" dirty="0" err="1" smtClean="0">
                <a:effectLst/>
              </a:rPr>
              <a:t>n</a:t>
            </a:r>
            <a:r>
              <a:rPr lang="en-IN" dirty="0" err="1" smtClean="0">
                <a:effectLst/>
              </a:rPr>
              <a:t>C</a:t>
            </a:r>
            <a:r>
              <a:rPr lang="en-IN" baseline="-25000" dirty="0" err="1" smtClean="0">
                <a:effectLst/>
              </a:rPr>
              <a:t>x</a:t>
            </a:r>
            <a:r>
              <a:rPr lang="en-IN" dirty="0" smtClean="0">
                <a:effectLst/>
              </a:rPr>
              <a:t> * </a:t>
            </a:r>
            <a:r>
              <a:rPr lang="en-IN" dirty="0" err="1" smtClean="0">
                <a:effectLst/>
              </a:rPr>
              <a:t>P</a:t>
            </a:r>
            <a:r>
              <a:rPr lang="en-IN" baseline="30000" dirty="0" err="1" smtClean="0">
                <a:effectLst/>
              </a:rPr>
              <a:t>x</a:t>
            </a:r>
            <a:r>
              <a:rPr lang="en-IN" dirty="0" smtClean="0">
                <a:effectLst/>
              </a:rPr>
              <a:t> * (1 - P)</a:t>
            </a:r>
            <a:r>
              <a:rPr lang="en-IN" baseline="30000" dirty="0" smtClean="0">
                <a:effectLst/>
              </a:rPr>
              <a:t>n – x</a:t>
            </a:r>
            <a:endParaRPr lang="en-IN" dirty="0" smtClean="0">
              <a:effectLst/>
            </a:endParaRPr>
          </a:p>
          <a:p>
            <a:pPr algn="ctr"/>
            <a:r>
              <a:rPr lang="en-IN" dirty="0" smtClean="0">
                <a:effectLst/>
              </a:rPr>
              <a:t>b(2; 5, 0.167) = </a:t>
            </a:r>
            <a:r>
              <a:rPr lang="en-IN" baseline="-25000" dirty="0" smtClean="0">
                <a:effectLst/>
              </a:rPr>
              <a:t>5</a:t>
            </a:r>
            <a:r>
              <a:rPr lang="en-IN" dirty="0" smtClean="0">
                <a:effectLst/>
              </a:rPr>
              <a:t>C</a:t>
            </a:r>
            <a:r>
              <a:rPr lang="en-IN" baseline="-25000" dirty="0" smtClean="0">
                <a:effectLst/>
              </a:rPr>
              <a:t>2</a:t>
            </a:r>
            <a:r>
              <a:rPr lang="en-IN" dirty="0" smtClean="0">
                <a:effectLst/>
              </a:rPr>
              <a:t> * (0.167)</a:t>
            </a:r>
            <a:r>
              <a:rPr lang="en-IN" baseline="30000" dirty="0" smtClean="0">
                <a:effectLst/>
              </a:rPr>
              <a:t>2</a:t>
            </a:r>
            <a:r>
              <a:rPr lang="en-IN" dirty="0" smtClean="0">
                <a:effectLst/>
              </a:rPr>
              <a:t> * (0.833)</a:t>
            </a:r>
            <a:r>
              <a:rPr lang="en-IN" baseline="30000" dirty="0" smtClean="0">
                <a:effectLst/>
              </a:rPr>
              <a:t>3</a:t>
            </a:r>
            <a:r>
              <a:rPr lang="en-IN" dirty="0" smtClean="0">
                <a:effectLst/>
              </a:rPr>
              <a:t> </a:t>
            </a:r>
            <a:br>
              <a:rPr lang="en-IN" dirty="0" smtClean="0">
                <a:effectLst/>
              </a:rPr>
            </a:br>
            <a:r>
              <a:rPr lang="en-IN" dirty="0" smtClean="0">
                <a:effectLst/>
              </a:rPr>
              <a:t>b(2; 5, 0.167) = 0.161 </a:t>
            </a:r>
          </a:p>
          <a:p>
            <a:endParaRPr lang="en-IN" dirty="0" smtClean="0">
              <a:effectLst/>
            </a:endParaRPr>
          </a:p>
        </p:txBody>
      </p:sp>
    </p:spTree>
    <p:extLst>
      <p:ext uri="{BB962C8B-B14F-4D97-AF65-F5344CB8AC3E}">
        <p14:creationId xmlns:p14="http://schemas.microsoft.com/office/powerpoint/2010/main" val="573409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Why Descriptive statistics is important?</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914398" y="1413159"/>
            <a:ext cx="10363201" cy="1900520"/>
          </a:xfrm>
          <a:prstGeom prst="rect">
            <a:avLst/>
          </a:prstGeom>
          <a:noFill/>
        </p:spPr>
        <p:txBody>
          <a:bodyPr wrap="square" rtlCol="0">
            <a:spAutoFit/>
          </a:bodyPr>
          <a:lstStyle/>
          <a:p>
            <a:pPr>
              <a:spcAft>
                <a:spcPts val="1500"/>
              </a:spcAft>
            </a:pPr>
            <a:r>
              <a:rPr lang="en-US" sz="3000" b="1" dirty="0" smtClean="0"/>
              <a:t>Data Science </a:t>
            </a:r>
            <a:r>
              <a:rPr lang="en-US" sz="2500" dirty="0" smtClean="0"/>
              <a:t>and </a:t>
            </a:r>
            <a:r>
              <a:rPr lang="en-US" sz="3000" b="1" dirty="0" smtClean="0"/>
              <a:t>Machine Learning </a:t>
            </a:r>
            <a:endParaRPr lang="en-US" sz="2500" dirty="0" smtClean="0"/>
          </a:p>
          <a:p>
            <a:pPr algn="ctr"/>
            <a:r>
              <a:rPr lang="en-US" sz="2500" dirty="0" smtClean="0"/>
              <a:t>“</a:t>
            </a:r>
            <a:r>
              <a:rPr lang="en-US" sz="2500" i="1" dirty="0" smtClean="0"/>
              <a:t>are all about understanding data and being able to take meaning out of data, which otherwise is not possible through classical techniques, </a:t>
            </a:r>
          </a:p>
          <a:p>
            <a:pPr algn="ctr"/>
            <a:r>
              <a:rPr lang="en-US" sz="2500" i="1" dirty="0" smtClean="0"/>
              <a:t>and make reasonably accurate predictions.</a:t>
            </a:r>
            <a:r>
              <a:rPr lang="en-US" sz="2500" dirty="0" smtClean="0"/>
              <a:t>”</a:t>
            </a:r>
            <a:endParaRPr lang="en-IN" sz="2500" dirty="0"/>
          </a:p>
        </p:txBody>
      </p:sp>
      <p:sp>
        <p:nvSpPr>
          <p:cNvPr id="6" name="TextBox 5"/>
          <p:cNvSpPr txBox="1"/>
          <p:nvPr/>
        </p:nvSpPr>
        <p:spPr>
          <a:xfrm>
            <a:off x="914397" y="3744835"/>
            <a:ext cx="10363201" cy="1515800"/>
          </a:xfrm>
          <a:prstGeom prst="rect">
            <a:avLst/>
          </a:prstGeom>
          <a:noFill/>
        </p:spPr>
        <p:txBody>
          <a:bodyPr wrap="square" rtlCol="0">
            <a:spAutoFit/>
          </a:bodyPr>
          <a:lstStyle/>
          <a:p>
            <a:pPr>
              <a:spcAft>
                <a:spcPts val="1500"/>
              </a:spcAft>
            </a:pPr>
            <a:r>
              <a:rPr lang="en-US" sz="3000" b="1" dirty="0" smtClean="0"/>
              <a:t>Descriptive Statistics </a:t>
            </a:r>
          </a:p>
          <a:p>
            <a:r>
              <a:rPr lang="en-US" sz="2500" dirty="0"/>
              <a:t>I</a:t>
            </a:r>
            <a:r>
              <a:rPr lang="en-US" sz="2500" dirty="0" smtClean="0"/>
              <a:t>s about understanding the data by describing it in some other aggregate form. It is going to be your first line of defense against unknown data.</a:t>
            </a:r>
            <a:endParaRPr lang="en-IN" sz="2500" dirty="0"/>
          </a:p>
        </p:txBody>
      </p:sp>
    </p:spTree>
    <p:extLst>
      <p:ext uri="{BB962C8B-B14F-4D97-AF65-F5344CB8AC3E}">
        <p14:creationId xmlns:p14="http://schemas.microsoft.com/office/powerpoint/2010/main" val="3234471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Cumulative Binomial Distribution</a:t>
            </a:r>
            <a:endParaRPr lang="en-US" b="1" dirty="0" smtClean="0"/>
          </a:p>
        </p:txBody>
      </p:sp>
      <p:sp>
        <p:nvSpPr>
          <p:cNvPr id="2" name="TextBox 1"/>
          <p:cNvSpPr txBox="1"/>
          <p:nvPr/>
        </p:nvSpPr>
        <p:spPr>
          <a:xfrm>
            <a:off x="802782" y="1799119"/>
            <a:ext cx="10157137" cy="2308324"/>
          </a:xfrm>
          <a:prstGeom prst="rect">
            <a:avLst/>
          </a:prstGeom>
          <a:noFill/>
        </p:spPr>
        <p:txBody>
          <a:bodyPr wrap="square" rtlCol="0">
            <a:spAutoFit/>
          </a:bodyPr>
          <a:lstStyle/>
          <a:p>
            <a:r>
              <a:rPr lang="en-IN" dirty="0" smtClean="0"/>
              <a:t>A </a:t>
            </a:r>
            <a:r>
              <a:rPr lang="en-IN" b="1" dirty="0" smtClean="0"/>
              <a:t>cumulative binomial probability</a:t>
            </a:r>
            <a:r>
              <a:rPr lang="en-IN" dirty="0" smtClean="0"/>
              <a:t> refers to the probability that the binomial random variable falls within a specified range.</a:t>
            </a:r>
          </a:p>
          <a:p>
            <a:endParaRPr lang="en-US" dirty="0">
              <a:effectLst/>
            </a:endParaRPr>
          </a:p>
          <a:p>
            <a:r>
              <a:rPr lang="en-IN" dirty="0" smtClean="0"/>
              <a:t>For example, we might be interested in the cumulative binomial probability of obtaining 45 or fewer heads in 100 tosses of a coin (see Example 1 below). This would be the sum of all these individual binomial probabilities. </a:t>
            </a:r>
          </a:p>
          <a:p>
            <a:endParaRPr lang="en-US" dirty="0">
              <a:effectLst/>
            </a:endParaRPr>
          </a:p>
          <a:p>
            <a:r>
              <a:rPr lang="en-IN" dirty="0" smtClean="0"/>
              <a:t>b(x </a:t>
            </a:r>
            <a:r>
              <a:rPr lang="en-IN" u="sng" dirty="0" smtClean="0"/>
              <a:t>&lt;</a:t>
            </a:r>
            <a:r>
              <a:rPr lang="en-IN" dirty="0" smtClean="0"/>
              <a:t> 45; 100, 0.5) =  b(x = 0; 100, 0.5) + b(x = 1; 100, 0.5) + ... + b(x = 44; 100, 0.5) + b(x = 45; 100, 0.5) </a:t>
            </a:r>
            <a:endParaRPr lang="en-IN" dirty="0" smtClean="0">
              <a:effectLst/>
            </a:endParaRPr>
          </a:p>
        </p:txBody>
      </p:sp>
    </p:spTree>
    <p:extLst>
      <p:ext uri="{BB962C8B-B14F-4D97-AF65-F5344CB8AC3E}">
        <p14:creationId xmlns:p14="http://schemas.microsoft.com/office/powerpoint/2010/main" val="4182203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 – Examples</a:t>
            </a:r>
            <a:endParaRPr lang="en-US" b="1" dirty="0" smtClean="0"/>
          </a:p>
        </p:txBody>
      </p:sp>
      <p:sp>
        <p:nvSpPr>
          <p:cNvPr id="2" name="TextBox 1"/>
          <p:cNvSpPr txBox="1"/>
          <p:nvPr/>
        </p:nvSpPr>
        <p:spPr>
          <a:xfrm>
            <a:off x="802782" y="1799119"/>
            <a:ext cx="10157137" cy="3139321"/>
          </a:xfrm>
          <a:prstGeom prst="rect">
            <a:avLst/>
          </a:prstGeom>
          <a:noFill/>
        </p:spPr>
        <p:txBody>
          <a:bodyPr wrap="square" rtlCol="0">
            <a:spAutoFit/>
          </a:bodyPr>
          <a:lstStyle/>
          <a:p>
            <a:r>
              <a:rPr lang="en-IN" b="1" dirty="0" smtClean="0"/>
              <a:t>Example2.</a:t>
            </a:r>
            <a:endParaRPr lang="en-US" dirty="0"/>
          </a:p>
          <a:p>
            <a:r>
              <a:rPr lang="en-IN" dirty="0" smtClean="0"/>
              <a:t>The probability that a student is accepted to a prestigious college is 0.3. If 5 students from the same school apply, what is the probability that at most 2 are accepted? </a:t>
            </a:r>
          </a:p>
          <a:p>
            <a:endParaRPr lang="en-US" dirty="0"/>
          </a:p>
          <a:p>
            <a:r>
              <a:rPr lang="en-IN" dirty="0" smtClean="0"/>
              <a:t>To solve this problem, we compute 3 individual probabilities, using the binomial formula. The sum of all these probabilities is the answer we seek. </a:t>
            </a:r>
          </a:p>
          <a:p>
            <a:endParaRPr lang="en-IN" dirty="0" smtClean="0">
              <a:effectLst/>
            </a:endParaRPr>
          </a:p>
          <a:p>
            <a:pPr algn="ctr"/>
            <a:r>
              <a:rPr lang="en-IN" dirty="0" smtClean="0">
                <a:effectLst/>
              </a:rPr>
              <a:t>b(x </a:t>
            </a:r>
            <a:r>
              <a:rPr lang="en-IN" u="sng" dirty="0" smtClean="0">
                <a:effectLst/>
              </a:rPr>
              <a:t>&lt;</a:t>
            </a:r>
            <a:r>
              <a:rPr lang="en-IN" dirty="0" smtClean="0">
                <a:effectLst/>
              </a:rPr>
              <a:t> 2; 5, 0.3) = b(x = 0; 5, 0.3) + b(x = 1; 5, 0.3) + b(x = 2; 5, 0.3)</a:t>
            </a:r>
            <a:br>
              <a:rPr lang="en-IN" dirty="0" smtClean="0">
                <a:effectLst/>
              </a:rPr>
            </a:br>
            <a:r>
              <a:rPr lang="en-IN" dirty="0" smtClean="0">
                <a:effectLst/>
              </a:rPr>
              <a:t>b(x </a:t>
            </a:r>
            <a:r>
              <a:rPr lang="en-IN" u="sng" dirty="0" smtClean="0">
                <a:effectLst/>
              </a:rPr>
              <a:t>&lt;</a:t>
            </a:r>
            <a:r>
              <a:rPr lang="en-IN" dirty="0" smtClean="0">
                <a:effectLst/>
              </a:rPr>
              <a:t> 2; 5, 0.3) = 0.1681 + 0.3601 + 0.3087 </a:t>
            </a:r>
            <a:br>
              <a:rPr lang="en-IN" dirty="0" smtClean="0">
                <a:effectLst/>
              </a:rPr>
            </a:br>
            <a:r>
              <a:rPr lang="en-IN" dirty="0" smtClean="0">
                <a:effectLst/>
              </a:rPr>
              <a:t>b(x </a:t>
            </a:r>
            <a:r>
              <a:rPr lang="en-IN" u="sng" dirty="0" smtClean="0">
                <a:effectLst/>
              </a:rPr>
              <a:t>&lt;</a:t>
            </a:r>
            <a:r>
              <a:rPr lang="en-IN" dirty="0" smtClean="0">
                <a:effectLst/>
              </a:rPr>
              <a:t> 2; 5, 0.3) = 0.8369 `</a:t>
            </a:r>
          </a:p>
          <a:p>
            <a:endParaRPr lang="en-IN" dirty="0" smtClean="0"/>
          </a:p>
        </p:txBody>
      </p:sp>
    </p:spTree>
    <p:extLst>
      <p:ext uri="{BB962C8B-B14F-4D97-AF65-F5344CB8AC3E}">
        <p14:creationId xmlns:p14="http://schemas.microsoft.com/office/powerpoint/2010/main" val="2679084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 – Examples</a:t>
            </a:r>
            <a:endParaRPr lang="en-US" b="1" dirty="0" smtClean="0"/>
          </a:p>
        </p:txBody>
      </p:sp>
      <p:sp>
        <p:nvSpPr>
          <p:cNvPr id="2" name="TextBox 1"/>
          <p:cNvSpPr txBox="1"/>
          <p:nvPr/>
        </p:nvSpPr>
        <p:spPr>
          <a:xfrm>
            <a:off x="802782" y="1785264"/>
            <a:ext cx="10157137" cy="5078313"/>
          </a:xfrm>
          <a:prstGeom prst="rect">
            <a:avLst/>
          </a:prstGeom>
          <a:noFill/>
        </p:spPr>
        <p:txBody>
          <a:bodyPr wrap="square" rtlCol="0">
            <a:spAutoFit/>
          </a:bodyPr>
          <a:lstStyle/>
          <a:p>
            <a:r>
              <a:rPr lang="en-IN" b="1" dirty="0" smtClean="0"/>
              <a:t>Example3.</a:t>
            </a:r>
            <a:endParaRPr lang="en-US" dirty="0"/>
          </a:p>
          <a:p>
            <a:r>
              <a:rPr lang="en-IN" dirty="0" smtClean="0"/>
              <a:t>What is the probability that the world series will last 4 games and 5 games? Assume that the teams are evenly matched. In the world series, there are two baseball teams. The series ends when the winning team wins 4 games.</a:t>
            </a:r>
          </a:p>
          <a:p>
            <a:r>
              <a:rPr lang="en-IN" dirty="0" smtClean="0"/>
              <a:t>Teams are evenly matched: The probability that a particular team wins a particular game is 0.5. </a:t>
            </a:r>
          </a:p>
          <a:p>
            <a:endParaRPr lang="en-US" dirty="0"/>
          </a:p>
          <a:p>
            <a:r>
              <a:rPr lang="en-US" dirty="0" smtClean="0"/>
              <a:t>Series lasts just 4 games: </a:t>
            </a:r>
          </a:p>
          <a:p>
            <a:r>
              <a:rPr lang="en-IN" dirty="0" smtClean="0"/>
              <a:t>This can occur if one team wins the first 4 games. The probability of the National League team winning 4 games in a row is: </a:t>
            </a:r>
          </a:p>
          <a:p>
            <a:pPr algn="ctr"/>
            <a:r>
              <a:rPr lang="en-IN" dirty="0" smtClean="0">
                <a:effectLst/>
              </a:rPr>
              <a:t>b(4; 4, 0.5) = </a:t>
            </a:r>
            <a:r>
              <a:rPr lang="en-IN" baseline="-25000" dirty="0" smtClean="0">
                <a:effectLst/>
              </a:rPr>
              <a:t>4</a:t>
            </a:r>
            <a:r>
              <a:rPr lang="en-IN" dirty="0" smtClean="0">
                <a:effectLst/>
              </a:rPr>
              <a:t>C</a:t>
            </a:r>
            <a:r>
              <a:rPr lang="en-IN" baseline="-25000" dirty="0" smtClean="0">
                <a:effectLst/>
              </a:rPr>
              <a:t>4</a:t>
            </a:r>
            <a:r>
              <a:rPr lang="en-IN" dirty="0" smtClean="0">
                <a:effectLst/>
              </a:rPr>
              <a:t> * (0.5)</a:t>
            </a:r>
            <a:r>
              <a:rPr lang="en-IN" baseline="30000" dirty="0" smtClean="0">
                <a:effectLst/>
              </a:rPr>
              <a:t>4</a:t>
            </a:r>
            <a:r>
              <a:rPr lang="en-IN" dirty="0" smtClean="0">
                <a:effectLst/>
              </a:rPr>
              <a:t> * (0.5)</a:t>
            </a:r>
            <a:r>
              <a:rPr lang="en-IN" baseline="30000" dirty="0" smtClean="0">
                <a:effectLst/>
              </a:rPr>
              <a:t>0</a:t>
            </a:r>
            <a:r>
              <a:rPr lang="en-IN" dirty="0" smtClean="0">
                <a:effectLst/>
              </a:rPr>
              <a:t> = 0.0625 </a:t>
            </a:r>
          </a:p>
          <a:p>
            <a:endParaRPr lang="en-US" dirty="0" smtClean="0"/>
          </a:p>
          <a:p>
            <a:r>
              <a:rPr lang="en-IN" dirty="0" smtClean="0"/>
              <a:t>Similarly, when we compute the probability of the other League team winning 4 games in a row, we find that it is also 0.0625. Therefore, probability that the series ends in four games would be 0.0625 + 0.0625 = 0.125</a:t>
            </a:r>
          </a:p>
          <a:p>
            <a:endParaRPr lang="en-US" dirty="0"/>
          </a:p>
          <a:p>
            <a:r>
              <a:rPr lang="en-US" dirty="0" smtClean="0"/>
              <a:t>For finding the probability of series to last 5 games: This is possible if a team has won 3 games out of first 4 games: </a:t>
            </a:r>
            <a:r>
              <a:rPr lang="pl-PL" dirty="0" smtClean="0"/>
              <a:t>b(3; 4, 0.5) = </a:t>
            </a:r>
            <a:r>
              <a:rPr lang="pl-PL" baseline="-25000" dirty="0" smtClean="0"/>
              <a:t>4</a:t>
            </a:r>
            <a:r>
              <a:rPr lang="pl-PL" dirty="0" smtClean="0"/>
              <a:t>C</a:t>
            </a:r>
            <a:r>
              <a:rPr lang="pl-PL" baseline="-25000" dirty="0" smtClean="0"/>
              <a:t>3</a:t>
            </a:r>
            <a:r>
              <a:rPr lang="pl-PL" dirty="0" smtClean="0"/>
              <a:t> * (0.5)</a:t>
            </a:r>
            <a:r>
              <a:rPr lang="pl-PL" baseline="30000" dirty="0" smtClean="0"/>
              <a:t>3</a:t>
            </a:r>
            <a:r>
              <a:rPr lang="pl-PL" dirty="0" smtClean="0"/>
              <a:t> * (0.5)</a:t>
            </a:r>
            <a:r>
              <a:rPr lang="pl-PL" baseline="30000" dirty="0" smtClean="0"/>
              <a:t>1</a:t>
            </a:r>
            <a:r>
              <a:rPr lang="pl-PL" dirty="0" smtClean="0"/>
              <a:t> = 0.25</a:t>
            </a:r>
            <a:r>
              <a:rPr lang="en-US" dirty="0" smtClean="0"/>
              <a:t>.  </a:t>
            </a:r>
          </a:p>
          <a:p>
            <a:r>
              <a:rPr lang="en-US" dirty="0" smtClean="0"/>
              <a:t>Now we have 50/50 chance of winning the 5</a:t>
            </a:r>
            <a:r>
              <a:rPr lang="en-US" baseline="30000" dirty="0" smtClean="0"/>
              <a:t>th</a:t>
            </a:r>
            <a:r>
              <a:rPr lang="en-US" dirty="0" smtClean="0"/>
              <a:t> games: 0.25*0.5 = 0.125. Also take into account 2</a:t>
            </a:r>
            <a:r>
              <a:rPr lang="en-US" baseline="30000" dirty="0" smtClean="0"/>
              <a:t>nd</a:t>
            </a:r>
            <a:r>
              <a:rPr lang="en-US" dirty="0" smtClean="0"/>
              <a:t> team.</a:t>
            </a:r>
            <a:endParaRPr lang="en-IN" dirty="0" smtClean="0"/>
          </a:p>
        </p:txBody>
      </p:sp>
    </p:spTree>
    <p:extLst>
      <p:ext uri="{BB962C8B-B14F-4D97-AF65-F5344CB8AC3E}">
        <p14:creationId xmlns:p14="http://schemas.microsoft.com/office/powerpoint/2010/main" val="144805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a:t>
            </a:r>
            <a:endParaRPr lang="en-US" b="1" dirty="0" smtClean="0"/>
          </a:p>
        </p:txBody>
      </p:sp>
      <p:sp>
        <p:nvSpPr>
          <p:cNvPr id="2" name="TextBox 1"/>
          <p:cNvSpPr txBox="1"/>
          <p:nvPr/>
        </p:nvSpPr>
        <p:spPr>
          <a:xfrm>
            <a:off x="802782" y="1785264"/>
            <a:ext cx="10157137" cy="4098558"/>
          </a:xfrm>
          <a:prstGeom prst="rect">
            <a:avLst/>
          </a:prstGeom>
          <a:noFill/>
        </p:spPr>
        <p:txBody>
          <a:bodyPr wrap="square" rtlCol="0">
            <a:spAutoFit/>
          </a:bodyPr>
          <a:lstStyle/>
          <a:p>
            <a:pPr>
              <a:spcAft>
                <a:spcPts val="1000"/>
              </a:spcAft>
            </a:pPr>
            <a:r>
              <a:rPr lang="en-US" b="1" dirty="0" smtClean="0"/>
              <a:t>Properties of Negative Binomial Distribution:</a:t>
            </a:r>
          </a:p>
          <a:p>
            <a:pPr marL="285750" indent="-285750">
              <a:buFont typeface="Arial" panose="020B0604020202020204" pitchFamily="34" charset="0"/>
              <a:buChar char="•"/>
            </a:pPr>
            <a:r>
              <a:rPr lang="en-IN" dirty="0"/>
              <a:t>The experiment consists of </a:t>
            </a:r>
            <a:r>
              <a:rPr lang="en-IN" i="1" dirty="0"/>
              <a:t>x</a:t>
            </a:r>
            <a:r>
              <a:rPr lang="en-IN" dirty="0"/>
              <a:t> repeated trials</a:t>
            </a:r>
            <a:r>
              <a:rPr lang="en-IN" dirty="0" smtClean="0"/>
              <a:t>.</a:t>
            </a:r>
          </a:p>
          <a:p>
            <a:pPr marL="285750" indent="-285750">
              <a:buFont typeface="Arial" panose="020B0604020202020204" pitchFamily="34" charset="0"/>
              <a:buChar char="•"/>
            </a:pPr>
            <a:r>
              <a:rPr lang="en-IN" dirty="0"/>
              <a:t>Each trial can result </a:t>
            </a:r>
            <a:r>
              <a:rPr lang="en-IN" dirty="0" smtClean="0"/>
              <a:t>in two outcomes</a:t>
            </a:r>
            <a:r>
              <a:rPr lang="en-IN" dirty="0"/>
              <a:t>. We call one of these outcomes a success and </a:t>
            </a:r>
            <a:r>
              <a:rPr lang="en-IN" dirty="0" smtClean="0"/>
              <a:t>other a </a:t>
            </a:r>
            <a:r>
              <a:rPr lang="en-IN" dirty="0"/>
              <a:t>failure</a:t>
            </a:r>
            <a:r>
              <a:rPr lang="en-IN" dirty="0" smtClean="0"/>
              <a:t>.</a:t>
            </a:r>
          </a:p>
          <a:p>
            <a:pPr marL="285750" indent="-285750">
              <a:buFont typeface="Arial" panose="020B0604020202020204" pitchFamily="34" charset="0"/>
              <a:buChar char="•"/>
            </a:pPr>
            <a:r>
              <a:rPr lang="en-IN" dirty="0"/>
              <a:t>The probability of success, denoted by </a:t>
            </a:r>
            <a:r>
              <a:rPr lang="en-IN" i="1" dirty="0"/>
              <a:t>P</a:t>
            </a:r>
            <a:r>
              <a:rPr lang="en-IN" dirty="0"/>
              <a:t>, is the same on every trial</a:t>
            </a:r>
            <a:r>
              <a:rPr lang="en-IN" dirty="0" smtClean="0"/>
              <a:t>.</a:t>
            </a:r>
          </a:p>
          <a:p>
            <a:pPr marL="285750" indent="-285750">
              <a:buFont typeface="Arial" panose="020B0604020202020204" pitchFamily="34" charset="0"/>
              <a:buChar char="•"/>
            </a:pPr>
            <a:r>
              <a:rPr lang="en-IN" dirty="0"/>
              <a:t>The trials are independent; that is, the outcome on one trial does not affect the outcome on other trials</a:t>
            </a:r>
            <a:r>
              <a:rPr lang="en-IN" dirty="0" smtClean="0"/>
              <a:t>.</a:t>
            </a:r>
          </a:p>
          <a:p>
            <a:pPr marL="285750" indent="-285750">
              <a:buFont typeface="Arial" panose="020B0604020202020204" pitchFamily="34" charset="0"/>
              <a:buChar char="•"/>
            </a:pPr>
            <a:r>
              <a:rPr lang="en-IN" dirty="0"/>
              <a:t>The experiment continues until </a:t>
            </a:r>
            <a:r>
              <a:rPr lang="en-IN" i="1" dirty="0"/>
              <a:t>r</a:t>
            </a:r>
            <a:r>
              <a:rPr lang="en-IN" dirty="0"/>
              <a:t> successes are observed, where </a:t>
            </a:r>
            <a:r>
              <a:rPr lang="en-IN" i="1" dirty="0"/>
              <a:t>r</a:t>
            </a:r>
            <a:r>
              <a:rPr lang="en-IN" dirty="0"/>
              <a:t> is specified in advance</a:t>
            </a:r>
            <a:r>
              <a:rPr lang="en-IN" dirty="0" smtClean="0"/>
              <a:t>.</a:t>
            </a:r>
          </a:p>
          <a:p>
            <a:pPr marL="285750" indent="-285750">
              <a:buFont typeface="Arial" panose="020B0604020202020204" pitchFamily="34" charset="0"/>
              <a:buChar char="•"/>
            </a:pPr>
            <a:endParaRPr lang="en-US" dirty="0"/>
          </a:p>
          <a:p>
            <a:endParaRPr lang="en-IN" dirty="0" smtClean="0"/>
          </a:p>
          <a:p>
            <a:r>
              <a:rPr lang="en-IN" dirty="0" smtClean="0"/>
              <a:t>Example of Negative Binomial </a:t>
            </a:r>
            <a:r>
              <a:rPr lang="en-IN" dirty="0"/>
              <a:t>E</a:t>
            </a:r>
            <a:r>
              <a:rPr lang="en-IN" dirty="0" smtClean="0"/>
              <a:t>xperiment:</a:t>
            </a:r>
          </a:p>
          <a:p>
            <a:r>
              <a:rPr lang="en-IN" dirty="0" smtClean="0"/>
              <a:t>Consider </a:t>
            </a:r>
            <a:r>
              <a:rPr lang="en-IN" dirty="0"/>
              <a:t>the following statistical experiment. You flip a coin repeatedly and count the number of times the coin lands on heads. You continue flipping the coin until it has landed 5 times on heads. This is a negative binomial </a:t>
            </a:r>
            <a:r>
              <a:rPr lang="en-IN" dirty="0" smtClean="0"/>
              <a:t>experiment</a:t>
            </a:r>
          </a:p>
          <a:p>
            <a:pPr marL="285750" indent="-285750">
              <a:buFont typeface="Arial" panose="020B0604020202020204" pitchFamily="34" charset="0"/>
              <a:buChar char="•"/>
            </a:pPr>
            <a:endParaRPr lang="en-US" dirty="0" smtClean="0"/>
          </a:p>
          <a:p>
            <a:r>
              <a:rPr lang="en-US" b="1" dirty="0" smtClean="0"/>
              <a:t>Geometric Distribution – Special case of Negative Binomial Distribution.</a:t>
            </a:r>
            <a:endParaRPr lang="en-US" b="1" dirty="0"/>
          </a:p>
        </p:txBody>
      </p:sp>
    </p:spTree>
    <p:extLst>
      <p:ext uri="{BB962C8B-B14F-4D97-AF65-F5344CB8AC3E}">
        <p14:creationId xmlns:p14="http://schemas.microsoft.com/office/powerpoint/2010/main" val="722646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a:t>
            </a:r>
            <a:endParaRPr lang="en-US" b="1" dirty="0" smtClean="0"/>
          </a:p>
        </p:txBody>
      </p:sp>
      <p:sp>
        <p:nvSpPr>
          <p:cNvPr id="2" name="TextBox 1"/>
          <p:cNvSpPr txBox="1"/>
          <p:nvPr/>
        </p:nvSpPr>
        <p:spPr>
          <a:xfrm>
            <a:off x="802782" y="1785264"/>
            <a:ext cx="10157137" cy="3821559"/>
          </a:xfrm>
          <a:prstGeom prst="rect">
            <a:avLst/>
          </a:prstGeom>
          <a:noFill/>
        </p:spPr>
        <p:txBody>
          <a:bodyPr wrap="square" rtlCol="0">
            <a:spAutoFit/>
          </a:bodyPr>
          <a:lstStyle/>
          <a:p>
            <a:pPr>
              <a:spcAft>
                <a:spcPts val="1000"/>
              </a:spcAft>
            </a:pPr>
            <a:r>
              <a:rPr lang="en-US" b="1" dirty="0" smtClean="0"/>
              <a:t>Notations:</a:t>
            </a:r>
          </a:p>
          <a:p>
            <a:r>
              <a:rPr lang="en-IN" b="1" i="1" dirty="0"/>
              <a:t>x</a:t>
            </a:r>
            <a:r>
              <a:rPr lang="en-IN" b="1" dirty="0"/>
              <a:t>:</a:t>
            </a:r>
            <a:r>
              <a:rPr lang="en-IN" dirty="0"/>
              <a:t> The number of trials required to produce </a:t>
            </a:r>
            <a:r>
              <a:rPr lang="en-IN" i="1" dirty="0"/>
              <a:t>r</a:t>
            </a:r>
            <a:r>
              <a:rPr lang="en-IN" dirty="0"/>
              <a:t> successes in a negative binomial experiment</a:t>
            </a:r>
            <a:r>
              <a:rPr lang="en-IN" dirty="0" smtClean="0"/>
              <a:t>.</a:t>
            </a:r>
          </a:p>
          <a:p>
            <a:r>
              <a:rPr lang="en-IN" b="1" i="1" dirty="0"/>
              <a:t>r</a:t>
            </a:r>
            <a:r>
              <a:rPr lang="en-IN" b="1" dirty="0"/>
              <a:t>:</a:t>
            </a:r>
            <a:r>
              <a:rPr lang="en-IN" dirty="0"/>
              <a:t> The number of successes in the negative binomial experiment</a:t>
            </a:r>
            <a:r>
              <a:rPr lang="en-IN" dirty="0" smtClean="0"/>
              <a:t>.</a:t>
            </a:r>
          </a:p>
          <a:p>
            <a:r>
              <a:rPr lang="en-IN" b="1" i="1" dirty="0"/>
              <a:t>P</a:t>
            </a:r>
            <a:r>
              <a:rPr lang="en-IN" b="1" dirty="0"/>
              <a:t>:</a:t>
            </a:r>
            <a:r>
              <a:rPr lang="en-IN" dirty="0"/>
              <a:t> The probability of success on an individual trial</a:t>
            </a:r>
            <a:r>
              <a:rPr lang="en-IN" dirty="0" smtClean="0"/>
              <a:t>.</a:t>
            </a:r>
          </a:p>
          <a:p>
            <a:r>
              <a:rPr lang="en-IN" b="1" i="1" dirty="0"/>
              <a:t>Q</a:t>
            </a:r>
            <a:r>
              <a:rPr lang="en-IN" b="1" dirty="0"/>
              <a:t>:</a:t>
            </a:r>
            <a:r>
              <a:rPr lang="en-IN" dirty="0"/>
              <a:t> The probability of failure on an individual trial. (This is equal to 1 - </a:t>
            </a:r>
            <a:r>
              <a:rPr lang="en-IN" i="1" dirty="0"/>
              <a:t>P</a:t>
            </a:r>
            <a:r>
              <a:rPr lang="en-IN" dirty="0" smtClean="0"/>
              <a:t>.)</a:t>
            </a:r>
          </a:p>
          <a:p>
            <a:r>
              <a:rPr lang="en-IN" b="1" dirty="0"/>
              <a:t>b*(</a:t>
            </a:r>
            <a:r>
              <a:rPr lang="en-IN" b="1" i="1" dirty="0"/>
              <a:t>x</a:t>
            </a:r>
            <a:r>
              <a:rPr lang="en-IN" b="1" dirty="0"/>
              <a:t>; </a:t>
            </a:r>
            <a:r>
              <a:rPr lang="en-IN" b="1" i="1" dirty="0"/>
              <a:t>r, P</a:t>
            </a:r>
            <a:r>
              <a:rPr lang="en-IN" b="1" dirty="0"/>
              <a:t>):</a:t>
            </a:r>
            <a:r>
              <a:rPr lang="en-IN" dirty="0"/>
              <a:t> Negative binomial probability - the probability that an </a:t>
            </a:r>
            <a:r>
              <a:rPr lang="en-IN" i="1" dirty="0"/>
              <a:t>x</a:t>
            </a:r>
            <a:r>
              <a:rPr lang="en-IN" dirty="0"/>
              <a:t>-trial negative binomial experiment results in the </a:t>
            </a:r>
            <a:r>
              <a:rPr lang="en-IN" i="1" dirty="0" err="1"/>
              <a:t>rth</a:t>
            </a:r>
            <a:r>
              <a:rPr lang="en-IN" dirty="0"/>
              <a:t> success on the </a:t>
            </a:r>
            <a:r>
              <a:rPr lang="en-IN" i="1" dirty="0" err="1"/>
              <a:t>xth</a:t>
            </a:r>
            <a:r>
              <a:rPr lang="en-IN" dirty="0"/>
              <a:t> trial, when the probability of success on an individual trial is </a:t>
            </a:r>
            <a:r>
              <a:rPr lang="en-IN" i="1" dirty="0"/>
              <a:t>P</a:t>
            </a:r>
            <a:r>
              <a:rPr lang="en-IN" dirty="0" smtClean="0"/>
              <a:t>.</a:t>
            </a:r>
          </a:p>
          <a:p>
            <a:r>
              <a:rPr lang="en-IN" b="1" baseline="-25000" dirty="0" err="1"/>
              <a:t>n</a:t>
            </a:r>
            <a:r>
              <a:rPr lang="en-IN" b="1" dirty="0" err="1"/>
              <a:t>C</a:t>
            </a:r>
            <a:r>
              <a:rPr lang="en-IN" b="1" baseline="-25000" dirty="0" err="1"/>
              <a:t>r</a:t>
            </a:r>
            <a:r>
              <a:rPr lang="en-IN" b="1" dirty="0"/>
              <a:t>:</a:t>
            </a:r>
            <a:r>
              <a:rPr lang="en-IN" dirty="0"/>
              <a:t> The number of combinations of </a:t>
            </a:r>
            <a:r>
              <a:rPr lang="en-IN" i="1" dirty="0"/>
              <a:t>n</a:t>
            </a:r>
            <a:r>
              <a:rPr lang="en-IN" dirty="0"/>
              <a:t> things, taken </a:t>
            </a:r>
            <a:r>
              <a:rPr lang="en-IN" i="1" dirty="0"/>
              <a:t>r</a:t>
            </a:r>
            <a:r>
              <a:rPr lang="en-IN" dirty="0"/>
              <a:t> at a time</a:t>
            </a:r>
            <a:r>
              <a:rPr lang="en-IN" dirty="0" smtClean="0"/>
              <a:t>.</a:t>
            </a:r>
          </a:p>
          <a:p>
            <a:endParaRPr lang="en-US" dirty="0"/>
          </a:p>
          <a:p>
            <a:r>
              <a:rPr lang="en-IN" dirty="0"/>
              <a:t>A </a:t>
            </a:r>
            <a:r>
              <a:rPr lang="en-IN" b="1" dirty="0"/>
              <a:t>negative binomial random variable</a:t>
            </a:r>
            <a:r>
              <a:rPr lang="en-IN" dirty="0"/>
              <a:t> is the number </a:t>
            </a:r>
            <a:r>
              <a:rPr lang="en-IN" i="1" dirty="0"/>
              <a:t>X</a:t>
            </a:r>
            <a:r>
              <a:rPr lang="en-IN" dirty="0"/>
              <a:t> of repeated trials to produce </a:t>
            </a:r>
            <a:r>
              <a:rPr lang="en-IN" i="1" dirty="0"/>
              <a:t>r</a:t>
            </a:r>
            <a:r>
              <a:rPr lang="en-IN" dirty="0"/>
              <a:t> successes in a negative binomial experiment</a:t>
            </a:r>
            <a:r>
              <a:rPr lang="en-IN" dirty="0" smtClean="0"/>
              <a:t>.</a:t>
            </a:r>
          </a:p>
          <a:p>
            <a:r>
              <a:rPr lang="en-IN" dirty="0" smtClean="0"/>
              <a:t>The </a:t>
            </a:r>
            <a:r>
              <a:rPr lang="en-IN" dirty="0"/>
              <a:t>negative binomial distribution is also known as the </a:t>
            </a:r>
            <a:r>
              <a:rPr lang="en-IN" b="1" dirty="0"/>
              <a:t>Pascal distribution</a:t>
            </a:r>
            <a:r>
              <a:rPr lang="en-IN" dirty="0"/>
              <a:t>. </a:t>
            </a:r>
            <a:endParaRPr lang="en-IN" dirty="0" smtClean="0"/>
          </a:p>
          <a:p>
            <a:endParaRPr lang="en-US" dirty="0"/>
          </a:p>
        </p:txBody>
      </p:sp>
    </p:spTree>
    <p:extLst>
      <p:ext uri="{BB962C8B-B14F-4D97-AF65-F5344CB8AC3E}">
        <p14:creationId xmlns:p14="http://schemas.microsoft.com/office/powerpoint/2010/main" val="3469452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a:t>
            </a:r>
            <a:endParaRPr lang="en-US" b="1" dirty="0" smtClean="0"/>
          </a:p>
        </p:txBody>
      </p:sp>
      <p:sp>
        <p:nvSpPr>
          <p:cNvPr id="2" name="TextBox 1"/>
          <p:cNvSpPr txBox="1"/>
          <p:nvPr/>
        </p:nvSpPr>
        <p:spPr>
          <a:xfrm>
            <a:off x="802782" y="1785264"/>
            <a:ext cx="10157137" cy="923330"/>
          </a:xfrm>
          <a:prstGeom prst="rect">
            <a:avLst/>
          </a:prstGeom>
          <a:noFill/>
        </p:spPr>
        <p:txBody>
          <a:bodyPr wrap="square" rtlCol="0">
            <a:spAutoFit/>
          </a:bodyPr>
          <a:lstStyle/>
          <a:p>
            <a:r>
              <a:rPr lang="en-US" b="1" dirty="0"/>
              <a:t>Example:</a:t>
            </a:r>
            <a:r>
              <a:rPr lang="en-US" dirty="0"/>
              <a:t> </a:t>
            </a:r>
          </a:p>
          <a:p>
            <a:r>
              <a:rPr lang="en-IN" dirty="0"/>
              <a:t>Suppose we flip a coin repeatedly and count the number of heads (successes). If we continue flipping the coin until it has landed 2 times on heads, we are conducting a negative binomial experiment.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71520778"/>
              </p:ext>
            </p:extLst>
          </p:nvPr>
        </p:nvGraphicFramePr>
        <p:xfrm>
          <a:off x="3647403" y="2777019"/>
          <a:ext cx="4579514" cy="2240280"/>
        </p:xfrm>
        <a:graphic>
          <a:graphicData uri="http://schemas.openxmlformats.org/drawingml/2006/table">
            <a:tbl>
              <a:tblPr/>
              <a:tblGrid>
                <a:gridCol w="2289757">
                  <a:extLst>
                    <a:ext uri="{9D8B030D-6E8A-4147-A177-3AD203B41FA5}">
                      <a16:colId xmlns:a16="http://schemas.microsoft.com/office/drawing/2014/main" val="2002426265"/>
                    </a:ext>
                  </a:extLst>
                </a:gridCol>
                <a:gridCol w="2289757">
                  <a:extLst>
                    <a:ext uri="{9D8B030D-6E8A-4147-A177-3AD203B41FA5}">
                      <a16:colId xmlns:a16="http://schemas.microsoft.com/office/drawing/2014/main" val="4137550115"/>
                    </a:ext>
                  </a:extLst>
                </a:gridCol>
              </a:tblGrid>
              <a:tr h="288487">
                <a:tc>
                  <a:txBody>
                    <a:bodyPr/>
                    <a:lstStyle/>
                    <a:p>
                      <a:pPr algn="ctr"/>
                      <a:r>
                        <a:rPr lang="en-IN" sz="1500" dirty="0">
                          <a:solidFill>
                            <a:schemeClr val="bg1"/>
                          </a:solidFill>
                        </a:rPr>
                        <a:t>Number of coin flips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sz="1500" dirty="0">
                          <a:solidFill>
                            <a:schemeClr val="bg1"/>
                          </a:solidFill>
                        </a:rPr>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64200611"/>
                  </a:ext>
                </a:extLst>
              </a:tr>
              <a:tr h="288487">
                <a:tc>
                  <a:txBody>
                    <a:bodyPr/>
                    <a:lstStyle/>
                    <a:p>
                      <a:pPr algn="ctr"/>
                      <a:r>
                        <a:rPr lang="en-IN" sz="1500" dirty="0"/>
                        <a:t>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115775"/>
                  </a:ext>
                </a:extLst>
              </a:tr>
              <a:tr h="288487">
                <a:tc>
                  <a:txBody>
                    <a:bodyPr/>
                    <a:lstStyle/>
                    <a:p>
                      <a:pPr algn="ctr"/>
                      <a:r>
                        <a:rPr lang="en-IN" sz="1500"/>
                        <a:t>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379679"/>
                  </a:ext>
                </a:extLst>
              </a:tr>
              <a:tr h="288487">
                <a:tc>
                  <a:txBody>
                    <a:bodyPr/>
                    <a:lstStyle/>
                    <a:p>
                      <a:pPr algn="ctr"/>
                      <a:r>
                        <a:rPr lang="en-IN" sz="1500" dirty="0"/>
                        <a:t>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0.1875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578883"/>
                  </a:ext>
                </a:extLst>
              </a:tr>
              <a:tr h="288487">
                <a:tc>
                  <a:txBody>
                    <a:bodyPr/>
                    <a:lstStyle/>
                    <a:p>
                      <a:pPr algn="ctr"/>
                      <a:r>
                        <a:rPr lang="en-IN" sz="1500"/>
                        <a:t>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185643"/>
                  </a:ext>
                </a:extLst>
              </a:tr>
              <a:tr h="288487">
                <a:tc>
                  <a:txBody>
                    <a:bodyPr/>
                    <a:lstStyle/>
                    <a:p>
                      <a:pPr algn="ctr"/>
                      <a:r>
                        <a:rPr lang="en-IN" sz="1500"/>
                        <a:t>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0.078125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593831"/>
                  </a:ext>
                </a:extLst>
              </a:tr>
              <a:tr h="288487">
                <a:tc>
                  <a:txBody>
                    <a:bodyPr/>
                    <a:lstStyle/>
                    <a:p>
                      <a:pPr algn="ctr"/>
                      <a:r>
                        <a:rPr lang="en-IN" sz="1500"/>
                        <a:t>7 or more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t>0.109375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814408"/>
                  </a:ext>
                </a:extLst>
              </a:tr>
            </a:tbl>
          </a:graphicData>
        </a:graphic>
      </p:graphicFrame>
      <p:sp>
        <p:nvSpPr>
          <p:cNvPr id="6" name="TextBox 5"/>
          <p:cNvSpPr txBox="1"/>
          <p:nvPr/>
        </p:nvSpPr>
        <p:spPr>
          <a:xfrm>
            <a:off x="802781" y="5177308"/>
            <a:ext cx="10157137" cy="1200329"/>
          </a:xfrm>
          <a:prstGeom prst="rect">
            <a:avLst/>
          </a:prstGeom>
          <a:noFill/>
        </p:spPr>
        <p:txBody>
          <a:bodyPr wrap="square" rtlCol="0">
            <a:spAutoFit/>
          </a:bodyPr>
          <a:lstStyle/>
          <a:p>
            <a:r>
              <a:rPr lang="en-IN" dirty="0"/>
              <a:t>The </a:t>
            </a:r>
            <a:r>
              <a:rPr lang="en-IN" b="1" dirty="0"/>
              <a:t>negative binomial probability</a:t>
            </a:r>
            <a:r>
              <a:rPr lang="en-IN" dirty="0"/>
              <a:t> refers to the probability that a negative binomial experiment results in </a:t>
            </a:r>
            <a:r>
              <a:rPr lang="en-IN" dirty="0" smtClean="0"/>
              <a:t>  </a:t>
            </a:r>
            <a:r>
              <a:rPr lang="en-IN" i="1" dirty="0" smtClean="0"/>
              <a:t>r</a:t>
            </a:r>
            <a:r>
              <a:rPr lang="en-IN" dirty="0" smtClean="0"/>
              <a:t> </a:t>
            </a:r>
            <a:r>
              <a:rPr lang="en-IN" dirty="0"/>
              <a:t>- 1 successes after trial </a:t>
            </a:r>
            <a:r>
              <a:rPr lang="en-IN" i="1" dirty="0"/>
              <a:t>x</a:t>
            </a:r>
            <a:r>
              <a:rPr lang="en-IN" dirty="0"/>
              <a:t> - 1 </a:t>
            </a:r>
            <a:r>
              <a:rPr lang="en-IN" u="sng" dirty="0"/>
              <a:t>and</a:t>
            </a:r>
            <a:r>
              <a:rPr lang="en-IN" dirty="0"/>
              <a:t> </a:t>
            </a:r>
            <a:r>
              <a:rPr lang="en-IN" i="1" dirty="0"/>
              <a:t>r</a:t>
            </a:r>
            <a:r>
              <a:rPr lang="en-IN" dirty="0"/>
              <a:t> successes after trial </a:t>
            </a:r>
            <a:r>
              <a:rPr lang="en-IN" i="1" dirty="0"/>
              <a:t>x</a:t>
            </a:r>
            <a:r>
              <a:rPr lang="en-IN" dirty="0" smtClean="0"/>
              <a:t>.</a:t>
            </a:r>
          </a:p>
          <a:p>
            <a:endParaRPr lang="en-IN" dirty="0" smtClean="0"/>
          </a:p>
          <a:p>
            <a:pPr algn="ctr"/>
            <a:r>
              <a:rPr lang="pt-BR" dirty="0"/>
              <a:t>b*(</a:t>
            </a:r>
            <a:r>
              <a:rPr lang="pt-BR" i="1" dirty="0"/>
              <a:t>x</a:t>
            </a:r>
            <a:r>
              <a:rPr lang="pt-BR" dirty="0"/>
              <a:t>; </a:t>
            </a:r>
            <a:r>
              <a:rPr lang="pt-BR" i="1" dirty="0"/>
              <a:t>r, P</a:t>
            </a:r>
            <a:r>
              <a:rPr lang="pt-BR" dirty="0"/>
              <a:t>) = </a:t>
            </a:r>
            <a:r>
              <a:rPr lang="pt-BR" baseline="-25000" dirty="0"/>
              <a:t>x-1</a:t>
            </a:r>
            <a:r>
              <a:rPr lang="pt-BR" dirty="0"/>
              <a:t>C</a:t>
            </a:r>
            <a:r>
              <a:rPr lang="pt-BR" baseline="-25000" dirty="0"/>
              <a:t>r-1</a:t>
            </a:r>
            <a:r>
              <a:rPr lang="pt-BR" dirty="0"/>
              <a:t> * P</a:t>
            </a:r>
            <a:r>
              <a:rPr lang="pt-BR" baseline="30000" dirty="0"/>
              <a:t>r</a:t>
            </a:r>
            <a:r>
              <a:rPr lang="pt-BR" dirty="0"/>
              <a:t> * (1 - P)</a:t>
            </a:r>
            <a:r>
              <a:rPr lang="pt-BR" baseline="30000" dirty="0"/>
              <a:t>x - r</a:t>
            </a:r>
            <a:endParaRPr lang="en-IN" dirty="0"/>
          </a:p>
        </p:txBody>
      </p:sp>
    </p:spTree>
    <p:extLst>
      <p:ext uri="{BB962C8B-B14F-4D97-AF65-F5344CB8AC3E}">
        <p14:creationId xmlns:p14="http://schemas.microsoft.com/office/powerpoint/2010/main" val="1240638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Geometric Distribution</a:t>
            </a:r>
            <a:endParaRPr lang="en-US" b="1" dirty="0" smtClean="0"/>
          </a:p>
        </p:txBody>
      </p:sp>
      <p:sp>
        <p:nvSpPr>
          <p:cNvPr id="2" name="TextBox 1"/>
          <p:cNvSpPr txBox="1"/>
          <p:nvPr/>
        </p:nvSpPr>
        <p:spPr>
          <a:xfrm>
            <a:off x="802782" y="1785264"/>
            <a:ext cx="10157137" cy="4247317"/>
          </a:xfrm>
          <a:prstGeom prst="rect">
            <a:avLst/>
          </a:prstGeom>
          <a:noFill/>
        </p:spPr>
        <p:txBody>
          <a:bodyPr wrap="square" rtlCol="0">
            <a:spAutoFit/>
          </a:bodyPr>
          <a:lstStyle/>
          <a:p>
            <a:r>
              <a:rPr lang="en-IN" dirty="0"/>
              <a:t>The </a:t>
            </a:r>
            <a:r>
              <a:rPr lang="en-IN" b="1" dirty="0"/>
              <a:t>geometric distribution</a:t>
            </a:r>
            <a:r>
              <a:rPr lang="en-IN" dirty="0"/>
              <a:t> is a special case of the negative binomial distribution. It deals with the number of trials required for a single success. Thus, the geometric distribution is negative binomial distribution where the number of successes (</a:t>
            </a:r>
            <a:r>
              <a:rPr lang="en-IN" i="1" dirty="0"/>
              <a:t>r</a:t>
            </a:r>
            <a:r>
              <a:rPr lang="en-IN" dirty="0"/>
              <a:t>) is equal to 1. </a:t>
            </a:r>
            <a:endParaRPr lang="en-IN" dirty="0" smtClean="0"/>
          </a:p>
          <a:p>
            <a:endParaRPr lang="en-US" dirty="0"/>
          </a:p>
          <a:p>
            <a:r>
              <a:rPr lang="en-IN" b="1" dirty="0" smtClean="0"/>
              <a:t>Example:</a:t>
            </a:r>
            <a:r>
              <a:rPr lang="en-IN" dirty="0" smtClean="0"/>
              <a:t> Tossing </a:t>
            </a:r>
            <a:r>
              <a:rPr lang="en-IN" dirty="0"/>
              <a:t>a coin until it lands on heads. We might ask: What is the probability that the first head occurs on the third flip? That probability is referred to as a </a:t>
            </a:r>
            <a:r>
              <a:rPr lang="en-IN" b="1" dirty="0"/>
              <a:t>geometric probability</a:t>
            </a:r>
            <a:r>
              <a:rPr lang="en-IN" dirty="0"/>
              <a:t> and is denoted by g(</a:t>
            </a:r>
            <a:r>
              <a:rPr lang="en-IN" i="1" dirty="0"/>
              <a:t>x</a:t>
            </a:r>
            <a:r>
              <a:rPr lang="en-IN" dirty="0"/>
              <a:t>; </a:t>
            </a:r>
            <a:r>
              <a:rPr lang="en-IN" i="1" dirty="0"/>
              <a:t>P</a:t>
            </a:r>
            <a:r>
              <a:rPr lang="en-IN" dirty="0" smtClean="0"/>
              <a:t>).</a:t>
            </a:r>
          </a:p>
          <a:p>
            <a:endParaRPr lang="en-US" dirty="0"/>
          </a:p>
          <a:p>
            <a:pPr algn="ctr"/>
            <a:r>
              <a:rPr lang="en-IN" dirty="0"/>
              <a:t>g(</a:t>
            </a:r>
            <a:r>
              <a:rPr lang="en-IN" i="1" dirty="0"/>
              <a:t>x</a:t>
            </a:r>
            <a:r>
              <a:rPr lang="en-IN" dirty="0"/>
              <a:t>; </a:t>
            </a:r>
            <a:r>
              <a:rPr lang="en-IN" i="1" dirty="0"/>
              <a:t>P</a:t>
            </a:r>
            <a:r>
              <a:rPr lang="en-IN" dirty="0"/>
              <a:t>) = P * </a:t>
            </a:r>
            <a:r>
              <a:rPr lang="en-IN" dirty="0" err="1"/>
              <a:t>Q</a:t>
            </a:r>
            <a:r>
              <a:rPr lang="en-IN" baseline="30000" dirty="0" err="1"/>
              <a:t>x</a:t>
            </a:r>
            <a:r>
              <a:rPr lang="en-IN" baseline="30000" dirty="0"/>
              <a:t> </a:t>
            </a:r>
            <a:r>
              <a:rPr lang="en-IN" baseline="30000" dirty="0" smtClean="0"/>
              <a:t>– 1</a:t>
            </a:r>
          </a:p>
          <a:p>
            <a:endParaRPr lang="en-US" dirty="0" smtClean="0"/>
          </a:p>
          <a:p>
            <a:endParaRPr lang="en-US" dirty="0"/>
          </a:p>
          <a:p>
            <a:r>
              <a:rPr lang="en-US" b="1" dirty="0" smtClean="0"/>
              <a:t>Mean of Negative Binomial Distribution:</a:t>
            </a:r>
            <a:endParaRPr lang="en-US" dirty="0" smtClean="0"/>
          </a:p>
          <a:p>
            <a:r>
              <a:rPr lang="en-IN" dirty="0"/>
              <a:t>If we define the mean of the negative binomial distribution as the average number of trials required to produce r successes, then the mean is equal to: </a:t>
            </a:r>
          </a:p>
          <a:p>
            <a:pPr algn="ctr"/>
            <a:endParaRPr lang="en-IN" dirty="0" smtClean="0"/>
          </a:p>
          <a:p>
            <a:pPr algn="ctr"/>
            <a:r>
              <a:rPr lang="en-IN" dirty="0" smtClean="0"/>
              <a:t>μ </a:t>
            </a:r>
            <a:r>
              <a:rPr lang="en-IN" dirty="0"/>
              <a:t>= r / P </a:t>
            </a:r>
          </a:p>
        </p:txBody>
      </p:sp>
    </p:spTree>
    <p:extLst>
      <p:ext uri="{BB962C8B-B14F-4D97-AF65-F5344CB8AC3E}">
        <p14:creationId xmlns:p14="http://schemas.microsoft.com/office/powerpoint/2010/main" val="3507731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 Examples</a:t>
            </a:r>
            <a:endParaRPr lang="en-US" b="1" dirty="0" smtClean="0"/>
          </a:p>
        </p:txBody>
      </p:sp>
      <p:sp>
        <p:nvSpPr>
          <p:cNvPr id="2" name="TextBox 1"/>
          <p:cNvSpPr txBox="1"/>
          <p:nvPr/>
        </p:nvSpPr>
        <p:spPr>
          <a:xfrm>
            <a:off x="802782" y="1785264"/>
            <a:ext cx="10157137" cy="4524315"/>
          </a:xfrm>
          <a:prstGeom prst="rect">
            <a:avLst/>
          </a:prstGeom>
          <a:noFill/>
        </p:spPr>
        <p:txBody>
          <a:bodyPr wrap="square" rtlCol="0">
            <a:spAutoFit/>
          </a:bodyPr>
          <a:lstStyle/>
          <a:p>
            <a:r>
              <a:rPr lang="en-US" b="1" dirty="0" smtClean="0"/>
              <a:t>Example 1:</a:t>
            </a:r>
            <a:r>
              <a:rPr lang="en-US" dirty="0" smtClean="0"/>
              <a:t> </a:t>
            </a:r>
          </a:p>
          <a:p>
            <a:r>
              <a:rPr lang="en-IN" dirty="0" smtClean="0"/>
              <a:t>Avi </a:t>
            </a:r>
            <a:r>
              <a:rPr lang="en-IN" dirty="0"/>
              <a:t>is a high school basketball player. He is a 70% free throw shooter. That means his probability of making a free throw is 0.70. During the season, what is the probability that </a:t>
            </a:r>
            <a:r>
              <a:rPr lang="en-IN" dirty="0" smtClean="0"/>
              <a:t>Avi </a:t>
            </a:r>
            <a:r>
              <a:rPr lang="en-IN" dirty="0"/>
              <a:t>makes his third free throw on his fifth shot? </a:t>
            </a:r>
            <a:endParaRPr lang="en-IN" dirty="0" smtClean="0"/>
          </a:p>
          <a:p>
            <a:endParaRPr lang="en-US" dirty="0"/>
          </a:p>
          <a:p>
            <a:r>
              <a:rPr lang="en-US" b="1" dirty="0" smtClean="0"/>
              <a:t>Sol:</a:t>
            </a:r>
            <a:endParaRPr lang="en-US" dirty="0" smtClean="0"/>
          </a:p>
          <a:p>
            <a:r>
              <a:rPr lang="en-IN" dirty="0"/>
              <a:t>This is an example of a negative binomial experiment. The probability of success (</a:t>
            </a:r>
            <a:r>
              <a:rPr lang="en-IN" i="1" dirty="0"/>
              <a:t>P</a:t>
            </a:r>
            <a:r>
              <a:rPr lang="en-IN" dirty="0"/>
              <a:t>) is 0.70, the number of trials (</a:t>
            </a:r>
            <a:r>
              <a:rPr lang="en-IN" i="1" dirty="0"/>
              <a:t>x</a:t>
            </a:r>
            <a:r>
              <a:rPr lang="en-IN" dirty="0"/>
              <a:t>) is 5, and the number of successes (</a:t>
            </a:r>
            <a:r>
              <a:rPr lang="en-IN" i="1" dirty="0"/>
              <a:t>r</a:t>
            </a:r>
            <a:r>
              <a:rPr lang="en-IN" dirty="0"/>
              <a:t>) is 3. </a:t>
            </a:r>
            <a:endParaRPr lang="en-IN" dirty="0" smtClean="0"/>
          </a:p>
          <a:p>
            <a:endParaRPr lang="en-IN" dirty="0"/>
          </a:p>
          <a:p>
            <a:r>
              <a:rPr lang="en-IN" dirty="0"/>
              <a:t>To solve this problem, we enter these values into the negative binomial formula. </a:t>
            </a:r>
          </a:p>
          <a:p>
            <a:pPr algn="ctr"/>
            <a:r>
              <a:rPr lang="en-IN" dirty="0"/>
              <a:t>b*(</a:t>
            </a:r>
            <a:r>
              <a:rPr lang="en-IN" i="1" dirty="0"/>
              <a:t>x</a:t>
            </a:r>
            <a:r>
              <a:rPr lang="en-IN" dirty="0"/>
              <a:t>; </a:t>
            </a:r>
            <a:r>
              <a:rPr lang="en-IN" i="1" dirty="0"/>
              <a:t>r, P</a:t>
            </a:r>
            <a:r>
              <a:rPr lang="en-IN" dirty="0"/>
              <a:t>) = </a:t>
            </a:r>
            <a:r>
              <a:rPr lang="en-IN" baseline="-25000" dirty="0"/>
              <a:t>x-1</a:t>
            </a:r>
            <a:r>
              <a:rPr lang="en-IN" dirty="0"/>
              <a:t>C</a:t>
            </a:r>
            <a:r>
              <a:rPr lang="en-IN" baseline="-25000" dirty="0"/>
              <a:t>r-1</a:t>
            </a:r>
            <a:r>
              <a:rPr lang="en-IN" dirty="0"/>
              <a:t> * </a:t>
            </a:r>
            <a:r>
              <a:rPr lang="en-IN" dirty="0" err="1"/>
              <a:t>P</a:t>
            </a:r>
            <a:r>
              <a:rPr lang="en-IN" baseline="30000" dirty="0" err="1"/>
              <a:t>r</a:t>
            </a:r>
            <a:r>
              <a:rPr lang="en-IN" dirty="0"/>
              <a:t> * </a:t>
            </a:r>
            <a:r>
              <a:rPr lang="en-IN" dirty="0" err="1"/>
              <a:t>Q</a:t>
            </a:r>
            <a:r>
              <a:rPr lang="en-IN" baseline="30000" dirty="0" err="1"/>
              <a:t>x</a:t>
            </a:r>
            <a:r>
              <a:rPr lang="en-IN" baseline="30000" dirty="0"/>
              <a:t> - r</a:t>
            </a:r>
            <a:r>
              <a:rPr lang="en-IN" dirty="0"/>
              <a:t> </a:t>
            </a:r>
            <a:br>
              <a:rPr lang="en-IN" dirty="0"/>
            </a:br>
            <a:r>
              <a:rPr lang="en-IN" dirty="0"/>
              <a:t>b*(</a:t>
            </a:r>
            <a:r>
              <a:rPr lang="en-IN" i="1" dirty="0"/>
              <a:t>5</a:t>
            </a:r>
            <a:r>
              <a:rPr lang="en-IN" dirty="0"/>
              <a:t>; </a:t>
            </a:r>
            <a:r>
              <a:rPr lang="en-IN" i="1" dirty="0"/>
              <a:t>3, 0.7</a:t>
            </a:r>
            <a:r>
              <a:rPr lang="en-IN" dirty="0"/>
              <a:t>) = </a:t>
            </a:r>
            <a:r>
              <a:rPr lang="en-IN" baseline="-25000" dirty="0"/>
              <a:t>4</a:t>
            </a:r>
            <a:r>
              <a:rPr lang="en-IN" dirty="0"/>
              <a:t>C</a:t>
            </a:r>
            <a:r>
              <a:rPr lang="en-IN" baseline="-25000" dirty="0"/>
              <a:t>2</a:t>
            </a:r>
            <a:r>
              <a:rPr lang="en-IN" dirty="0"/>
              <a:t> * 0.7</a:t>
            </a:r>
            <a:r>
              <a:rPr lang="en-IN" baseline="30000" dirty="0"/>
              <a:t>3</a:t>
            </a:r>
            <a:r>
              <a:rPr lang="en-IN" dirty="0"/>
              <a:t> * 0.3</a:t>
            </a:r>
            <a:r>
              <a:rPr lang="en-IN" baseline="30000" dirty="0"/>
              <a:t>2</a:t>
            </a:r>
            <a:r>
              <a:rPr lang="en-IN" dirty="0"/>
              <a:t> </a:t>
            </a:r>
            <a:br>
              <a:rPr lang="en-IN" dirty="0"/>
            </a:br>
            <a:r>
              <a:rPr lang="en-IN" dirty="0"/>
              <a:t>b*(</a:t>
            </a:r>
            <a:r>
              <a:rPr lang="en-IN" i="1" dirty="0"/>
              <a:t>5</a:t>
            </a:r>
            <a:r>
              <a:rPr lang="en-IN" dirty="0"/>
              <a:t>; </a:t>
            </a:r>
            <a:r>
              <a:rPr lang="en-IN" i="1" dirty="0"/>
              <a:t>3, 0.7</a:t>
            </a:r>
            <a:r>
              <a:rPr lang="en-IN" dirty="0"/>
              <a:t>) = 6 * 0.343 * 0.09 = 0.18522 </a:t>
            </a:r>
            <a:endParaRPr lang="en-IN" dirty="0" smtClean="0"/>
          </a:p>
          <a:p>
            <a:pPr algn="ctr"/>
            <a:endParaRPr lang="en-IN" dirty="0"/>
          </a:p>
          <a:p>
            <a:r>
              <a:rPr lang="en-IN" dirty="0"/>
              <a:t>Thus, the probability that </a:t>
            </a:r>
            <a:r>
              <a:rPr lang="en-IN" dirty="0" smtClean="0"/>
              <a:t>Avi </a:t>
            </a:r>
            <a:r>
              <a:rPr lang="en-IN" dirty="0"/>
              <a:t>will make his third successful free throw on his fifth shot is 0.18522.</a:t>
            </a:r>
          </a:p>
          <a:p>
            <a:endParaRPr lang="en-US" b="1" dirty="0"/>
          </a:p>
        </p:txBody>
      </p:sp>
    </p:spTree>
    <p:extLst>
      <p:ext uri="{BB962C8B-B14F-4D97-AF65-F5344CB8AC3E}">
        <p14:creationId xmlns:p14="http://schemas.microsoft.com/office/powerpoint/2010/main" val="2118249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 Examples</a:t>
            </a:r>
            <a:endParaRPr lang="en-US" b="1" dirty="0" smtClean="0"/>
          </a:p>
        </p:txBody>
      </p:sp>
      <p:sp>
        <p:nvSpPr>
          <p:cNvPr id="2" name="TextBox 1"/>
          <p:cNvSpPr txBox="1"/>
          <p:nvPr/>
        </p:nvSpPr>
        <p:spPr>
          <a:xfrm>
            <a:off x="802782" y="1785264"/>
            <a:ext cx="10157137" cy="4247317"/>
          </a:xfrm>
          <a:prstGeom prst="rect">
            <a:avLst/>
          </a:prstGeom>
          <a:noFill/>
        </p:spPr>
        <p:txBody>
          <a:bodyPr wrap="square" rtlCol="0">
            <a:spAutoFit/>
          </a:bodyPr>
          <a:lstStyle/>
          <a:p>
            <a:r>
              <a:rPr lang="en-US" b="1" dirty="0" smtClean="0"/>
              <a:t>Example 2:</a:t>
            </a:r>
            <a:r>
              <a:rPr lang="en-US" dirty="0" smtClean="0"/>
              <a:t> </a:t>
            </a:r>
          </a:p>
          <a:p>
            <a:r>
              <a:rPr lang="en-IN" dirty="0"/>
              <a:t>What is the probability that </a:t>
            </a:r>
            <a:r>
              <a:rPr lang="en-IN" dirty="0" smtClean="0"/>
              <a:t>Avi </a:t>
            </a:r>
            <a:r>
              <a:rPr lang="en-IN" dirty="0"/>
              <a:t>makes his first free throw on his fifth shot?</a:t>
            </a:r>
            <a:endParaRPr lang="en-US" dirty="0"/>
          </a:p>
          <a:p>
            <a:endParaRPr lang="en-US" dirty="0" smtClean="0"/>
          </a:p>
          <a:p>
            <a:r>
              <a:rPr lang="en-US" b="1" dirty="0" smtClean="0"/>
              <a:t>Sol:</a:t>
            </a:r>
            <a:endParaRPr lang="en-US" dirty="0" smtClean="0"/>
          </a:p>
          <a:p>
            <a:r>
              <a:rPr lang="en-IN" dirty="0"/>
              <a:t>This is an example of a geometric distribution, which is a special case of a negative binomial distribution</a:t>
            </a:r>
            <a:r>
              <a:rPr lang="en-IN" dirty="0" smtClean="0"/>
              <a:t>.</a:t>
            </a:r>
          </a:p>
          <a:p>
            <a:endParaRPr lang="en-IN" dirty="0" smtClean="0"/>
          </a:p>
          <a:p>
            <a:r>
              <a:rPr lang="en-IN" dirty="0" smtClean="0"/>
              <a:t>The </a:t>
            </a:r>
            <a:r>
              <a:rPr lang="en-IN" dirty="0"/>
              <a:t>probability of success (</a:t>
            </a:r>
            <a:r>
              <a:rPr lang="en-IN" i="1" dirty="0"/>
              <a:t>P</a:t>
            </a:r>
            <a:r>
              <a:rPr lang="en-IN" dirty="0"/>
              <a:t>) is 0.70, the number of trials (</a:t>
            </a:r>
            <a:r>
              <a:rPr lang="en-IN" i="1" dirty="0"/>
              <a:t>x</a:t>
            </a:r>
            <a:r>
              <a:rPr lang="en-IN" dirty="0"/>
              <a:t>) is 5, and the number of successes (</a:t>
            </a:r>
            <a:r>
              <a:rPr lang="en-IN" i="1" dirty="0"/>
              <a:t>r</a:t>
            </a:r>
            <a:r>
              <a:rPr lang="en-IN" dirty="0"/>
              <a:t>) is 1. We enter these values into the negative binomial formula. </a:t>
            </a:r>
          </a:p>
          <a:p>
            <a:pPr algn="ctr"/>
            <a:r>
              <a:rPr lang="en-IN" dirty="0"/>
              <a:t>b*(</a:t>
            </a:r>
            <a:r>
              <a:rPr lang="en-IN" i="1" dirty="0"/>
              <a:t>x</a:t>
            </a:r>
            <a:r>
              <a:rPr lang="en-IN" dirty="0"/>
              <a:t>; </a:t>
            </a:r>
            <a:r>
              <a:rPr lang="en-IN" i="1" dirty="0"/>
              <a:t>r, P</a:t>
            </a:r>
            <a:r>
              <a:rPr lang="en-IN" dirty="0"/>
              <a:t>) = </a:t>
            </a:r>
            <a:r>
              <a:rPr lang="en-IN" baseline="-25000" dirty="0"/>
              <a:t>x-1</a:t>
            </a:r>
            <a:r>
              <a:rPr lang="en-IN" dirty="0"/>
              <a:t>C</a:t>
            </a:r>
            <a:r>
              <a:rPr lang="en-IN" baseline="-25000" dirty="0"/>
              <a:t>r-1</a:t>
            </a:r>
            <a:r>
              <a:rPr lang="en-IN" dirty="0"/>
              <a:t> * </a:t>
            </a:r>
            <a:r>
              <a:rPr lang="en-IN" dirty="0" err="1"/>
              <a:t>P</a:t>
            </a:r>
            <a:r>
              <a:rPr lang="en-IN" baseline="30000" dirty="0" err="1"/>
              <a:t>r</a:t>
            </a:r>
            <a:r>
              <a:rPr lang="en-IN" dirty="0"/>
              <a:t> * </a:t>
            </a:r>
            <a:r>
              <a:rPr lang="en-IN" dirty="0" err="1"/>
              <a:t>Q</a:t>
            </a:r>
            <a:r>
              <a:rPr lang="en-IN" baseline="30000" dirty="0" err="1"/>
              <a:t>x</a:t>
            </a:r>
            <a:r>
              <a:rPr lang="en-IN" baseline="30000" dirty="0"/>
              <a:t> - r</a:t>
            </a:r>
            <a:r>
              <a:rPr lang="en-IN" dirty="0"/>
              <a:t> </a:t>
            </a:r>
            <a:br>
              <a:rPr lang="en-IN" dirty="0"/>
            </a:br>
            <a:r>
              <a:rPr lang="en-IN" dirty="0"/>
              <a:t>b*(</a:t>
            </a:r>
            <a:r>
              <a:rPr lang="en-IN" i="1" dirty="0"/>
              <a:t>5</a:t>
            </a:r>
            <a:r>
              <a:rPr lang="en-IN" dirty="0"/>
              <a:t>; </a:t>
            </a:r>
            <a:r>
              <a:rPr lang="en-IN" i="1" dirty="0"/>
              <a:t>1, 0.7</a:t>
            </a:r>
            <a:r>
              <a:rPr lang="en-IN" dirty="0"/>
              <a:t>) = </a:t>
            </a:r>
            <a:r>
              <a:rPr lang="en-IN" baseline="-25000" dirty="0"/>
              <a:t>4</a:t>
            </a:r>
            <a:r>
              <a:rPr lang="en-IN" dirty="0"/>
              <a:t>C</a:t>
            </a:r>
            <a:r>
              <a:rPr lang="en-IN" baseline="-25000" dirty="0"/>
              <a:t>0</a:t>
            </a:r>
            <a:r>
              <a:rPr lang="en-IN" dirty="0"/>
              <a:t> * 0.7</a:t>
            </a:r>
            <a:r>
              <a:rPr lang="en-IN" baseline="30000" dirty="0"/>
              <a:t>1</a:t>
            </a:r>
            <a:r>
              <a:rPr lang="en-IN" dirty="0"/>
              <a:t> * 0.3</a:t>
            </a:r>
            <a:r>
              <a:rPr lang="en-IN" baseline="30000" dirty="0"/>
              <a:t>4</a:t>
            </a:r>
            <a:r>
              <a:rPr lang="en-IN" dirty="0"/>
              <a:t> </a:t>
            </a:r>
            <a:br>
              <a:rPr lang="en-IN" dirty="0"/>
            </a:br>
            <a:r>
              <a:rPr lang="en-IN" dirty="0"/>
              <a:t>b*(</a:t>
            </a:r>
            <a:r>
              <a:rPr lang="en-IN" i="1" dirty="0"/>
              <a:t>5</a:t>
            </a:r>
            <a:r>
              <a:rPr lang="en-IN" dirty="0"/>
              <a:t>; </a:t>
            </a:r>
            <a:r>
              <a:rPr lang="en-IN" i="1" dirty="0"/>
              <a:t>3, 0.7</a:t>
            </a:r>
            <a:r>
              <a:rPr lang="en-IN" dirty="0"/>
              <a:t>) = 0.00567 </a:t>
            </a:r>
          </a:p>
          <a:p>
            <a:endParaRPr lang="en-US" dirty="0" smtClean="0"/>
          </a:p>
          <a:p>
            <a:r>
              <a:rPr lang="en-US" dirty="0" smtClean="0"/>
              <a:t>Using Geometric formula:</a:t>
            </a:r>
          </a:p>
          <a:p>
            <a:pPr algn="ctr"/>
            <a:r>
              <a:rPr lang="en-IN" dirty="0"/>
              <a:t>g(</a:t>
            </a:r>
            <a:r>
              <a:rPr lang="en-IN" i="1" dirty="0"/>
              <a:t>x</a:t>
            </a:r>
            <a:r>
              <a:rPr lang="en-IN" dirty="0"/>
              <a:t>; </a:t>
            </a:r>
            <a:r>
              <a:rPr lang="en-IN" i="1" dirty="0"/>
              <a:t>P</a:t>
            </a:r>
            <a:r>
              <a:rPr lang="en-IN" dirty="0"/>
              <a:t>) = P * </a:t>
            </a:r>
            <a:r>
              <a:rPr lang="en-IN" dirty="0" err="1"/>
              <a:t>Q</a:t>
            </a:r>
            <a:r>
              <a:rPr lang="en-IN" baseline="30000" dirty="0" err="1"/>
              <a:t>x</a:t>
            </a:r>
            <a:r>
              <a:rPr lang="en-IN" baseline="30000" dirty="0"/>
              <a:t> - 1</a:t>
            </a:r>
            <a:r>
              <a:rPr lang="en-IN" dirty="0"/>
              <a:t> </a:t>
            </a:r>
            <a:br>
              <a:rPr lang="en-IN" dirty="0"/>
            </a:br>
            <a:r>
              <a:rPr lang="en-IN" dirty="0"/>
              <a:t>g(5; 0.7) = 0.7 * 0.3</a:t>
            </a:r>
            <a:r>
              <a:rPr lang="en-IN" baseline="30000" dirty="0"/>
              <a:t>4</a:t>
            </a:r>
            <a:r>
              <a:rPr lang="en-IN" dirty="0"/>
              <a:t> = 0.00567</a:t>
            </a:r>
            <a:endParaRPr lang="en-US" dirty="0"/>
          </a:p>
        </p:txBody>
      </p:sp>
    </p:spTree>
    <p:extLst>
      <p:ext uri="{BB962C8B-B14F-4D97-AF65-F5344CB8AC3E}">
        <p14:creationId xmlns:p14="http://schemas.microsoft.com/office/powerpoint/2010/main" val="466562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41" y="4206562"/>
            <a:ext cx="4762500" cy="2857500"/>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Normal Distribution</a:t>
            </a:r>
            <a:endParaRPr lang="en-US" b="1" dirty="0" smtClean="0"/>
          </a:p>
        </p:txBody>
      </p:sp>
      <p:sp>
        <p:nvSpPr>
          <p:cNvPr id="6" name="TextBox 5"/>
          <p:cNvSpPr txBox="1"/>
          <p:nvPr/>
        </p:nvSpPr>
        <p:spPr>
          <a:xfrm>
            <a:off x="914400" y="1893194"/>
            <a:ext cx="10496282" cy="2492990"/>
          </a:xfrm>
          <a:prstGeom prst="rect">
            <a:avLst/>
          </a:prstGeom>
          <a:noFill/>
        </p:spPr>
        <p:txBody>
          <a:bodyPr wrap="square" rtlCol="0">
            <a:spAutoFit/>
          </a:bodyPr>
          <a:lstStyle/>
          <a:p>
            <a:r>
              <a:rPr lang="en-US" dirty="0" smtClean="0"/>
              <a:t>The Normal Equation – </a:t>
            </a:r>
            <a:r>
              <a:rPr lang="en-US" sz="1500" dirty="0" smtClean="0"/>
              <a:t>				                 </a:t>
            </a:r>
            <a:r>
              <a:rPr lang="en-IN" sz="1500" dirty="0" smtClean="0"/>
              <a:t>where, </a:t>
            </a:r>
            <a:r>
              <a:rPr lang="en-IN" sz="1500" i="1" dirty="0"/>
              <a:t>X</a:t>
            </a:r>
            <a:r>
              <a:rPr lang="en-IN" sz="1500" dirty="0"/>
              <a:t> is a normal random variable, </a:t>
            </a:r>
            <a:endParaRPr lang="en-IN" sz="1500" dirty="0" smtClean="0"/>
          </a:p>
          <a:p>
            <a:r>
              <a:rPr lang="en-IN" sz="1500" dirty="0"/>
              <a:t>	</a:t>
            </a:r>
            <a:r>
              <a:rPr lang="en-IN" sz="1500" dirty="0" smtClean="0"/>
              <a:t>					                 μ </a:t>
            </a:r>
            <a:r>
              <a:rPr lang="en-IN" sz="1500" dirty="0"/>
              <a:t>is the mean, σ is the standard deviation, </a:t>
            </a:r>
            <a:r>
              <a:rPr lang="en-IN" sz="1500" dirty="0" smtClean="0"/>
              <a:t>							                 π </a:t>
            </a:r>
            <a:r>
              <a:rPr lang="en-IN" sz="1500" dirty="0"/>
              <a:t>is approximately </a:t>
            </a:r>
            <a:r>
              <a:rPr lang="en-IN" sz="1500" dirty="0" smtClean="0"/>
              <a:t>3.14, </a:t>
            </a:r>
            <a:r>
              <a:rPr lang="en-IN" sz="1500" dirty="0"/>
              <a:t>and </a:t>
            </a:r>
            <a:r>
              <a:rPr lang="en-IN" sz="1500" i="1" dirty="0"/>
              <a:t>e</a:t>
            </a:r>
            <a:r>
              <a:rPr lang="en-IN" sz="1500" dirty="0"/>
              <a:t> is approximately </a:t>
            </a:r>
            <a:r>
              <a:rPr lang="en-IN" sz="1500" dirty="0" smtClean="0"/>
              <a:t>2.71.</a:t>
            </a:r>
          </a:p>
          <a:p>
            <a:endParaRPr lang="en-US" dirty="0"/>
          </a:p>
          <a:p>
            <a:r>
              <a:rPr lang="en-IN" dirty="0"/>
              <a:t>The random variable </a:t>
            </a:r>
            <a:r>
              <a:rPr lang="en-IN" i="1" dirty="0"/>
              <a:t>X</a:t>
            </a:r>
            <a:r>
              <a:rPr lang="en-IN" dirty="0"/>
              <a:t> in the normal equation is called the </a:t>
            </a:r>
            <a:r>
              <a:rPr lang="en-IN" b="1" dirty="0"/>
              <a:t>normal random variable</a:t>
            </a:r>
            <a:r>
              <a:rPr lang="en-IN" dirty="0"/>
              <a:t>. The normal equation is the probability density function for the normal distribution</a:t>
            </a:r>
            <a:r>
              <a:rPr lang="en-IN" dirty="0" smtClean="0"/>
              <a:t>.</a:t>
            </a:r>
          </a:p>
          <a:p>
            <a:r>
              <a:rPr lang="en-IN" dirty="0" smtClean="0"/>
              <a:t>The </a:t>
            </a:r>
            <a:r>
              <a:rPr lang="en-IN" dirty="0"/>
              <a:t>graph of the normal distribution depends on two factors - </a:t>
            </a:r>
            <a:r>
              <a:rPr lang="en-IN" b="1" dirty="0" smtClean="0"/>
              <a:t>the mean and the standard deviation</a:t>
            </a:r>
            <a:r>
              <a:rPr lang="en-IN" dirty="0" smtClean="0"/>
              <a:t>. </a:t>
            </a:r>
          </a:p>
          <a:p>
            <a:r>
              <a:rPr lang="en-IN" dirty="0" smtClean="0"/>
              <a:t>The </a:t>
            </a:r>
            <a:r>
              <a:rPr lang="en-IN" dirty="0"/>
              <a:t>mean of the distribution determines the location of the </a:t>
            </a:r>
            <a:r>
              <a:rPr lang="en-IN" dirty="0" err="1"/>
              <a:t>center</a:t>
            </a:r>
            <a:r>
              <a:rPr lang="en-IN" dirty="0"/>
              <a:t> of the graph, and the standard deviation determines the height and width of the </a:t>
            </a:r>
            <a:r>
              <a:rPr lang="en-IN" dirty="0" smtClean="0"/>
              <a:t>graph.</a:t>
            </a:r>
            <a:endParaRPr lang="en-IN" dirty="0"/>
          </a:p>
        </p:txBody>
      </p:sp>
      <p:pic>
        <p:nvPicPr>
          <p:cNvPr id="8" name="Picture 7"/>
          <p:cNvPicPr>
            <a:picLocks noChangeAspect="1"/>
          </p:cNvPicPr>
          <p:nvPr/>
        </p:nvPicPr>
        <p:blipFill>
          <a:blip r:embed="rId3"/>
          <a:stretch>
            <a:fillRect/>
          </a:stretch>
        </p:blipFill>
        <p:spPr>
          <a:xfrm>
            <a:off x="3928056" y="1586488"/>
            <a:ext cx="2893454" cy="894158"/>
          </a:xfrm>
          <a:prstGeom prst="rect">
            <a:avLst/>
          </a:prstGeom>
        </p:spPr>
      </p:pic>
    </p:spTree>
    <p:extLst>
      <p:ext uri="{BB962C8B-B14F-4D97-AF65-F5344CB8AC3E}">
        <p14:creationId xmlns:p14="http://schemas.microsoft.com/office/powerpoint/2010/main" val="133144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Descriptive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399" y="1108364"/>
            <a:ext cx="10045521"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Measure of Central Tendency</a:t>
            </a:r>
          </a:p>
          <a:p>
            <a:pPr marL="742950" lvl="1" indent="-285750">
              <a:buFont typeface="Arial" panose="020B0604020202020204" pitchFamily="34" charset="0"/>
              <a:buChar char="•"/>
            </a:pPr>
            <a:r>
              <a:rPr lang="en-US" sz="2000" dirty="0" smtClean="0"/>
              <a:t>Mean</a:t>
            </a:r>
          </a:p>
          <a:p>
            <a:pPr marL="742950" lvl="1" indent="-285750">
              <a:buFont typeface="Arial" panose="020B0604020202020204" pitchFamily="34" charset="0"/>
              <a:buChar char="•"/>
            </a:pPr>
            <a:r>
              <a:rPr lang="en-US" sz="2000" dirty="0" smtClean="0"/>
              <a:t>Median</a:t>
            </a:r>
          </a:p>
          <a:p>
            <a:pPr marL="742950" lvl="1" indent="-285750">
              <a:buFont typeface="Arial" panose="020B0604020202020204" pitchFamily="34" charset="0"/>
              <a:buChar char="•"/>
            </a:pPr>
            <a:r>
              <a:rPr lang="en-US" sz="2000" dirty="0" smtClean="0"/>
              <a:t>Mode</a:t>
            </a:r>
            <a:endParaRPr lang="en-US" sz="2000" dirty="0"/>
          </a:p>
          <a:p>
            <a:pPr lvl="1"/>
            <a:endParaRPr lang="en-US" sz="2000" dirty="0"/>
          </a:p>
          <a:p>
            <a:pPr marL="285750" indent="-285750">
              <a:buFont typeface="Arial" panose="020B0604020202020204" pitchFamily="34" charset="0"/>
              <a:buChar char="•"/>
            </a:pPr>
            <a:r>
              <a:rPr lang="en-US" sz="2000" dirty="0" smtClean="0"/>
              <a:t>Measure of Variability</a:t>
            </a:r>
          </a:p>
          <a:p>
            <a:pPr marL="742950" lvl="1" indent="-285750">
              <a:buFont typeface="Arial" panose="020B0604020202020204" pitchFamily="34" charset="0"/>
              <a:buChar char="•"/>
            </a:pPr>
            <a:r>
              <a:rPr lang="en-US" sz="2000" dirty="0" smtClean="0"/>
              <a:t>Range</a:t>
            </a:r>
          </a:p>
          <a:p>
            <a:pPr marL="742950" lvl="1" indent="-285750">
              <a:buFont typeface="Arial" panose="020B0604020202020204" pitchFamily="34" charset="0"/>
              <a:buChar char="•"/>
            </a:pPr>
            <a:r>
              <a:rPr lang="en-US" sz="2000" dirty="0" smtClean="0"/>
              <a:t>IQR</a:t>
            </a:r>
          </a:p>
          <a:p>
            <a:pPr marL="742950" lvl="1" indent="-285750">
              <a:buFont typeface="Arial" panose="020B0604020202020204" pitchFamily="34" charset="0"/>
              <a:buChar char="•"/>
            </a:pPr>
            <a:r>
              <a:rPr lang="en-US" sz="2000" dirty="0" smtClean="0"/>
              <a:t>Variance</a:t>
            </a:r>
          </a:p>
          <a:p>
            <a:pPr marL="742950" lvl="1" indent="-285750">
              <a:buFont typeface="Arial" panose="020B0604020202020204" pitchFamily="34" charset="0"/>
              <a:buChar char="•"/>
            </a:pPr>
            <a:r>
              <a:rPr lang="en-US" sz="2000" dirty="0" smtClean="0"/>
              <a:t>Standard Deviation</a:t>
            </a:r>
          </a:p>
          <a:p>
            <a:pPr marL="742950" lvl="1" indent="-285750">
              <a:buFont typeface="Arial" panose="020B0604020202020204" pitchFamily="34" charset="0"/>
              <a:buChar char="•"/>
            </a:pPr>
            <a:r>
              <a:rPr lang="en-US" sz="2000" dirty="0" smtClean="0"/>
              <a:t>Skewness and Kurtosis</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Probability and Distributions</a:t>
            </a:r>
          </a:p>
          <a:p>
            <a:pPr marL="742950" lvl="1" indent="-285750">
              <a:buFont typeface="Arial" panose="020B0604020202020204" pitchFamily="34" charset="0"/>
              <a:buChar char="•"/>
            </a:pPr>
            <a:r>
              <a:rPr lang="en-US" sz="2000" dirty="0" smtClean="0"/>
              <a:t>Basics</a:t>
            </a:r>
          </a:p>
          <a:p>
            <a:pPr marL="742950" lvl="1" indent="-285750">
              <a:buFont typeface="Arial" panose="020B0604020202020204" pitchFamily="34" charset="0"/>
              <a:buChar char="•"/>
            </a:pPr>
            <a:r>
              <a:rPr lang="en-US" sz="2000" dirty="0" smtClean="0"/>
              <a:t>Probability Distributions</a:t>
            </a:r>
          </a:p>
          <a:p>
            <a:pPr marL="742950" lvl="1" indent="-285750">
              <a:buFont typeface="Arial" panose="020B0604020202020204" pitchFamily="34" charset="0"/>
              <a:buChar char="•"/>
            </a:pPr>
            <a:r>
              <a:rPr lang="en-US" sz="2000" dirty="0" smtClean="0"/>
              <a:t>Normal Distribution</a:t>
            </a:r>
          </a:p>
          <a:p>
            <a:pPr marL="742950" lvl="1" indent="-285750">
              <a:buFont typeface="Arial" panose="020B0604020202020204" pitchFamily="34" charset="0"/>
              <a:buChar char="•"/>
            </a:pPr>
            <a:r>
              <a:rPr lang="en-US" sz="2000" dirty="0" smtClean="0"/>
              <a:t>Z score</a:t>
            </a:r>
          </a:p>
        </p:txBody>
      </p:sp>
    </p:spTree>
    <p:extLst>
      <p:ext uri="{BB962C8B-B14F-4D97-AF65-F5344CB8AC3E}">
        <p14:creationId xmlns:p14="http://schemas.microsoft.com/office/powerpoint/2010/main" val="351411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Normal Distribution</a:t>
            </a:r>
            <a:endParaRPr lang="en-US" b="1" dirty="0" smtClean="0"/>
          </a:p>
        </p:txBody>
      </p:sp>
      <p:sp>
        <p:nvSpPr>
          <p:cNvPr id="6" name="TextBox 5"/>
          <p:cNvSpPr txBox="1"/>
          <p:nvPr/>
        </p:nvSpPr>
        <p:spPr>
          <a:xfrm>
            <a:off x="802783" y="1667803"/>
            <a:ext cx="10324563" cy="646331"/>
          </a:xfrm>
          <a:prstGeom prst="rect">
            <a:avLst/>
          </a:prstGeom>
          <a:noFill/>
        </p:spPr>
        <p:txBody>
          <a:bodyPr wrap="square" rtlCol="0">
            <a:spAutoFit/>
          </a:bodyPr>
          <a:lstStyle/>
          <a:p>
            <a:r>
              <a:rPr lang="en-US" b="1" dirty="0" smtClean="0"/>
              <a:t>Probability and the Normal Curve:</a:t>
            </a:r>
          </a:p>
          <a:p>
            <a:r>
              <a:rPr lang="en-IN" dirty="0"/>
              <a:t>The normal distribution is a continuous probability distribution. This has several implications for probability</a:t>
            </a:r>
            <a:r>
              <a:rPr lang="en-IN"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68" y="2496609"/>
            <a:ext cx="3507701" cy="1457205"/>
          </a:xfrm>
          <a:prstGeom prst="rect">
            <a:avLst/>
          </a:prstGeom>
        </p:spPr>
      </p:pic>
      <p:sp>
        <p:nvSpPr>
          <p:cNvPr id="10" name="TextBox 9"/>
          <p:cNvSpPr txBox="1"/>
          <p:nvPr/>
        </p:nvSpPr>
        <p:spPr>
          <a:xfrm>
            <a:off x="914400" y="2314134"/>
            <a:ext cx="7547020"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total area under the normal curve is equal to 1.</a:t>
            </a:r>
          </a:p>
          <a:p>
            <a:pPr marL="285750" indent="-285750" algn="just">
              <a:buFont typeface="Arial" panose="020B0604020202020204" pitchFamily="34" charset="0"/>
              <a:buChar char="•"/>
            </a:pPr>
            <a:r>
              <a:rPr lang="en-IN" dirty="0"/>
              <a:t>The probability that </a:t>
            </a:r>
            <a:r>
              <a:rPr lang="en-IN" i="1" dirty="0"/>
              <a:t>X</a:t>
            </a:r>
            <a:r>
              <a:rPr lang="en-IN" dirty="0"/>
              <a:t> is greater than </a:t>
            </a:r>
            <a:r>
              <a:rPr lang="en-IN" i="1" dirty="0"/>
              <a:t>a</a:t>
            </a:r>
            <a:r>
              <a:rPr lang="en-IN" dirty="0"/>
              <a:t> equals the area under the normal curve bounded by </a:t>
            </a:r>
            <a:r>
              <a:rPr lang="en-IN" i="1" dirty="0"/>
              <a:t>a</a:t>
            </a:r>
            <a:r>
              <a:rPr lang="en-IN" dirty="0"/>
              <a:t> and plus infinity (as indicated by the </a:t>
            </a:r>
            <a:r>
              <a:rPr lang="en-IN" i="1" dirty="0"/>
              <a:t>non-shaded</a:t>
            </a:r>
            <a:r>
              <a:rPr lang="en-IN" dirty="0"/>
              <a:t> </a:t>
            </a:r>
            <a:r>
              <a:rPr lang="en-IN" dirty="0" smtClean="0"/>
              <a:t>area).</a:t>
            </a:r>
            <a:endParaRPr lang="en-IN" dirty="0"/>
          </a:p>
          <a:p>
            <a:pPr marL="285750" indent="-285750" algn="just">
              <a:buFont typeface="Arial" panose="020B0604020202020204" pitchFamily="34" charset="0"/>
              <a:buChar char="•"/>
            </a:pPr>
            <a:r>
              <a:rPr lang="en-IN" dirty="0"/>
              <a:t>The probability that </a:t>
            </a:r>
            <a:r>
              <a:rPr lang="en-IN" i="1" dirty="0"/>
              <a:t>X</a:t>
            </a:r>
            <a:r>
              <a:rPr lang="en-IN" dirty="0"/>
              <a:t> is less than </a:t>
            </a:r>
            <a:r>
              <a:rPr lang="en-IN" i="1" dirty="0"/>
              <a:t>a</a:t>
            </a:r>
            <a:r>
              <a:rPr lang="en-IN" dirty="0"/>
              <a:t> equals the area under the normal curve bounded by </a:t>
            </a:r>
            <a:r>
              <a:rPr lang="en-IN" i="1" dirty="0"/>
              <a:t>a</a:t>
            </a:r>
            <a:r>
              <a:rPr lang="en-IN" dirty="0"/>
              <a:t> and minus infinity (as indicated by the </a:t>
            </a:r>
            <a:r>
              <a:rPr lang="en-IN" i="1" dirty="0"/>
              <a:t>shaded</a:t>
            </a:r>
            <a:r>
              <a:rPr lang="en-IN" dirty="0"/>
              <a:t> </a:t>
            </a:r>
            <a:r>
              <a:rPr lang="en-IN" dirty="0" smtClean="0"/>
              <a:t>area).</a:t>
            </a:r>
            <a:endParaRPr lang="en-US" dirty="0"/>
          </a:p>
        </p:txBody>
      </p:sp>
      <p:sp>
        <p:nvSpPr>
          <p:cNvPr id="11" name="TextBox 10"/>
          <p:cNvSpPr txBox="1"/>
          <p:nvPr/>
        </p:nvSpPr>
        <p:spPr>
          <a:xfrm>
            <a:off x="802783" y="4301544"/>
            <a:ext cx="10324563" cy="1754326"/>
          </a:xfrm>
          <a:prstGeom prst="rect">
            <a:avLst/>
          </a:prstGeom>
          <a:noFill/>
        </p:spPr>
        <p:txBody>
          <a:bodyPr wrap="square" rtlCol="0">
            <a:spAutoFit/>
          </a:bodyPr>
          <a:lstStyle/>
          <a:p>
            <a:r>
              <a:rPr lang="en-IN" dirty="0"/>
              <a:t>Additionally, every normal curve (regardless of its mean or standard deviation) conforms to the following </a:t>
            </a:r>
            <a:r>
              <a:rPr lang="en-IN" dirty="0" smtClean="0"/>
              <a:t>rules:</a:t>
            </a:r>
          </a:p>
          <a:p>
            <a:endParaRPr lang="en-IN" dirty="0" smtClean="0"/>
          </a:p>
          <a:p>
            <a:pPr marL="342900" indent="-342900">
              <a:buAutoNum type="arabicPeriod"/>
            </a:pPr>
            <a:r>
              <a:rPr lang="en-IN" u="sng" dirty="0" smtClean="0"/>
              <a:t>About </a:t>
            </a:r>
            <a:r>
              <a:rPr lang="en-IN" u="sng" dirty="0"/>
              <a:t>68% of the area under the curve falls within 1 standard deviation of the mean</a:t>
            </a:r>
            <a:r>
              <a:rPr lang="en-IN" u="sng" dirty="0" smtClean="0"/>
              <a:t>.</a:t>
            </a:r>
          </a:p>
          <a:p>
            <a:pPr marL="342900" indent="-342900">
              <a:buAutoNum type="arabicPeriod"/>
            </a:pPr>
            <a:r>
              <a:rPr lang="en-IN" u="sng" dirty="0"/>
              <a:t>About 95% of the area under the curve falls within 2 standard deviations of the mean</a:t>
            </a:r>
            <a:r>
              <a:rPr lang="en-IN" u="sng" dirty="0" smtClean="0"/>
              <a:t>.</a:t>
            </a:r>
          </a:p>
          <a:p>
            <a:pPr marL="342900" indent="-342900">
              <a:buAutoNum type="arabicPeriod"/>
            </a:pPr>
            <a:r>
              <a:rPr lang="en-IN" u="sng" dirty="0"/>
              <a:t>About 99.7% of the area under the curve falls within 3 standard deviations of the mean.</a:t>
            </a:r>
          </a:p>
        </p:txBody>
      </p:sp>
    </p:spTree>
    <p:extLst>
      <p:ext uri="{BB962C8B-B14F-4D97-AF65-F5344CB8AC3E}">
        <p14:creationId xmlns:p14="http://schemas.microsoft.com/office/powerpoint/2010/main" val="360043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910" y="1189529"/>
            <a:ext cx="7324725" cy="5314950"/>
          </a:xfrm>
          <a:prstGeom prst="rect">
            <a:avLst/>
          </a:prstGeom>
        </p:spPr>
      </p:pic>
    </p:spTree>
    <p:extLst>
      <p:ext uri="{BB962C8B-B14F-4D97-AF65-F5344CB8AC3E}">
        <p14:creationId xmlns:p14="http://schemas.microsoft.com/office/powerpoint/2010/main" val="3109484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Normal Distribution</a:t>
            </a:r>
            <a:endParaRPr lang="en-US" b="1" dirty="0" smtClean="0"/>
          </a:p>
        </p:txBody>
      </p:sp>
      <p:sp>
        <p:nvSpPr>
          <p:cNvPr id="6" name="TextBox 5"/>
          <p:cNvSpPr txBox="1"/>
          <p:nvPr/>
        </p:nvSpPr>
        <p:spPr>
          <a:xfrm>
            <a:off x="802783" y="1667803"/>
            <a:ext cx="10324563" cy="4524315"/>
          </a:xfrm>
          <a:prstGeom prst="rect">
            <a:avLst/>
          </a:prstGeom>
          <a:noFill/>
        </p:spPr>
        <p:txBody>
          <a:bodyPr wrap="square" rtlCol="0">
            <a:spAutoFit/>
          </a:bodyPr>
          <a:lstStyle/>
          <a:p>
            <a:r>
              <a:rPr lang="en-US" b="1" dirty="0" smtClean="0"/>
              <a:t>Exercise 1:</a:t>
            </a:r>
          </a:p>
          <a:p>
            <a:r>
              <a:rPr lang="en-IN" dirty="0" smtClean="0"/>
              <a:t>An </a:t>
            </a:r>
            <a:r>
              <a:rPr lang="en-IN" dirty="0"/>
              <a:t>average light bulb manufactured by the Acme Corporation lasts 300 days with a standard deviation of 50 days. Assuming that bulb life is normally distributed, what is the probability that an Acme light bulb will last at most 365 days</a:t>
            </a:r>
            <a:r>
              <a:rPr lang="en-IN" dirty="0" smtClean="0"/>
              <a:t>?</a:t>
            </a:r>
          </a:p>
          <a:p>
            <a:endParaRPr lang="en-US" dirty="0"/>
          </a:p>
          <a:p>
            <a:r>
              <a:rPr lang="en-IN" b="1" dirty="0" smtClean="0"/>
              <a:t>Sol: </a:t>
            </a:r>
            <a:r>
              <a:rPr lang="en-IN" dirty="0" smtClean="0"/>
              <a:t>The </a:t>
            </a:r>
            <a:r>
              <a:rPr lang="en-IN" dirty="0"/>
              <a:t>value of the normal random variable is 365 </a:t>
            </a:r>
            <a:r>
              <a:rPr lang="en-IN" dirty="0" smtClean="0"/>
              <a:t>days</a:t>
            </a:r>
            <a:r>
              <a:rPr lang="en-IN" dirty="0"/>
              <a:t>, </a:t>
            </a:r>
            <a:r>
              <a:rPr lang="en-IN" dirty="0" smtClean="0"/>
              <a:t>the </a:t>
            </a:r>
            <a:r>
              <a:rPr lang="en-IN" dirty="0"/>
              <a:t>mean is equal to 300 days and </a:t>
            </a:r>
            <a:r>
              <a:rPr lang="en-IN" dirty="0" smtClean="0"/>
              <a:t>the </a:t>
            </a:r>
            <a:r>
              <a:rPr lang="en-IN" dirty="0"/>
              <a:t>standard deviation is equal to 50 days</a:t>
            </a:r>
            <a:r>
              <a:rPr lang="en-IN" dirty="0" smtClean="0"/>
              <a:t>.</a:t>
            </a:r>
          </a:p>
          <a:p>
            <a:endParaRPr lang="en-US" dirty="0"/>
          </a:p>
          <a:p>
            <a:r>
              <a:rPr lang="en-IN" dirty="0"/>
              <a:t>We enter these values into the Normal Distribution Calculator and compute the cumulative probability. The answer is: P( X </a:t>
            </a:r>
            <a:r>
              <a:rPr lang="en-IN" u="sng" dirty="0"/>
              <a:t>&lt;</a:t>
            </a:r>
            <a:r>
              <a:rPr lang="en-IN" dirty="0"/>
              <a:t> 365) = 0.90. Hence, there is a 90% chance that a light bulb will burn out within 365 days</a:t>
            </a:r>
            <a:r>
              <a:rPr lang="en-IN" dirty="0" smtClean="0"/>
              <a:t>.</a:t>
            </a:r>
          </a:p>
          <a:p>
            <a:endParaRPr lang="en-US" dirty="0"/>
          </a:p>
          <a:p>
            <a:r>
              <a:rPr lang="en-US" b="1" dirty="0" smtClean="0"/>
              <a:t>Exercise 2:</a:t>
            </a:r>
          </a:p>
          <a:p>
            <a:r>
              <a:rPr lang="en-IN" dirty="0"/>
              <a:t>Suppose scores on an IQ test are normally distributed. If the test has a mean of 100 and a standard deviation of 10, what is the probability that a person who takes the test will score between 90 and 110? </a:t>
            </a:r>
            <a:endParaRPr lang="en-IN" dirty="0" smtClean="0"/>
          </a:p>
          <a:p>
            <a:endParaRPr lang="nn-NO" dirty="0" smtClean="0"/>
          </a:p>
          <a:p>
            <a:r>
              <a:rPr lang="nn-NO" b="1" dirty="0" smtClean="0"/>
              <a:t>Sol: </a:t>
            </a:r>
            <a:r>
              <a:rPr lang="nn-NO" dirty="0" smtClean="0"/>
              <a:t>P</a:t>
            </a:r>
            <a:r>
              <a:rPr lang="nn-NO" dirty="0"/>
              <a:t>( 90 &lt; </a:t>
            </a:r>
            <a:r>
              <a:rPr lang="nn-NO" i="1" dirty="0"/>
              <a:t>X</a:t>
            </a:r>
            <a:r>
              <a:rPr lang="nn-NO" dirty="0"/>
              <a:t> &lt; 110 ) = P( X &lt; 110 ) - P( X &lt; 90 </a:t>
            </a:r>
            <a:r>
              <a:rPr lang="nn-NO" dirty="0" smtClean="0"/>
              <a:t>)</a:t>
            </a:r>
            <a:endParaRPr lang="en-US" dirty="0" smtClean="0"/>
          </a:p>
        </p:txBody>
      </p:sp>
    </p:spTree>
    <p:extLst>
      <p:ext uri="{BB962C8B-B14F-4D97-AF65-F5344CB8AC3E}">
        <p14:creationId xmlns:p14="http://schemas.microsoft.com/office/powerpoint/2010/main" val="599422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4247317"/>
          </a:xfrm>
          <a:prstGeom prst="rect">
            <a:avLst/>
          </a:prstGeom>
          <a:noFill/>
        </p:spPr>
        <p:txBody>
          <a:bodyPr wrap="square" rtlCol="0">
            <a:spAutoFit/>
          </a:bodyPr>
          <a:lstStyle/>
          <a:p>
            <a:r>
              <a:rPr lang="en-IN" dirty="0"/>
              <a:t>The </a:t>
            </a:r>
            <a:r>
              <a:rPr lang="en-IN" b="1" dirty="0"/>
              <a:t>standard normal distribution</a:t>
            </a:r>
            <a:r>
              <a:rPr lang="en-IN" dirty="0"/>
              <a:t> is a special case of the normal distribution when a normal random variable has a mean of zero and a standard deviation of one. </a:t>
            </a:r>
            <a:endParaRPr lang="en-IN" dirty="0" smtClean="0"/>
          </a:p>
          <a:p>
            <a:endParaRPr lang="en-US" dirty="0"/>
          </a:p>
          <a:p>
            <a:r>
              <a:rPr lang="en-IN" dirty="0"/>
              <a:t>The normal random variable of a standard normal distribution is called a </a:t>
            </a:r>
            <a:r>
              <a:rPr lang="en-IN" b="1" dirty="0"/>
              <a:t>standard score</a:t>
            </a:r>
            <a:r>
              <a:rPr lang="en-IN" dirty="0"/>
              <a:t> or a </a:t>
            </a:r>
            <a:r>
              <a:rPr lang="en-IN" b="1" dirty="0"/>
              <a:t>z-score</a:t>
            </a:r>
            <a:r>
              <a:rPr lang="en-IN" dirty="0"/>
              <a:t>. Every normal random variable </a:t>
            </a:r>
            <a:r>
              <a:rPr lang="en-IN" i="1" dirty="0"/>
              <a:t>X</a:t>
            </a:r>
            <a:r>
              <a:rPr lang="en-IN" dirty="0"/>
              <a:t> can be transformed into a </a:t>
            </a:r>
            <a:r>
              <a:rPr lang="en-IN" i="1" dirty="0"/>
              <a:t>z</a:t>
            </a:r>
            <a:r>
              <a:rPr lang="en-IN" dirty="0"/>
              <a:t> score via the following equation: </a:t>
            </a:r>
          </a:p>
          <a:p>
            <a:pPr algn="ctr"/>
            <a:r>
              <a:rPr lang="en-IN" i="1" dirty="0"/>
              <a:t>z</a:t>
            </a:r>
            <a:r>
              <a:rPr lang="en-IN" dirty="0"/>
              <a:t> = (</a:t>
            </a:r>
            <a:r>
              <a:rPr lang="en-IN" i="1" dirty="0"/>
              <a:t>X</a:t>
            </a:r>
            <a:r>
              <a:rPr lang="en-IN" dirty="0"/>
              <a:t> - μ) / σ </a:t>
            </a:r>
            <a:endParaRPr lang="en-IN" dirty="0" smtClean="0"/>
          </a:p>
          <a:p>
            <a:endParaRPr lang="en-US" dirty="0"/>
          </a:p>
          <a:p>
            <a:r>
              <a:rPr lang="en-IN" dirty="0"/>
              <a:t>A </a:t>
            </a:r>
            <a:r>
              <a:rPr lang="en-IN" b="1" dirty="0"/>
              <a:t>standard normal distribution table</a:t>
            </a:r>
            <a:r>
              <a:rPr lang="en-IN" dirty="0"/>
              <a:t> shows a cumulative probability associated with a particular z-score. Table rows show the whole number and tenths place of the z-score. </a:t>
            </a:r>
            <a:r>
              <a:rPr lang="en-IN" dirty="0" smtClean="0"/>
              <a:t>Table </a:t>
            </a:r>
            <a:r>
              <a:rPr lang="en-IN" dirty="0"/>
              <a:t>columns show the hundredths place. The cumulative probability (often from minus infinity to the z-score) appears in the cell of the table</a:t>
            </a:r>
            <a:r>
              <a:rPr lang="en-IN" dirty="0" smtClean="0"/>
              <a:t>.</a:t>
            </a:r>
          </a:p>
          <a:p>
            <a:endParaRPr lang="en-US" dirty="0"/>
          </a:p>
          <a:p>
            <a:r>
              <a:rPr lang="en-IN" dirty="0" smtClean="0"/>
              <a:t>We </a:t>
            </a:r>
            <a:r>
              <a:rPr lang="en-IN" dirty="0"/>
              <a:t>may not be interested in the probability that a standard normal random variable falls between minus infinity and a given value. </a:t>
            </a:r>
            <a:r>
              <a:rPr lang="en-IN" dirty="0" smtClean="0"/>
              <a:t>We </a:t>
            </a:r>
            <a:r>
              <a:rPr lang="en-IN" dirty="0"/>
              <a:t>may want to know the probability that it lies between a given value and plus infinity. Or </a:t>
            </a:r>
            <a:r>
              <a:rPr lang="en-IN" dirty="0" smtClean="0"/>
              <a:t>we </a:t>
            </a:r>
            <a:r>
              <a:rPr lang="en-IN" dirty="0"/>
              <a:t>may want to know the probability that a standard normal random variable lies between two given values. These probabilities are easy to compute from a normal distribution table. </a:t>
            </a:r>
          </a:p>
        </p:txBody>
      </p:sp>
    </p:spTree>
    <p:extLst>
      <p:ext uri="{BB962C8B-B14F-4D97-AF65-F5344CB8AC3E}">
        <p14:creationId xmlns:p14="http://schemas.microsoft.com/office/powerpoint/2010/main" val="12037478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1754326"/>
          </a:xfrm>
          <a:prstGeom prst="rect">
            <a:avLst/>
          </a:prstGeom>
          <a:noFill/>
        </p:spPr>
        <p:txBody>
          <a:bodyPr wrap="square" rtlCol="0">
            <a:spAutoFit/>
          </a:bodyPr>
          <a:lstStyle/>
          <a:p>
            <a:r>
              <a:rPr lang="en-IN" b="1" dirty="0" smtClean="0"/>
              <a:t>Calculating probabilities from a standard normal table</a:t>
            </a:r>
            <a:r>
              <a:rPr lang="en-IN" dirty="0" smtClean="0"/>
              <a:t>: </a:t>
            </a:r>
          </a:p>
          <a:p>
            <a:r>
              <a:rPr lang="en-IN" dirty="0"/>
              <a:t>A</a:t>
            </a:r>
            <a:r>
              <a:rPr lang="en-IN" dirty="0" smtClean="0"/>
              <a:t> </a:t>
            </a:r>
            <a:r>
              <a:rPr lang="en-IN" dirty="0"/>
              <a:t>section of the standard normal table is reproduced below. </a:t>
            </a:r>
            <a:endParaRPr lang="en-IN" dirty="0" smtClean="0"/>
          </a:p>
          <a:p>
            <a:endParaRPr lang="en-IN" dirty="0" smtClean="0"/>
          </a:p>
          <a:p>
            <a:r>
              <a:rPr lang="en-IN" dirty="0" smtClean="0"/>
              <a:t>To </a:t>
            </a:r>
            <a:r>
              <a:rPr lang="en-IN" dirty="0"/>
              <a:t>find the cumulative probability of a z-score equal to -1.31, cross-reference the row of the table containing -1.3 with the column containing 0.01. The table shows that the probability that a standard normal random variable will be less than -1.31 is 0.0951; that is, P(Z &lt; -1.31) = 0.0951.</a:t>
            </a:r>
          </a:p>
        </p:txBody>
      </p:sp>
      <p:pic>
        <p:nvPicPr>
          <p:cNvPr id="2" name="Picture 1"/>
          <p:cNvPicPr>
            <a:picLocks noChangeAspect="1"/>
          </p:cNvPicPr>
          <p:nvPr/>
        </p:nvPicPr>
        <p:blipFill>
          <a:blip r:embed="rId2"/>
          <a:stretch>
            <a:fillRect/>
          </a:stretch>
        </p:blipFill>
        <p:spPr>
          <a:xfrm>
            <a:off x="1052311" y="3683559"/>
            <a:ext cx="9907609" cy="2369512"/>
          </a:xfrm>
          <a:prstGeom prst="rect">
            <a:avLst/>
          </a:prstGeom>
        </p:spPr>
      </p:pic>
    </p:spTree>
    <p:extLst>
      <p:ext uri="{BB962C8B-B14F-4D97-AF65-F5344CB8AC3E}">
        <p14:creationId xmlns:p14="http://schemas.microsoft.com/office/powerpoint/2010/main" val="12849815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1754326"/>
          </a:xfrm>
          <a:prstGeom prst="rect">
            <a:avLst/>
          </a:prstGeom>
          <a:noFill/>
        </p:spPr>
        <p:txBody>
          <a:bodyPr wrap="square" rtlCol="0">
            <a:spAutoFit/>
          </a:bodyPr>
          <a:lstStyle/>
          <a:p>
            <a:r>
              <a:rPr lang="en-IN" b="1" dirty="0" smtClean="0"/>
              <a:t>Calculating probabilities from a standard normal table</a:t>
            </a:r>
            <a:r>
              <a:rPr lang="en-IN" dirty="0" smtClean="0"/>
              <a:t>: </a:t>
            </a:r>
          </a:p>
          <a:p>
            <a:r>
              <a:rPr lang="en-IN" dirty="0" smtClean="0"/>
              <a:t>Finding </a:t>
            </a:r>
            <a:r>
              <a:rPr lang="en-IN" dirty="0"/>
              <a:t>P(Z &gt; a). The probability that a standard normal random variable (z) is greater than a given value (a) is easy to find.  </a:t>
            </a:r>
            <a:r>
              <a:rPr lang="en-IN" dirty="0" smtClean="0"/>
              <a:t>The </a:t>
            </a:r>
            <a:r>
              <a:rPr lang="en-IN" dirty="0"/>
              <a:t>table shows the P(Z &lt; a). </a:t>
            </a:r>
            <a:r>
              <a:rPr lang="en-IN" dirty="0" smtClean="0"/>
              <a:t>P(Z </a:t>
            </a:r>
            <a:r>
              <a:rPr lang="en-IN" dirty="0"/>
              <a:t>&gt; a) = 1 - P(Z &lt; a). </a:t>
            </a:r>
            <a:endParaRPr lang="en-IN" dirty="0" smtClean="0"/>
          </a:p>
          <a:p>
            <a:endParaRPr lang="en-US" dirty="0"/>
          </a:p>
          <a:p>
            <a:r>
              <a:rPr lang="en-IN" dirty="0" smtClean="0"/>
              <a:t>Example, </a:t>
            </a:r>
            <a:r>
              <a:rPr lang="en-IN" dirty="0"/>
              <a:t>that we want to know the probability that a z-score will be greater than 3.00. From the </a:t>
            </a:r>
            <a:r>
              <a:rPr lang="en-IN" dirty="0" smtClean="0"/>
              <a:t>table, we </a:t>
            </a:r>
            <a:r>
              <a:rPr lang="en-IN" dirty="0"/>
              <a:t>find that P(Z &lt; 3.00) = 0.9987. Therefore, P(Z &gt; 3.00) = 1 - P(Z &lt; 3.00) = 1 - 0.9987 = 0.0013. </a:t>
            </a:r>
            <a:endParaRPr lang="en-IN" dirty="0" smtClean="0"/>
          </a:p>
        </p:txBody>
      </p:sp>
      <p:pic>
        <p:nvPicPr>
          <p:cNvPr id="2" name="Picture 1"/>
          <p:cNvPicPr>
            <a:picLocks noChangeAspect="1"/>
          </p:cNvPicPr>
          <p:nvPr/>
        </p:nvPicPr>
        <p:blipFill>
          <a:blip r:embed="rId2"/>
          <a:stretch>
            <a:fillRect/>
          </a:stretch>
        </p:blipFill>
        <p:spPr>
          <a:xfrm>
            <a:off x="1052311" y="3683559"/>
            <a:ext cx="9907609" cy="2369512"/>
          </a:xfrm>
          <a:prstGeom prst="rect">
            <a:avLst/>
          </a:prstGeom>
        </p:spPr>
      </p:pic>
    </p:spTree>
    <p:extLst>
      <p:ext uri="{BB962C8B-B14F-4D97-AF65-F5344CB8AC3E}">
        <p14:creationId xmlns:p14="http://schemas.microsoft.com/office/powerpoint/2010/main" val="569288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2031325"/>
          </a:xfrm>
          <a:prstGeom prst="rect">
            <a:avLst/>
          </a:prstGeom>
          <a:noFill/>
        </p:spPr>
        <p:txBody>
          <a:bodyPr wrap="square" rtlCol="0">
            <a:spAutoFit/>
          </a:bodyPr>
          <a:lstStyle/>
          <a:p>
            <a:r>
              <a:rPr lang="en-IN" b="1" dirty="0" smtClean="0"/>
              <a:t>Calculating probabilities from a standard normal table</a:t>
            </a:r>
            <a:r>
              <a:rPr lang="en-IN" dirty="0" smtClean="0"/>
              <a:t>: </a:t>
            </a:r>
          </a:p>
          <a:p>
            <a:r>
              <a:rPr lang="en-IN" dirty="0" smtClean="0"/>
              <a:t>Finding </a:t>
            </a:r>
            <a:r>
              <a:rPr lang="en-IN" dirty="0"/>
              <a:t>P(a &lt; Z &lt; b). The probability that a standard normal random variables lies between two values is also easy to find. The P(a &lt; Z &lt; b) = P(Z &lt; b) - P(Z &lt; a</a:t>
            </a:r>
            <a:r>
              <a:rPr lang="en-IN" dirty="0" smtClean="0"/>
              <a:t>).</a:t>
            </a:r>
          </a:p>
          <a:p>
            <a:endParaRPr lang="en-US" dirty="0" smtClean="0"/>
          </a:p>
          <a:p>
            <a:r>
              <a:rPr lang="en-IN" dirty="0" smtClean="0"/>
              <a:t>Example, we </a:t>
            </a:r>
            <a:r>
              <a:rPr lang="en-IN" dirty="0"/>
              <a:t>want to know the probability that a z-score will be greater than -1.40 and less than -1.20. From the </a:t>
            </a:r>
            <a:r>
              <a:rPr lang="en-IN" dirty="0" smtClean="0"/>
              <a:t>table, we </a:t>
            </a:r>
            <a:r>
              <a:rPr lang="en-IN" dirty="0"/>
              <a:t>find that P(Z &lt; -1.20) = 0.1151; and P(Z &lt; -1.40) = 0.0808. </a:t>
            </a:r>
            <a:endParaRPr lang="en-IN" dirty="0" smtClean="0"/>
          </a:p>
          <a:p>
            <a:r>
              <a:rPr lang="en-IN" dirty="0" smtClean="0"/>
              <a:t>Therefore</a:t>
            </a:r>
            <a:r>
              <a:rPr lang="en-IN" dirty="0"/>
              <a:t>, P(-1.40 &lt; Z &lt; -1.20) = P(Z &lt; -1.20) - P(Z &lt; -1.40) = 0.1151 - 0.0808 = 0.0343.</a:t>
            </a:r>
            <a:endParaRPr lang="en-US" dirty="0"/>
          </a:p>
        </p:txBody>
      </p:sp>
      <p:pic>
        <p:nvPicPr>
          <p:cNvPr id="2" name="Picture 1"/>
          <p:cNvPicPr>
            <a:picLocks noChangeAspect="1"/>
          </p:cNvPicPr>
          <p:nvPr/>
        </p:nvPicPr>
        <p:blipFill>
          <a:blip r:embed="rId2"/>
          <a:stretch>
            <a:fillRect/>
          </a:stretch>
        </p:blipFill>
        <p:spPr>
          <a:xfrm>
            <a:off x="1052311" y="3683559"/>
            <a:ext cx="9907609" cy="2369512"/>
          </a:xfrm>
          <a:prstGeom prst="rect">
            <a:avLst/>
          </a:prstGeom>
        </p:spPr>
      </p:pic>
    </p:spTree>
    <p:extLst>
      <p:ext uri="{BB962C8B-B14F-4D97-AF65-F5344CB8AC3E}">
        <p14:creationId xmlns:p14="http://schemas.microsoft.com/office/powerpoint/2010/main" val="12711029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3693319"/>
          </a:xfrm>
          <a:prstGeom prst="rect">
            <a:avLst/>
          </a:prstGeom>
          <a:noFill/>
        </p:spPr>
        <p:txBody>
          <a:bodyPr wrap="square" rtlCol="0">
            <a:spAutoFit/>
          </a:bodyPr>
          <a:lstStyle/>
          <a:p>
            <a:r>
              <a:rPr lang="en-US" b="1" dirty="0" smtClean="0"/>
              <a:t>Exercise 1.</a:t>
            </a:r>
          </a:p>
          <a:p>
            <a:r>
              <a:rPr lang="en-IN" dirty="0"/>
              <a:t>Molly earned a score of 940 on a national achievement test. The mean test score was 850 with a standard deviation of 100. What proportion of students had a higher score than Molly? (Assume that test scores are normally distributed</a:t>
            </a:r>
            <a:r>
              <a:rPr lang="en-IN" dirty="0" smtClean="0"/>
              <a:t>.)</a:t>
            </a:r>
          </a:p>
          <a:p>
            <a:endParaRPr lang="en-US" dirty="0" smtClean="0"/>
          </a:p>
          <a:p>
            <a:r>
              <a:rPr lang="en-US" b="1" dirty="0" smtClean="0"/>
              <a:t>Sol. </a:t>
            </a:r>
            <a:r>
              <a:rPr lang="en-IN" dirty="0" smtClean="0"/>
              <a:t>First</a:t>
            </a:r>
            <a:r>
              <a:rPr lang="en-IN" dirty="0"/>
              <a:t>, we transform Molly's test score into a z-score, using the z-score transformation equation. </a:t>
            </a:r>
            <a:br>
              <a:rPr lang="en-IN" dirty="0"/>
            </a:br>
            <a:r>
              <a:rPr lang="en-IN" i="1" dirty="0" smtClean="0"/>
              <a:t>z</a:t>
            </a:r>
            <a:r>
              <a:rPr lang="en-IN" dirty="0" smtClean="0"/>
              <a:t> </a:t>
            </a:r>
            <a:r>
              <a:rPr lang="en-IN" dirty="0"/>
              <a:t>= (</a:t>
            </a:r>
            <a:r>
              <a:rPr lang="en-IN" i="1" dirty="0"/>
              <a:t>X</a:t>
            </a:r>
            <a:r>
              <a:rPr lang="en-IN" dirty="0"/>
              <a:t> - μ) / σ = (940 - 850) / 100 = </a:t>
            </a:r>
            <a:r>
              <a:rPr lang="en-IN" dirty="0" smtClean="0"/>
              <a:t>0.90</a:t>
            </a:r>
          </a:p>
          <a:p>
            <a:r>
              <a:rPr lang="en-US" dirty="0" smtClean="0"/>
              <a:t>Then, using </a:t>
            </a:r>
            <a:r>
              <a:rPr lang="en-IN" dirty="0" smtClean="0"/>
              <a:t>the </a:t>
            </a:r>
            <a:r>
              <a:rPr lang="en-IN" dirty="0"/>
              <a:t>standard normal distribution table, we find the cumulative probability associated with the z-score. In this case, we find P(Z &lt; 0.90) = 0.8159</a:t>
            </a:r>
            <a:r>
              <a:rPr lang="en-IN" dirty="0" smtClean="0"/>
              <a:t>.</a:t>
            </a:r>
          </a:p>
          <a:p>
            <a:endParaRPr lang="en-US" dirty="0"/>
          </a:p>
          <a:p>
            <a:r>
              <a:rPr lang="en-IN" dirty="0"/>
              <a:t>Therefore, the P(Z &gt; 0.90) = 1 - P(Z &lt; 0.90) = 1 - 0.8159 = 0.1841</a:t>
            </a:r>
            <a:r>
              <a:rPr lang="en-IN" dirty="0" smtClean="0"/>
              <a:t>.</a:t>
            </a:r>
          </a:p>
          <a:p>
            <a:r>
              <a:rPr lang="en-IN" dirty="0"/>
              <a:t>Thus, we estimate that 18.41 percent of the students tested had a higher score than Molly.</a:t>
            </a:r>
          </a:p>
          <a:p>
            <a:endParaRPr lang="en-US" dirty="0"/>
          </a:p>
        </p:txBody>
      </p:sp>
    </p:spTree>
    <p:extLst>
      <p:ext uri="{BB962C8B-B14F-4D97-AF65-F5344CB8AC3E}">
        <p14:creationId xmlns:p14="http://schemas.microsoft.com/office/powerpoint/2010/main" val="1096291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Central Tendency -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3" y="1163782"/>
            <a:ext cx="10157137" cy="369332"/>
          </a:xfrm>
          <a:prstGeom prst="rect">
            <a:avLst/>
          </a:prstGeom>
          <a:noFill/>
        </p:spPr>
        <p:txBody>
          <a:bodyPr wrap="square" rtlCol="0">
            <a:spAutoFit/>
          </a:bodyPr>
          <a:lstStyle/>
          <a:p>
            <a:r>
              <a:rPr lang="en-US" dirty="0" smtClean="0"/>
              <a:t>This describes the whole data with a single value that represents the center of the data distribution.</a:t>
            </a:r>
            <a:endParaRPr lang="en-IN" dirty="0"/>
          </a:p>
        </p:txBody>
      </p:sp>
      <p:sp>
        <p:nvSpPr>
          <p:cNvPr id="4" name="TextBox 3"/>
          <p:cNvSpPr txBox="1"/>
          <p:nvPr/>
        </p:nvSpPr>
        <p:spPr>
          <a:xfrm>
            <a:off x="802783" y="1714893"/>
            <a:ext cx="10045520" cy="1200329"/>
          </a:xfrm>
          <a:prstGeom prst="rect">
            <a:avLst/>
          </a:prstGeom>
          <a:noFill/>
        </p:spPr>
        <p:txBody>
          <a:bodyPr wrap="square" rtlCol="0">
            <a:spAutoFit/>
          </a:bodyPr>
          <a:lstStyle/>
          <a:p>
            <a:r>
              <a:rPr lang="en-US" b="1" dirty="0" smtClean="0"/>
              <a:t>Mean:</a:t>
            </a:r>
          </a:p>
          <a:p>
            <a:r>
              <a:rPr lang="en-US" dirty="0" smtClean="0"/>
              <a:t>Sum of observations divided by the sample size. It is a common metric used in day to day life. </a:t>
            </a:r>
          </a:p>
          <a:p>
            <a:r>
              <a:rPr lang="en-US" dirty="0" smtClean="0"/>
              <a:t>Also called average. </a:t>
            </a:r>
          </a:p>
          <a:p>
            <a:r>
              <a:rPr lang="en-US" dirty="0" smtClean="0"/>
              <a:t>Mean is sensitive to outliers:</a:t>
            </a:r>
            <a:endParaRPr lang="en-IN" dirty="0"/>
          </a:p>
        </p:txBody>
      </p:sp>
      <p:pic>
        <p:nvPicPr>
          <p:cNvPr id="6" name="Picture 5"/>
          <p:cNvPicPr>
            <a:picLocks noChangeAspect="1"/>
          </p:cNvPicPr>
          <p:nvPr/>
        </p:nvPicPr>
        <p:blipFill>
          <a:blip r:embed="rId2"/>
          <a:stretch>
            <a:fillRect/>
          </a:stretch>
        </p:blipFill>
        <p:spPr>
          <a:xfrm>
            <a:off x="1284583" y="3152421"/>
            <a:ext cx="9026499" cy="3311421"/>
          </a:xfrm>
          <a:prstGeom prst="rect">
            <a:avLst/>
          </a:prstGeom>
        </p:spPr>
      </p:pic>
    </p:spTree>
    <p:extLst>
      <p:ext uri="{BB962C8B-B14F-4D97-AF65-F5344CB8AC3E}">
        <p14:creationId xmlns:p14="http://schemas.microsoft.com/office/powerpoint/2010/main" val="1850873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Central Tendency - Median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This describes the whole data with a single value that represents the center of the data distribution.</a:t>
            </a:r>
            <a:endParaRPr lang="en-IN" dirty="0"/>
          </a:p>
        </p:txBody>
      </p:sp>
      <p:sp>
        <p:nvSpPr>
          <p:cNvPr id="4" name="TextBox 3"/>
          <p:cNvSpPr txBox="1"/>
          <p:nvPr/>
        </p:nvSpPr>
        <p:spPr>
          <a:xfrm>
            <a:off x="802782" y="1714893"/>
            <a:ext cx="10157137" cy="1477328"/>
          </a:xfrm>
          <a:prstGeom prst="rect">
            <a:avLst/>
          </a:prstGeom>
          <a:noFill/>
        </p:spPr>
        <p:txBody>
          <a:bodyPr wrap="square" rtlCol="0">
            <a:spAutoFit/>
          </a:bodyPr>
          <a:lstStyle/>
          <a:p>
            <a:r>
              <a:rPr lang="en-US" b="1" dirty="0" smtClean="0"/>
              <a:t>Median:</a:t>
            </a:r>
          </a:p>
          <a:p>
            <a:r>
              <a:rPr lang="en-IN" dirty="0" smtClean="0"/>
              <a:t>It is the middle value of data. It splits the data in half and also called 50th percentile. </a:t>
            </a:r>
            <a:r>
              <a:rPr lang="en-IN" i="1" u="sng" dirty="0" smtClean="0"/>
              <a:t>It is much less affected by the outliers and skewed data than mean</a:t>
            </a:r>
            <a:r>
              <a:rPr lang="en-IN" b="1" dirty="0" smtClean="0"/>
              <a:t>. </a:t>
            </a:r>
          </a:p>
          <a:p>
            <a:r>
              <a:rPr lang="en-IN" dirty="0" smtClean="0"/>
              <a:t>If the no. of elements in the dataset is odd, the middle most element is the median. </a:t>
            </a:r>
          </a:p>
          <a:p>
            <a:r>
              <a:rPr lang="en-IN" dirty="0" smtClean="0"/>
              <a:t>If the no. of elements in the dataset is even, the median would be the average of two central elements.</a:t>
            </a:r>
            <a:endParaRPr lang="en-IN" dirty="0"/>
          </a:p>
        </p:txBody>
      </p:sp>
      <p:pic>
        <p:nvPicPr>
          <p:cNvPr id="2" name="Picture 1"/>
          <p:cNvPicPr>
            <a:picLocks noChangeAspect="1"/>
          </p:cNvPicPr>
          <p:nvPr/>
        </p:nvPicPr>
        <p:blipFill>
          <a:blip r:embed="rId2"/>
          <a:stretch>
            <a:fillRect/>
          </a:stretch>
        </p:blipFill>
        <p:spPr>
          <a:xfrm>
            <a:off x="1942380" y="3526400"/>
            <a:ext cx="7877939" cy="1886815"/>
          </a:xfrm>
          <a:prstGeom prst="rect">
            <a:avLst/>
          </a:prstGeom>
        </p:spPr>
      </p:pic>
    </p:spTree>
    <p:extLst>
      <p:ext uri="{BB962C8B-B14F-4D97-AF65-F5344CB8AC3E}">
        <p14:creationId xmlns:p14="http://schemas.microsoft.com/office/powerpoint/2010/main" val="2946602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Central Tendency - Mode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This describes the whole data with a single value that represents the center of the data distribution.</a:t>
            </a:r>
            <a:endParaRPr lang="en-IN" dirty="0"/>
          </a:p>
        </p:txBody>
      </p:sp>
      <p:sp>
        <p:nvSpPr>
          <p:cNvPr id="4" name="TextBox 3"/>
          <p:cNvSpPr txBox="1"/>
          <p:nvPr/>
        </p:nvSpPr>
        <p:spPr>
          <a:xfrm>
            <a:off x="802782" y="1714893"/>
            <a:ext cx="10157137" cy="1200329"/>
          </a:xfrm>
          <a:prstGeom prst="rect">
            <a:avLst/>
          </a:prstGeom>
          <a:noFill/>
        </p:spPr>
        <p:txBody>
          <a:bodyPr wrap="square" rtlCol="0">
            <a:spAutoFit/>
          </a:bodyPr>
          <a:lstStyle/>
          <a:p>
            <a:r>
              <a:rPr lang="en-US" b="1" dirty="0" smtClean="0"/>
              <a:t>Mode:</a:t>
            </a:r>
          </a:p>
          <a:p>
            <a:r>
              <a:rPr lang="en-IN" dirty="0" smtClean="0"/>
              <a:t>It is the value that occurs more frequently in a dataset. Therefore a dataset has no mode, if no category is the same and also possible that a dataset has more than one mode. It is the only measure of central tendency that can be used for categorical variables.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047" y="3097001"/>
            <a:ext cx="7314226" cy="3521400"/>
          </a:xfrm>
          <a:prstGeom prst="rect">
            <a:avLst/>
          </a:prstGeom>
        </p:spPr>
      </p:pic>
    </p:spTree>
    <p:extLst>
      <p:ext uri="{BB962C8B-B14F-4D97-AF65-F5344CB8AC3E}">
        <p14:creationId xmlns:p14="http://schemas.microsoft.com/office/powerpoint/2010/main" val="1839154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Range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646331"/>
          </a:xfrm>
          <a:prstGeom prst="rect">
            <a:avLst/>
          </a:prstGeom>
          <a:noFill/>
        </p:spPr>
        <p:txBody>
          <a:bodyPr wrap="square" rtlCol="0">
            <a:spAutoFit/>
          </a:bodyPr>
          <a:lstStyle/>
          <a:p>
            <a:r>
              <a:rPr lang="en-US" b="1" dirty="0" smtClean="0"/>
              <a:t>Range:</a:t>
            </a:r>
          </a:p>
          <a:p>
            <a:r>
              <a:rPr lang="en-US" dirty="0" smtClean="0"/>
              <a:t>It is the difference between the largest and the smallest data points in the dataset.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391" y="3094114"/>
            <a:ext cx="5028784" cy="2706400"/>
          </a:xfrm>
          <a:prstGeom prst="rect">
            <a:avLst/>
          </a:prstGeom>
        </p:spPr>
      </p:pic>
    </p:spTree>
    <p:extLst>
      <p:ext uri="{BB962C8B-B14F-4D97-AF65-F5344CB8AC3E}">
        <p14:creationId xmlns:p14="http://schemas.microsoft.com/office/powerpoint/2010/main" val="301038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IQR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0836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3" y="1509443"/>
            <a:ext cx="10419399" cy="1200329"/>
          </a:xfrm>
          <a:prstGeom prst="rect">
            <a:avLst/>
          </a:prstGeom>
          <a:noFill/>
        </p:spPr>
        <p:txBody>
          <a:bodyPr wrap="square" rtlCol="0">
            <a:spAutoFit/>
          </a:bodyPr>
          <a:lstStyle/>
          <a:p>
            <a:r>
              <a:rPr lang="en-US" b="1" dirty="0" smtClean="0"/>
              <a:t>IQR or Inter Quartile Range:</a:t>
            </a:r>
          </a:p>
          <a:p>
            <a:r>
              <a:rPr lang="en-US" dirty="0" smtClean="0"/>
              <a:t>It is a measure of statistical dispersion between </a:t>
            </a:r>
            <a:r>
              <a:rPr lang="en-IN" dirty="0" smtClean="0"/>
              <a:t>upper (75th) quartiles </a:t>
            </a:r>
            <a:r>
              <a:rPr lang="en-IN" dirty="0" err="1" smtClean="0"/>
              <a:t>i.e</a:t>
            </a:r>
            <a:r>
              <a:rPr lang="en-IN" dirty="0" smtClean="0"/>
              <a:t> Q3 and lower (25th) quartiles </a:t>
            </a:r>
            <a:r>
              <a:rPr lang="en-IN" dirty="0" err="1" smtClean="0"/>
              <a:t>i.e</a:t>
            </a:r>
            <a:r>
              <a:rPr lang="en-IN" dirty="0" smtClean="0"/>
              <a:t> Q1. While the range measures where the beginning and end of your data are, the interquartile range is a measure of where the majority of the values lie.</a:t>
            </a: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835" y="5224507"/>
            <a:ext cx="2914650" cy="1504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783" y="2614185"/>
            <a:ext cx="7620000" cy="2657475"/>
          </a:xfrm>
          <a:prstGeom prst="rect">
            <a:avLst/>
          </a:prstGeom>
        </p:spPr>
      </p:pic>
    </p:spTree>
    <p:extLst>
      <p:ext uri="{BB962C8B-B14F-4D97-AF65-F5344CB8AC3E}">
        <p14:creationId xmlns:p14="http://schemas.microsoft.com/office/powerpoint/2010/main" val="3078855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4053</TotalTime>
  <Words>5348</Words>
  <Application>Microsoft Office PowerPoint</Application>
  <PresentationFormat>Widescreen</PresentationFormat>
  <Paragraphs>451</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Lesson 6</vt:lpstr>
      <vt:lpstr>Statistics</vt:lpstr>
      <vt:lpstr>Why Descriptive statistics is important?</vt:lpstr>
      <vt:lpstr>Descriptive statistics - Topics</vt:lpstr>
      <vt:lpstr>Measure of Central Tendency - Mean</vt:lpstr>
      <vt:lpstr>Measure of Central Tendency - Median</vt:lpstr>
      <vt:lpstr>Measure of Central Tendency - Mode</vt:lpstr>
      <vt:lpstr>Measure of Variability - Range</vt:lpstr>
      <vt:lpstr>Measure of Variability - IQR</vt:lpstr>
      <vt:lpstr>Measure of Variability - Variance</vt:lpstr>
      <vt:lpstr>Measure of Variability – Standard Deviation</vt:lpstr>
      <vt:lpstr>Measure of Variability – Skewness</vt:lpstr>
      <vt:lpstr>Measure of Variability – Skewness</vt:lpstr>
      <vt:lpstr>Measure of Variability – Kurtosis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dc:title>
  <dc:creator>Kush Kulshrestha</dc:creator>
  <cp:lastModifiedBy>Kush Kulshrestha</cp:lastModifiedBy>
  <cp:revision>96</cp:revision>
  <dcterms:created xsi:type="dcterms:W3CDTF">2018-11-30T19:24:21Z</dcterms:created>
  <dcterms:modified xsi:type="dcterms:W3CDTF">2018-12-31T10:03:19Z</dcterms:modified>
</cp:coreProperties>
</file>