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1" r:id="rId5"/>
    <p:sldId id="259" r:id="rId6"/>
    <p:sldId id="266" r:id="rId7"/>
    <p:sldId id="265" r:id="rId8"/>
    <p:sldId id="281" r:id="rId9"/>
    <p:sldId id="282" r:id="rId10"/>
    <p:sldId id="283" r:id="rId11"/>
    <p:sldId id="284" r:id="rId12"/>
    <p:sldId id="285" r:id="rId13"/>
    <p:sldId id="274" r:id="rId14"/>
    <p:sldId id="270" r:id="rId15"/>
    <p:sldId id="271" r:id="rId16"/>
    <p:sldId id="272" r:id="rId17"/>
    <p:sldId id="273" r:id="rId18"/>
    <p:sldId id="275" r:id="rId19"/>
    <p:sldId id="276" r:id="rId20"/>
    <p:sldId id="277" r:id="rId21"/>
    <p:sldId id="278" r:id="rId22"/>
    <p:sldId id="279" r:id="rId23"/>
    <p:sldId id="260" r:id="rId24"/>
    <p:sldId id="262" r:id="rId25"/>
    <p:sldId id="263"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F0E"/>
    <a:srgbClr val="1F77B4"/>
    <a:srgbClr val="26456E"/>
    <a:srgbClr val="1F77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A39D8B-2EC9-4F4C-B913-1C9060E3E69A}" type="datetimeFigureOut">
              <a:rPr lang="en-IN" smtClean="0"/>
              <a:t>07-02-2019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BFD23-C14C-420A-8469-E2C748DE68B5}" type="slidenum">
              <a:rPr lang="en-IN" smtClean="0"/>
              <a:t>‹#›</a:t>
            </a:fld>
            <a:endParaRPr lang="en-IN"/>
          </a:p>
        </p:txBody>
      </p:sp>
    </p:spTree>
    <p:extLst>
      <p:ext uri="{BB962C8B-B14F-4D97-AF65-F5344CB8AC3E}">
        <p14:creationId xmlns:p14="http://schemas.microsoft.com/office/powerpoint/2010/main" val="180727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9D8B-2EC9-4F4C-B913-1C9060E3E69A}" type="datetimeFigureOut">
              <a:rPr lang="en-IN" smtClean="0"/>
              <a:t>07-02-2019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BFD23-C14C-420A-8469-E2C748DE68B5}" type="slidenum">
              <a:rPr lang="en-IN" smtClean="0"/>
              <a:t>‹#›</a:t>
            </a:fld>
            <a:endParaRPr lang="en-IN"/>
          </a:p>
        </p:txBody>
      </p:sp>
    </p:spTree>
    <p:extLst>
      <p:ext uri="{BB962C8B-B14F-4D97-AF65-F5344CB8AC3E}">
        <p14:creationId xmlns:p14="http://schemas.microsoft.com/office/powerpoint/2010/main" val="215052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9D8B-2EC9-4F4C-B913-1C9060E3E69A}" type="datetimeFigureOut">
              <a:rPr lang="en-IN" smtClean="0"/>
              <a:t>07-02-2019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BFD23-C14C-420A-8469-E2C748DE68B5}" type="slidenum">
              <a:rPr lang="en-IN" smtClean="0"/>
              <a:t>‹#›</a:t>
            </a:fld>
            <a:endParaRPr lang="en-IN"/>
          </a:p>
        </p:txBody>
      </p:sp>
    </p:spTree>
    <p:extLst>
      <p:ext uri="{BB962C8B-B14F-4D97-AF65-F5344CB8AC3E}">
        <p14:creationId xmlns:p14="http://schemas.microsoft.com/office/powerpoint/2010/main" val="221350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9D8B-2EC9-4F4C-B913-1C9060E3E69A}" type="datetimeFigureOut">
              <a:rPr lang="en-IN" smtClean="0"/>
              <a:t>07-02-2019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BFD23-C14C-420A-8469-E2C748DE68B5}" type="slidenum">
              <a:rPr lang="en-IN" smtClean="0"/>
              <a:t>‹#›</a:t>
            </a:fld>
            <a:endParaRPr lang="en-IN"/>
          </a:p>
        </p:txBody>
      </p:sp>
    </p:spTree>
    <p:extLst>
      <p:ext uri="{BB962C8B-B14F-4D97-AF65-F5344CB8AC3E}">
        <p14:creationId xmlns:p14="http://schemas.microsoft.com/office/powerpoint/2010/main" val="241188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A39D8B-2EC9-4F4C-B913-1C9060E3E69A}" type="datetimeFigureOut">
              <a:rPr lang="en-IN" smtClean="0"/>
              <a:t>07-02-2019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BFD23-C14C-420A-8469-E2C748DE68B5}" type="slidenum">
              <a:rPr lang="en-IN" smtClean="0"/>
              <a:t>‹#›</a:t>
            </a:fld>
            <a:endParaRPr lang="en-IN"/>
          </a:p>
        </p:txBody>
      </p:sp>
    </p:spTree>
    <p:extLst>
      <p:ext uri="{BB962C8B-B14F-4D97-AF65-F5344CB8AC3E}">
        <p14:creationId xmlns:p14="http://schemas.microsoft.com/office/powerpoint/2010/main" val="3411907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A39D8B-2EC9-4F4C-B913-1C9060E3E69A}" type="datetimeFigureOut">
              <a:rPr lang="en-IN" smtClean="0"/>
              <a:t>07-02-2019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CBFD23-C14C-420A-8469-E2C748DE68B5}" type="slidenum">
              <a:rPr lang="en-IN" smtClean="0"/>
              <a:t>‹#›</a:t>
            </a:fld>
            <a:endParaRPr lang="en-IN"/>
          </a:p>
        </p:txBody>
      </p:sp>
    </p:spTree>
    <p:extLst>
      <p:ext uri="{BB962C8B-B14F-4D97-AF65-F5344CB8AC3E}">
        <p14:creationId xmlns:p14="http://schemas.microsoft.com/office/powerpoint/2010/main" val="358683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A39D8B-2EC9-4F4C-B913-1C9060E3E69A}" type="datetimeFigureOut">
              <a:rPr lang="en-IN" smtClean="0"/>
              <a:t>07-02-2019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CBFD23-C14C-420A-8469-E2C748DE68B5}" type="slidenum">
              <a:rPr lang="en-IN" smtClean="0"/>
              <a:t>‹#›</a:t>
            </a:fld>
            <a:endParaRPr lang="en-IN"/>
          </a:p>
        </p:txBody>
      </p:sp>
    </p:spTree>
    <p:extLst>
      <p:ext uri="{BB962C8B-B14F-4D97-AF65-F5344CB8AC3E}">
        <p14:creationId xmlns:p14="http://schemas.microsoft.com/office/powerpoint/2010/main" val="2958084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A39D8B-2EC9-4F4C-B913-1C9060E3E69A}" type="datetimeFigureOut">
              <a:rPr lang="en-IN" smtClean="0"/>
              <a:t>07-02-2019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CBFD23-C14C-420A-8469-E2C748DE68B5}" type="slidenum">
              <a:rPr lang="en-IN" smtClean="0"/>
              <a:t>‹#›</a:t>
            </a:fld>
            <a:endParaRPr lang="en-IN"/>
          </a:p>
        </p:txBody>
      </p:sp>
    </p:spTree>
    <p:extLst>
      <p:ext uri="{BB962C8B-B14F-4D97-AF65-F5344CB8AC3E}">
        <p14:creationId xmlns:p14="http://schemas.microsoft.com/office/powerpoint/2010/main" val="1368830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39D8B-2EC9-4F4C-B913-1C9060E3E69A}" type="datetimeFigureOut">
              <a:rPr lang="en-IN" smtClean="0"/>
              <a:t>07-02-2019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CBFD23-C14C-420A-8469-E2C748DE68B5}" type="slidenum">
              <a:rPr lang="en-IN" smtClean="0"/>
              <a:t>‹#›</a:t>
            </a:fld>
            <a:endParaRPr lang="en-IN"/>
          </a:p>
        </p:txBody>
      </p:sp>
    </p:spTree>
    <p:extLst>
      <p:ext uri="{BB962C8B-B14F-4D97-AF65-F5344CB8AC3E}">
        <p14:creationId xmlns:p14="http://schemas.microsoft.com/office/powerpoint/2010/main" val="2419765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39D8B-2EC9-4F4C-B913-1C9060E3E69A}" type="datetimeFigureOut">
              <a:rPr lang="en-IN" smtClean="0"/>
              <a:t>07-02-2019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CBFD23-C14C-420A-8469-E2C748DE68B5}" type="slidenum">
              <a:rPr lang="en-IN" smtClean="0"/>
              <a:t>‹#›</a:t>
            </a:fld>
            <a:endParaRPr lang="en-IN"/>
          </a:p>
        </p:txBody>
      </p:sp>
    </p:spTree>
    <p:extLst>
      <p:ext uri="{BB962C8B-B14F-4D97-AF65-F5344CB8AC3E}">
        <p14:creationId xmlns:p14="http://schemas.microsoft.com/office/powerpoint/2010/main" val="1133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39D8B-2EC9-4F4C-B913-1C9060E3E69A}" type="datetimeFigureOut">
              <a:rPr lang="en-IN" smtClean="0"/>
              <a:t>07-02-2019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CBFD23-C14C-420A-8469-E2C748DE68B5}" type="slidenum">
              <a:rPr lang="en-IN" smtClean="0"/>
              <a:t>‹#›</a:t>
            </a:fld>
            <a:endParaRPr lang="en-IN"/>
          </a:p>
        </p:txBody>
      </p:sp>
    </p:spTree>
    <p:extLst>
      <p:ext uri="{BB962C8B-B14F-4D97-AF65-F5344CB8AC3E}">
        <p14:creationId xmlns:p14="http://schemas.microsoft.com/office/powerpoint/2010/main" val="2910610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39D8B-2EC9-4F4C-B913-1C9060E3E69A}" type="datetimeFigureOut">
              <a:rPr lang="en-IN" smtClean="0"/>
              <a:t>07-02-2019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CBFD23-C14C-420A-8469-E2C748DE68B5}" type="slidenum">
              <a:rPr lang="en-IN" smtClean="0"/>
              <a:t>‹#›</a:t>
            </a:fld>
            <a:endParaRPr lang="en-IN"/>
          </a:p>
        </p:txBody>
      </p:sp>
    </p:spTree>
    <p:extLst>
      <p:ext uri="{BB962C8B-B14F-4D97-AF65-F5344CB8AC3E}">
        <p14:creationId xmlns:p14="http://schemas.microsoft.com/office/powerpoint/2010/main" val="3335858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rcRect t="28268"/>
          <a:stretch/>
        </p:blipFill>
        <p:spPr>
          <a:xfrm>
            <a:off x="94150" y="379290"/>
            <a:ext cx="4762500" cy="3354729"/>
          </a:xfrm>
          <a:prstGeom prst="rect">
            <a:avLst/>
          </a:prstGeom>
          <a:effectLst>
            <a:glow>
              <a:schemeClr val="accent1"/>
            </a:glow>
            <a:outerShdw sx="56000" sy="56000" algn="ctr" rotWithShape="0">
              <a:srgbClr val="000000">
                <a:alpha val="0"/>
              </a:srgbClr>
            </a:outerShdw>
          </a:effectLst>
        </p:spPr>
      </p:pic>
      <p:pic>
        <p:nvPicPr>
          <p:cNvPr id="14" name="Picture 13"/>
          <p:cNvPicPr>
            <a:picLocks noChangeAspect="1"/>
          </p:cNvPicPr>
          <p:nvPr/>
        </p:nvPicPr>
        <p:blipFill>
          <a:blip r:embed="rId4"/>
          <a:stretch>
            <a:fillRect/>
          </a:stretch>
        </p:blipFill>
        <p:spPr>
          <a:xfrm>
            <a:off x="6334125" y="488403"/>
            <a:ext cx="5857875" cy="2809875"/>
          </a:xfrm>
          <a:prstGeom prst="rect">
            <a:avLst/>
          </a:prstGeom>
        </p:spPr>
      </p:pic>
      <p:pic>
        <p:nvPicPr>
          <p:cNvPr id="5" name="Picture 4"/>
          <p:cNvPicPr>
            <a:picLocks noChangeAspect="1"/>
          </p:cNvPicPr>
          <p:nvPr/>
        </p:nvPicPr>
        <p:blipFill>
          <a:blip r:embed="rId5"/>
          <a:stretch>
            <a:fillRect/>
          </a:stretch>
        </p:blipFill>
        <p:spPr>
          <a:xfrm>
            <a:off x="2937269" y="5335610"/>
            <a:ext cx="2187097" cy="115110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2514" y="1316982"/>
            <a:ext cx="2022874" cy="2639778"/>
          </a:xfrm>
          <a:prstGeom prst="rect">
            <a:avLst/>
          </a:prstGeom>
        </p:spPr>
      </p:pic>
      <p:pic>
        <p:nvPicPr>
          <p:cNvPr id="4" name="Picture 3"/>
          <p:cNvPicPr>
            <a:picLocks noChangeAspect="1"/>
          </p:cNvPicPr>
          <p:nvPr/>
        </p:nvPicPr>
        <p:blipFill>
          <a:blip r:embed="rId7"/>
          <a:stretch>
            <a:fillRect/>
          </a:stretch>
        </p:blipFill>
        <p:spPr>
          <a:xfrm>
            <a:off x="5836236" y="3832137"/>
            <a:ext cx="3511378" cy="2034471"/>
          </a:xfrm>
          <a:prstGeom prst="rect">
            <a:avLst/>
          </a:prstGeom>
        </p:spPr>
      </p:pic>
      <p:sp>
        <p:nvSpPr>
          <p:cNvPr id="9" name="Title 1"/>
          <p:cNvSpPr>
            <a:spLocks noGrp="1"/>
          </p:cNvSpPr>
          <p:nvPr>
            <p:ph type="ctrTitle"/>
          </p:nvPr>
        </p:nvSpPr>
        <p:spPr>
          <a:xfrm>
            <a:off x="802783" y="3271384"/>
            <a:ext cx="9144000" cy="1497019"/>
          </a:xfrm>
        </p:spPr>
        <p:txBody>
          <a:bodyPr/>
          <a:lstStyle/>
          <a:p>
            <a:pPr algn="l"/>
            <a:r>
              <a:rPr lang="en-US" dirty="0" smtClean="0"/>
              <a:t>Lesson 8</a:t>
            </a:r>
            <a:endParaRPr lang="en-IN" dirty="0"/>
          </a:p>
        </p:txBody>
      </p:sp>
      <p:sp>
        <p:nvSpPr>
          <p:cNvPr id="10" name="Subtitle 2"/>
          <p:cNvSpPr>
            <a:spLocks noGrp="1"/>
          </p:cNvSpPr>
          <p:nvPr>
            <p:ph type="subTitle" idx="1"/>
          </p:nvPr>
        </p:nvSpPr>
        <p:spPr>
          <a:xfrm>
            <a:off x="802783" y="4910222"/>
            <a:ext cx="3783072" cy="550270"/>
          </a:xfrm>
        </p:spPr>
        <p:txBody>
          <a:bodyPr/>
          <a:lstStyle/>
          <a:p>
            <a:pPr algn="l"/>
            <a:r>
              <a:rPr lang="en-US" dirty="0" smtClean="0">
                <a:solidFill>
                  <a:schemeClr val="tx1">
                    <a:lumMod val="50000"/>
                    <a:lumOff val="50000"/>
                  </a:schemeClr>
                </a:solidFill>
                <a:latin typeface="+mj-lt"/>
              </a:rPr>
              <a:t>Visualizations - I</a:t>
            </a:r>
            <a:endParaRPr lang="en-IN" dirty="0">
              <a:solidFill>
                <a:schemeClr val="tx1">
                  <a:lumMod val="50000"/>
                  <a:lumOff val="50000"/>
                </a:schemeClr>
              </a:solidFill>
              <a:latin typeface="+mj-lt"/>
            </a:endParaRPr>
          </a:p>
        </p:txBody>
      </p:sp>
      <p:cxnSp>
        <p:nvCxnSpPr>
          <p:cNvPr id="11" name="Straight Connector 10"/>
          <p:cNvCxnSpPr/>
          <p:nvPr/>
        </p:nvCxnSpPr>
        <p:spPr>
          <a:xfrm>
            <a:off x="914400" y="4768403"/>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2" name="Subtitle 2"/>
          <p:cNvSpPr txBox="1">
            <a:spLocks/>
          </p:cNvSpPr>
          <p:nvPr/>
        </p:nvSpPr>
        <p:spPr>
          <a:xfrm>
            <a:off x="7259976" y="4910222"/>
            <a:ext cx="3783072" cy="550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b="1" dirty="0" smtClean="0">
                <a:solidFill>
                  <a:schemeClr val="tx1">
                    <a:lumMod val="50000"/>
                    <a:lumOff val="50000"/>
                  </a:schemeClr>
                </a:solidFill>
                <a:latin typeface="+mj-lt"/>
              </a:rPr>
              <a:t>Kush Kulshrestha</a:t>
            </a:r>
            <a:endParaRPr lang="en-IN" b="1" dirty="0">
              <a:solidFill>
                <a:schemeClr val="tx1">
                  <a:lumMod val="50000"/>
                  <a:lumOff val="50000"/>
                </a:schemeClr>
              </a:solidFill>
              <a:latin typeface="+mj-lt"/>
            </a:endParaRPr>
          </a:p>
        </p:txBody>
      </p:sp>
      <p:pic>
        <p:nvPicPr>
          <p:cNvPr id="16" name="Picture 15"/>
          <p:cNvPicPr>
            <a:picLocks noChangeAspect="1"/>
          </p:cNvPicPr>
          <p:nvPr/>
        </p:nvPicPr>
        <p:blipFill>
          <a:blip r:embed="rId8"/>
          <a:stretch>
            <a:fillRect/>
          </a:stretch>
        </p:blipFill>
        <p:spPr>
          <a:xfrm>
            <a:off x="5374783" y="416801"/>
            <a:ext cx="1478326" cy="1460934"/>
          </a:xfrm>
          <a:prstGeom prst="rect">
            <a:avLst/>
          </a:prstGeom>
        </p:spPr>
      </p:pic>
    </p:spTree>
    <p:extLst>
      <p:ext uri="{BB962C8B-B14F-4D97-AF65-F5344CB8AC3E}">
        <p14:creationId xmlns:p14="http://schemas.microsoft.com/office/powerpoint/2010/main" val="505248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394" y="2928536"/>
            <a:ext cx="6992522" cy="3929464"/>
          </a:xfrm>
          <a:prstGeom prst="rect">
            <a:avLst/>
          </a:prstGeom>
        </p:spPr>
      </p:pic>
      <p:sp>
        <p:nvSpPr>
          <p:cNvPr id="2" name="Title 1"/>
          <p:cNvSpPr>
            <a:spLocks noGrp="1"/>
          </p:cNvSpPr>
          <p:nvPr>
            <p:ph type="ctrTitle"/>
          </p:nvPr>
        </p:nvSpPr>
        <p:spPr>
          <a:xfrm>
            <a:off x="583840" y="167423"/>
            <a:ext cx="9144000" cy="711548"/>
          </a:xfrm>
        </p:spPr>
        <p:txBody>
          <a:bodyPr>
            <a:normAutofit/>
          </a:bodyPr>
          <a:lstStyle/>
          <a:p>
            <a:pPr algn="l"/>
            <a:r>
              <a:rPr lang="en-US" sz="4000" dirty="0"/>
              <a:t>Types of Bar </a:t>
            </a:r>
            <a:r>
              <a:rPr lang="en-US" sz="4000" dirty="0" smtClean="0"/>
              <a:t>Charts</a:t>
            </a:r>
            <a:endParaRPr lang="en-IN" sz="4000" dirty="0"/>
          </a:p>
        </p:txBody>
      </p:sp>
      <p:cxnSp>
        <p:nvCxnSpPr>
          <p:cNvPr id="3" name="Straight Connector 2"/>
          <p:cNvCxnSpPr/>
          <p:nvPr/>
        </p:nvCxnSpPr>
        <p:spPr>
          <a:xfrm>
            <a:off x="583840" y="878971"/>
            <a:ext cx="1095563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583840" y="1081826"/>
            <a:ext cx="10955630" cy="2010807"/>
          </a:xfrm>
          <a:prstGeom prst="rect">
            <a:avLst/>
          </a:prstGeom>
          <a:noFill/>
        </p:spPr>
        <p:txBody>
          <a:bodyPr wrap="square" rtlCol="0">
            <a:spAutoFit/>
          </a:bodyPr>
          <a:lstStyle/>
          <a:p>
            <a:pPr>
              <a:spcAft>
                <a:spcPts val="1000"/>
              </a:spcAft>
            </a:pPr>
            <a:r>
              <a:rPr lang="en-US" b="1" dirty="0" smtClean="0"/>
              <a:t>3) Grouped bar charts</a:t>
            </a:r>
            <a:r>
              <a:rPr lang="en-US" dirty="0" smtClean="0"/>
              <a:t>: </a:t>
            </a:r>
          </a:p>
          <a:p>
            <a:pPr>
              <a:spcAft>
                <a:spcPts val="1000"/>
              </a:spcAft>
            </a:pPr>
            <a:r>
              <a:rPr lang="en-IN" dirty="0"/>
              <a:t>Grouped bar charts are a way of showing information about different sub-groups of the main categories. A separate bar represents each of the sub-groups (e.g. civic amenity sites) and these are usually coloured or shaded differently to distinguish between </a:t>
            </a:r>
            <a:r>
              <a:rPr lang="en-IN" dirty="0" smtClean="0"/>
              <a:t>them.</a:t>
            </a:r>
          </a:p>
          <a:p>
            <a:pPr>
              <a:spcAft>
                <a:spcPts val="1000"/>
              </a:spcAft>
            </a:pPr>
            <a:r>
              <a:rPr lang="en-IN" dirty="0" smtClean="0"/>
              <a:t>But care </a:t>
            </a:r>
            <a:r>
              <a:rPr lang="en-IN" dirty="0"/>
              <a:t>needs to be taken to ensure that the chart does not contain too much information making it complicated to read and interpret</a:t>
            </a:r>
            <a:r>
              <a:rPr lang="en-IN" dirty="0" smtClean="0"/>
              <a:t>.</a:t>
            </a:r>
            <a:endParaRPr lang="en-IN" dirty="0"/>
          </a:p>
        </p:txBody>
      </p:sp>
    </p:spTree>
    <p:extLst>
      <p:ext uri="{BB962C8B-B14F-4D97-AF65-F5344CB8AC3E}">
        <p14:creationId xmlns:p14="http://schemas.microsoft.com/office/powerpoint/2010/main" val="2367053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4512" y="3140926"/>
            <a:ext cx="7701120" cy="3717074"/>
          </a:xfrm>
          <a:prstGeom prst="rect">
            <a:avLst/>
          </a:prstGeom>
        </p:spPr>
      </p:pic>
      <p:sp>
        <p:nvSpPr>
          <p:cNvPr id="2" name="Title 1"/>
          <p:cNvSpPr>
            <a:spLocks noGrp="1"/>
          </p:cNvSpPr>
          <p:nvPr>
            <p:ph type="ctrTitle"/>
          </p:nvPr>
        </p:nvSpPr>
        <p:spPr>
          <a:xfrm>
            <a:off x="583840" y="167423"/>
            <a:ext cx="9144000" cy="711548"/>
          </a:xfrm>
        </p:spPr>
        <p:txBody>
          <a:bodyPr>
            <a:normAutofit/>
          </a:bodyPr>
          <a:lstStyle/>
          <a:p>
            <a:pPr algn="l"/>
            <a:r>
              <a:rPr lang="en-US" sz="4000" dirty="0"/>
              <a:t>Types of Bar </a:t>
            </a:r>
            <a:r>
              <a:rPr lang="en-US" sz="4000" dirty="0" smtClean="0"/>
              <a:t>Charts</a:t>
            </a:r>
            <a:endParaRPr lang="en-IN" sz="4000" dirty="0"/>
          </a:p>
        </p:txBody>
      </p:sp>
      <p:cxnSp>
        <p:nvCxnSpPr>
          <p:cNvPr id="3" name="Straight Connector 2"/>
          <p:cNvCxnSpPr/>
          <p:nvPr/>
        </p:nvCxnSpPr>
        <p:spPr>
          <a:xfrm>
            <a:off x="583840" y="878971"/>
            <a:ext cx="1095563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583840" y="1081826"/>
            <a:ext cx="10955630" cy="2821285"/>
          </a:xfrm>
          <a:prstGeom prst="rect">
            <a:avLst/>
          </a:prstGeom>
          <a:noFill/>
        </p:spPr>
        <p:txBody>
          <a:bodyPr wrap="square" rtlCol="0">
            <a:spAutoFit/>
          </a:bodyPr>
          <a:lstStyle/>
          <a:p>
            <a:pPr>
              <a:spcAft>
                <a:spcPts val="1000"/>
              </a:spcAft>
            </a:pPr>
            <a:r>
              <a:rPr lang="en-US" b="1" dirty="0" smtClean="0"/>
              <a:t>3) Stacked bar charts</a:t>
            </a:r>
            <a:r>
              <a:rPr lang="en-US" dirty="0" smtClean="0"/>
              <a:t>: </a:t>
            </a:r>
          </a:p>
          <a:p>
            <a:pPr>
              <a:spcAft>
                <a:spcPts val="1000"/>
              </a:spcAft>
            </a:pPr>
            <a:r>
              <a:rPr lang="en-IN" dirty="0"/>
              <a:t>Stacked bar chars are similar to grouped bar charts in that they are used to display information about the sub-groups that make up the different categories. In stacked bar charts the bars representing the sub-groups are placed on top of each other to make a single column, or side by side to make a single bar</a:t>
            </a:r>
            <a:r>
              <a:rPr lang="en-IN" dirty="0" smtClean="0"/>
              <a:t>.</a:t>
            </a:r>
          </a:p>
          <a:p>
            <a:pPr>
              <a:spcAft>
                <a:spcPts val="1000"/>
              </a:spcAft>
            </a:pPr>
            <a:r>
              <a:rPr lang="en-IN" dirty="0"/>
              <a:t>The overall height or length of the bar shows the total size of the category whilst different colours or shadings are used to indicate the relative contribution of the different sub-groups.</a:t>
            </a:r>
          </a:p>
          <a:p>
            <a:pPr>
              <a:spcAft>
                <a:spcPts val="1000"/>
              </a:spcAft>
            </a:pPr>
            <a:endParaRPr lang="en-IN" dirty="0" smtClean="0"/>
          </a:p>
          <a:p>
            <a:pPr>
              <a:spcAft>
                <a:spcPts val="1000"/>
              </a:spcAft>
            </a:pPr>
            <a:endParaRPr lang="en-IN" dirty="0"/>
          </a:p>
        </p:txBody>
      </p:sp>
    </p:spTree>
    <p:extLst>
      <p:ext uri="{BB962C8B-B14F-4D97-AF65-F5344CB8AC3E}">
        <p14:creationId xmlns:p14="http://schemas.microsoft.com/office/powerpoint/2010/main" val="1900628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840" y="167423"/>
            <a:ext cx="9144000" cy="711548"/>
          </a:xfrm>
        </p:spPr>
        <p:txBody>
          <a:bodyPr>
            <a:normAutofit/>
          </a:bodyPr>
          <a:lstStyle/>
          <a:p>
            <a:pPr algn="l"/>
            <a:r>
              <a:rPr lang="en-US" sz="4000" dirty="0"/>
              <a:t>Types of Bar </a:t>
            </a:r>
            <a:r>
              <a:rPr lang="en-US" sz="4000" dirty="0" smtClean="0"/>
              <a:t>Charts</a:t>
            </a:r>
            <a:endParaRPr lang="en-IN" sz="4000" dirty="0"/>
          </a:p>
        </p:txBody>
      </p:sp>
      <p:cxnSp>
        <p:nvCxnSpPr>
          <p:cNvPr id="3" name="Straight Connector 2"/>
          <p:cNvCxnSpPr/>
          <p:nvPr/>
        </p:nvCxnSpPr>
        <p:spPr>
          <a:xfrm>
            <a:off x="583840" y="878971"/>
            <a:ext cx="1095563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583840" y="1081826"/>
            <a:ext cx="10955630" cy="1456809"/>
          </a:xfrm>
          <a:prstGeom prst="rect">
            <a:avLst/>
          </a:prstGeom>
          <a:noFill/>
        </p:spPr>
        <p:txBody>
          <a:bodyPr wrap="square" rtlCol="0">
            <a:spAutoFit/>
          </a:bodyPr>
          <a:lstStyle/>
          <a:p>
            <a:pPr>
              <a:spcAft>
                <a:spcPts val="1000"/>
              </a:spcAft>
            </a:pPr>
            <a:r>
              <a:rPr lang="en-US" b="1" dirty="0" smtClean="0"/>
              <a:t>3) Stacked bar charts</a:t>
            </a:r>
            <a:r>
              <a:rPr lang="en-US" dirty="0" smtClean="0"/>
              <a:t>: </a:t>
            </a:r>
          </a:p>
          <a:p>
            <a:pPr>
              <a:spcAft>
                <a:spcPts val="1000"/>
              </a:spcAft>
            </a:pPr>
            <a:r>
              <a:rPr lang="en-IN" dirty="0" smtClean="0"/>
              <a:t>Stacked </a:t>
            </a:r>
            <a:r>
              <a:rPr lang="en-IN" dirty="0"/>
              <a:t>bar charts can also be used to show the percentage contribution different sub-groups contribute to each separate category</a:t>
            </a:r>
          </a:p>
          <a:p>
            <a:pPr>
              <a:spcAft>
                <a:spcPts val="1000"/>
              </a:spcAft>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347" y="3040569"/>
            <a:ext cx="9390379" cy="3595573"/>
          </a:xfrm>
          <a:prstGeom prst="rect">
            <a:avLst/>
          </a:prstGeom>
        </p:spPr>
      </p:pic>
    </p:spTree>
    <p:extLst>
      <p:ext uri="{BB962C8B-B14F-4D97-AF65-F5344CB8AC3E}">
        <p14:creationId xmlns:p14="http://schemas.microsoft.com/office/powerpoint/2010/main" val="6306767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840" y="167423"/>
            <a:ext cx="9144000" cy="711548"/>
          </a:xfrm>
        </p:spPr>
        <p:txBody>
          <a:bodyPr>
            <a:normAutofit/>
          </a:bodyPr>
          <a:lstStyle/>
          <a:p>
            <a:pPr algn="l"/>
            <a:r>
              <a:rPr lang="en-US" sz="4000" dirty="0" smtClean="0"/>
              <a:t>Bar Charts</a:t>
            </a:r>
            <a:endParaRPr lang="en-IN" sz="4000" dirty="0"/>
          </a:p>
        </p:txBody>
      </p:sp>
      <p:cxnSp>
        <p:nvCxnSpPr>
          <p:cNvPr id="3" name="Straight Connector 2"/>
          <p:cNvCxnSpPr/>
          <p:nvPr/>
        </p:nvCxnSpPr>
        <p:spPr>
          <a:xfrm>
            <a:off x="583840" y="878971"/>
            <a:ext cx="1095563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75763" y="1416676"/>
            <a:ext cx="9556124" cy="1569660"/>
          </a:xfrm>
          <a:prstGeom prst="rect">
            <a:avLst/>
          </a:prstGeom>
          <a:noFill/>
        </p:spPr>
        <p:txBody>
          <a:bodyPr wrap="square" rtlCol="0">
            <a:spAutoFit/>
          </a:bodyPr>
          <a:lstStyle/>
          <a:p>
            <a:r>
              <a:rPr lang="en-IN" sz="1200" dirty="0"/>
              <a:t>This is one rule of data visualization that I see broken too often: when it comes to bar charts, the </a:t>
            </a:r>
            <a:r>
              <a:rPr lang="en-IN" sz="1200" b="1" dirty="0"/>
              <a:t>y-axis must begin at zero</a:t>
            </a:r>
            <a:r>
              <a:rPr lang="en-IN" sz="1200" dirty="0" smtClean="0"/>
              <a:t>.</a:t>
            </a:r>
          </a:p>
          <a:p>
            <a:endParaRPr lang="en-US" sz="1200" dirty="0"/>
          </a:p>
          <a:p>
            <a:r>
              <a:rPr lang="en-IN" sz="1200" dirty="0"/>
              <a:t>When our eyes interpret bar charts, we are comparing the relative heights of the bars. When we cut the height off at something greater than zero, it skews this visual comparison, over-emphasizing the difference between the bars in a way that simply isn't </a:t>
            </a:r>
            <a:r>
              <a:rPr lang="en-IN" sz="1200" dirty="0" smtClean="0"/>
              <a:t>honest</a:t>
            </a:r>
          </a:p>
          <a:p>
            <a:r>
              <a:rPr lang="en-IN" sz="1200" dirty="0"/>
              <a:t>Beyond the unnecessary visual clutter of tiny gridlines and strange chart borders, the y-axis isn't </a:t>
            </a:r>
            <a:r>
              <a:rPr lang="en-IN" sz="1200" dirty="0" err="1"/>
              <a:t>labeled</a:t>
            </a:r>
            <a:r>
              <a:rPr lang="en-IN" sz="1200" dirty="0"/>
              <a:t> (I think it's Top Tax Rate, as noted by the subtitle, but this would be a lot clearer if the axis itself were </a:t>
            </a:r>
            <a:r>
              <a:rPr lang="en-IN" sz="1200" dirty="0" err="1"/>
              <a:t>labeled</a:t>
            </a:r>
            <a:r>
              <a:rPr lang="en-IN" sz="1200" dirty="0"/>
              <a:t>) and it is placed on the right-hand size of the visual, so it's the last thing I see as my eyes scan across from left to right, making it even </a:t>
            </a:r>
            <a:r>
              <a:rPr lang="en-IN" sz="1200" i="1" dirty="0"/>
              <a:t>less</a:t>
            </a:r>
            <a:r>
              <a:rPr lang="en-IN" sz="1200" dirty="0"/>
              <a:t> likely that I see the biggest issue with the graphic, the fact that </a:t>
            </a:r>
            <a:r>
              <a:rPr lang="en-IN" sz="1200" b="1" dirty="0"/>
              <a:t>the y-axis starts at 34%</a:t>
            </a:r>
            <a:r>
              <a:rPr lang="en-IN" sz="1200" dirty="0"/>
              <a:t>. This makes the difference between Now (35%) and Jan 1, 2013 (39.6%) appear to be way bigger than it actually is.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039" y="3154709"/>
            <a:ext cx="3810000" cy="2771775"/>
          </a:xfrm>
          <a:prstGeom prst="rect">
            <a:avLst/>
          </a:prstGeom>
        </p:spPr>
      </p:pic>
    </p:spTree>
    <p:extLst>
      <p:ext uri="{BB962C8B-B14F-4D97-AF65-F5344CB8AC3E}">
        <p14:creationId xmlns:p14="http://schemas.microsoft.com/office/powerpoint/2010/main" val="2693164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07" y="1311199"/>
            <a:ext cx="11938717" cy="1323439"/>
          </a:xfrm>
          <a:prstGeom prst="rect">
            <a:avLst/>
          </a:prstGeom>
          <a:noFill/>
        </p:spPr>
        <p:txBody>
          <a:bodyPr wrap="square" rtlCol="0">
            <a:spAutoFit/>
          </a:bodyPr>
          <a:lstStyle/>
          <a:p>
            <a:pPr algn="ctr"/>
            <a:r>
              <a:rPr lang="en-US" sz="8000" dirty="0" smtClean="0">
                <a:solidFill>
                  <a:srgbClr val="FF7F0E"/>
                </a:solidFill>
              </a:rPr>
              <a:t>Type of Charts</a:t>
            </a:r>
            <a:endParaRPr lang="en-US" sz="8000" dirty="0" smtClean="0">
              <a:solidFill>
                <a:srgbClr val="FF7F0E"/>
              </a:solidFill>
            </a:endParaRPr>
          </a:p>
        </p:txBody>
      </p:sp>
      <p:sp>
        <p:nvSpPr>
          <p:cNvPr id="12" name="TextBox 11"/>
          <p:cNvSpPr txBox="1"/>
          <p:nvPr/>
        </p:nvSpPr>
        <p:spPr>
          <a:xfrm>
            <a:off x="139517" y="3408305"/>
            <a:ext cx="11938717" cy="861774"/>
          </a:xfrm>
          <a:prstGeom prst="rect">
            <a:avLst/>
          </a:prstGeom>
          <a:noFill/>
        </p:spPr>
        <p:txBody>
          <a:bodyPr wrap="square" rtlCol="0">
            <a:spAutoFit/>
          </a:bodyPr>
          <a:lstStyle/>
          <a:p>
            <a:pPr algn="ctr"/>
            <a:r>
              <a:rPr lang="en-US" sz="5000" dirty="0" smtClean="0">
                <a:solidFill>
                  <a:srgbClr val="1F77B4"/>
                </a:solidFill>
              </a:rPr>
              <a:t>Line Charts</a:t>
            </a:r>
            <a:endParaRPr lang="en-US" sz="5000" dirty="0" smtClean="0">
              <a:solidFill>
                <a:srgbClr val="1F77B4"/>
              </a:solidFill>
            </a:endParaRPr>
          </a:p>
        </p:txBody>
      </p:sp>
      <p:cxnSp>
        <p:nvCxnSpPr>
          <p:cNvPr id="13" name="Straight Connector 12"/>
          <p:cNvCxnSpPr/>
          <p:nvPr/>
        </p:nvCxnSpPr>
        <p:spPr>
          <a:xfrm>
            <a:off x="635356" y="2733528"/>
            <a:ext cx="10955630" cy="0"/>
          </a:xfrm>
          <a:prstGeom prst="line">
            <a:avLst/>
          </a:prstGeom>
          <a:ln>
            <a:solidFill>
              <a:srgbClr val="FF7F0E"/>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1465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840" y="167423"/>
            <a:ext cx="9144000" cy="711548"/>
          </a:xfrm>
        </p:spPr>
        <p:txBody>
          <a:bodyPr>
            <a:normAutofit/>
          </a:bodyPr>
          <a:lstStyle/>
          <a:p>
            <a:pPr algn="l"/>
            <a:r>
              <a:rPr lang="en-US" sz="4000" dirty="0" smtClean="0"/>
              <a:t>Line</a:t>
            </a:r>
            <a:r>
              <a:rPr lang="en-US" sz="4000" dirty="0" smtClean="0"/>
              <a:t> Charts</a:t>
            </a:r>
            <a:endParaRPr lang="en-IN" sz="4000" dirty="0"/>
          </a:p>
        </p:txBody>
      </p:sp>
      <p:cxnSp>
        <p:nvCxnSpPr>
          <p:cNvPr id="3" name="Straight Connector 2"/>
          <p:cNvCxnSpPr/>
          <p:nvPr/>
        </p:nvCxnSpPr>
        <p:spPr>
          <a:xfrm>
            <a:off x="583840" y="878971"/>
            <a:ext cx="1095563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583840" y="1094704"/>
            <a:ext cx="9556124" cy="1200329"/>
          </a:xfrm>
          <a:prstGeom prst="rect">
            <a:avLst/>
          </a:prstGeom>
          <a:noFill/>
        </p:spPr>
        <p:txBody>
          <a:bodyPr wrap="square" rtlCol="0">
            <a:spAutoFit/>
          </a:bodyPr>
          <a:lstStyle/>
          <a:p>
            <a:r>
              <a:rPr lang="en-IN" sz="1200" dirty="0"/>
              <a:t>Line charts connect individual numeric data points. Their primary use is to </a:t>
            </a:r>
            <a:r>
              <a:rPr lang="en-IN" sz="1200" dirty="0" smtClean="0"/>
              <a:t>display trends </a:t>
            </a:r>
            <a:r>
              <a:rPr lang="en-IN" sz="1200" dirty="0"/>
              <a:t>over a period of time</a:t>
            </a:r>
            <a:r>
              <a:rPr lang="en-IN" sz="1200" dirty="0" smtClean="0"/>
              <a:t>.</a:t>
            </a:r>
          </a:p>
          <a:p>
            <a:r>
              <a:rPr lang="en-IN" sz="1200" dirty="0"/>
              <a:t>When to use line charts:</a:t>
            </a:r>
          </a:p>
          <a:p>
            <a:r>
              <a:rPr lang="en-IN" sz="1200" dirty="0"/>
              <a:t>• Viewing trends in data over time. Examples: stock price change over a </a:t>
            </a:r>
            <a:r>
              <a:rPr lang="en-IN" sz="1200" dirty="0" smtClean="0"/>
              <a:t>five year period</a:t>
            </a:r>
            <a:r>
              <a:rPr lang="en-IN" sz="1200" dirty="0"/>
              <a:t>, website page views during a month, revenue growth by quarter</a:t>
            </a:r>
            <a:r>
              <a:rPr lang="en-IN" sz="1200" dirty="0" smtClean="0"/>
              <a:t>.</a:t>
            </a:r>
          </a:p>
          <a:p>
            <a:r>
              <a:rPr lang="en-US" sz="1200" dirty="0" smtClean="0"/>
              <a:t>Multiple lines can be drawn on the same plot.</a:t>
            </a:r>
          </a:p>
          <a:p>
            <a:endParaRPr lang="en-IN" sz="1200" dirty="0"/>
          </a:p>
        </p:txBody>
      </p:sp>
      <p:pic>
        <p:nvPicPr>
          <p:cNvPr id="7" name="Picture 6"/>
          <p:cNvPicPr>
            <a:picLocks noChangeAspect="1"/>
          </p:cNvPicPr>
          <p:nvPr/>
        </p:nvPicPr>
        <p:blipFill>
          <a:blip r:embed="rId2"/>
          <a:stretch>
            <a:fillRect/>
          </a:stretch>
        </p:blipFill>
        <p:spPr>
          <a:xfrm>
            <a:off x="904204" y="3155324"/>
            <a:ext cx="4507597" cy="3326170"/>
          </a:xfrm>
          <a:prstGeom prst="rect">
            <a:avLst/>
          </a:prstGeom>
        </p:spPr>
      </p:pic>
    </p:spTree>
    <p:extLst>
      <p:ext uri="{BB962C8B-B14F-4D97-AF65-F5344CB8AC3E}">
        <p14:creationId xmlns:p14="http://schemas.microsoft.com/office/powerpoint/2010/main" val="3083734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840" y="167423"/>
            <a:ext cx="9144000" cy="711548"/>
          </a:xfrm>
        </p:spPr>
        <p:txBody>
          <a:bodyPr>
            <a:normAutofit/>
          </a:bodyPr>
          <a:lstStyle/>
          <a:p>
            <a:pPr algn="l"/>
            <a:r>
              <a:rPr lang="en-US" sz="4000" dirty="0" smtClean="0"/>
              <a:t>Line</a:t>
            </a:r>
            <a:r>
              <a:rPr lang="en-US" sz="4000" dirty="0" smtClean="0"/>
              <a:t> Charts</a:t>
            </a:r>
            <a:endParaRPr lang="en-IN" sz="4000" dirty="0"/>
          </a:p>
        </p:txBody>
      </p:sp>
      <p:cxnSp>
        <p:nvCxnSpPr>
          <p:cNvPr id="3" name="Straight Connector 2"/>
          <p:cNvCxnSpPr/>
          <p:nvPr/>
        </p:nvCxnSpPr>
        <p:spPr>
          <a:xfrm>
            <a:off x="583840" y="878971"/>
            <a:ext cx="1095563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583840" y="1094704"/>
            <a:ext cx="9556124" cy="3600986"/>
          </a:xfrm>
          <a:prstGeom prst="rect">
            <a:avLst/>
          </a:prstGeom>
          <a:noFill/>
        </p:spPr>
        <p:txBody>
          <a:bodyPr wrap="square" rtlCol="0">
            <a:spAutoFit/>
          </a:bodyPr>
          <a:lstStyle/>
          <a:p>
            <a:r>
              <a:rPr lang="en-US" sz="1200" dirty="0" smtClean="0"/>
              <a:t> </a:t>
            </a:r>
            <a:r>
              <a:rPr lang="en-IN" sz="1200" dirty="0"/>
              <a:t>S.S. Stevens </a:t>
            </a:r>
            <a:r>
              <a:rPr lang="en-IN" sz="1200" dirty="0" smtClean="0"/>
              <a:t>mentioned, </a:t>
            </a:r>
            <a:r>
              <a:rPr lang="en-IN" sz="1200" dirty="0"/>
              <a:t>we can consider that line graphs can be used only with those categorical variables that:</a:t>
            </a:r>
          </a:p>
          <a:p>
            <a:r>
              <a:rPr lang="en-IN" sz="1200" dirty="0" smtClean="0"/>
              <a:t>1. Have </a:t>
            </a:r>
            <a:r>
              <a:rPr lang="en-IN" sz="1200" dirty="0"/>
              <a:t>an intrinsic order,</a:t>
            </a:r>
          </a:p>
          <a:p>
            <a:r>
              <a:rPr lang="en-IN" sz="1200" dirty="0" smtClean="0"/>
              <a:t>2. The </a:t>
            </a:r>
            <a:r>
              <a:rPr lang="en-IN" sz="1200" dirty="0"/>
              <a:t>change (difference) between consecutive items makes sense, and</a:t>
            </a:r>
          </a:p>
          <a:p>
            <a:r>
              <a:rPr lang="en-IN" sz="1200" dirty="0" smtClean="0"/>
              <a:t>3. All </a:t>
            </a:r>
            <a:r>
              <a:rPr lang="en-IN" sz="1200" dirty="0"/>
              <a:t>the changes between consecutive items have a similar meaning.</a:t>
            </a:r>
          </a:p>
          <a:p>
            <a:endParaRPr lang="en-US" sz="1200" dirty="0" smtClean="0"/>
          </a:p>
          <a:p>
            <a:r>
              <a:rPr lang="en-IN" sz="1200" dirty="0"/>
              <a:t>a short list of examples of categories that can or cannot be used with a line chart.</a:t>
            </a:r>
          </a:p>
          <a:p>
            <a:r>
              <a:rPr lang="en-IN" sz="1200" dirty="0"/>
              <a:t>January, February, March (it works, intrinsic order, difference between any two consecutive items is 1 month)</a:t>
            </a:r>
          </a:p>
          <a:p>
            <a:r>
              <a:rPr lang="en-IN" sz="1200" dirty="0"/>
              <a:t>January, February, September (it doesn’t work, intrinsic order is there, yet the difference between February and January is 1 month, but between September and February the difference is 7 months)</a:t>
            </a:r>
          </a:p>
          <a:p>
            <a:r>
              <a:rPr lang="en-IN" sz="1200" dirty="0"/>
              <a:t>Monday, Tuesday, Wednesday (it works, intrinsic order, difference between any two consecutive items is 1 day)</a:t>
            </a:r>
          </a:p>
          <a:p>
            <a:r>
              <a:rPr lang="en-IN" sz="1200" dirty="0"/>
              <a:t>1, 2, 3 (it works)</a:t>
            </a:r>
          </a:p>
          <a:p>
            <a:r>
              <a:rPr lang="en-IN" sz="1200" dirty="0"/>
              <a:t>2, 1, 3 (it doesn’t work, not ordered)</a:t>
            </a:r>
          </a:p>
          <a:p>
            <a:r>
              <a:rPr lang="en-IN" sz="1200" dirty="0"/>
              <a:t>1, 2, 4 (it does not work, order exists, but the difference between consecutive elements is different)</a:t>
            </a:r>
          </a:p>
          <a:p>
            <a:r>
              <a:rPr lang="en-IN" sz="1200" dirty="0"/>
              <a:t>3, 2, 1 (it still works, descending order, the difference between consecutive elements is -1)</a:t>
            </a:r>
          </a:p>
          <a:p>
            <a:r>
              <a:rPr lang="en-IN" sz="1200" dirty="0"/>
              <a:t>Apple, Oranges, Pineapples (doesn’t work, no intrinsic order)</a:t>
            </a:r>
          </a:p>
          <a:p>
            <a:r>
              <a:rPr lang="en-IN" sz="1200" dirty="0"/>
              <a:t>1st Oranges, 2nd Apples, 3rd Pineapples (it works, the rank is actually the categorical variable)</a:t>
            </a:r>
          </a:p>
          <a:p>
            <a:r>
              <a:rPr lang="en-IN" sz="1200" dirty="0"/>
              <a:t>1, 10, 100, 1000 (it works, logarithmic scale, but does not fit into S.S. Stevens' classification)</a:t>
            </a:r>
          </a:p>
          <a:p>
            <a:r>
              <a:rPr lang="en-IN" sz="1200" dirty="0"/>
              <a:t>1, 1/2, 1/3, 1/4 (it also works, fractional scale, but does not fit into S.S. Stevens' classification)</a:t>
            </a:r>
          </a:p>
          <a:p>
            <a:endParaRPr lang="en-IN" sz="1200" dirty="0"/>
          </a:p>
        </p:txBody>
      </p:sp>
    </p:spTree>
    <p:extLst>
      <p:ext uri="{BB962C8B-B14F-4D97-AF65-F5344CB8AC3E}">
        <p14:creationId xmlns:p14="http://schemas.microsoft.com/office/powerpoint/2010/main" val="1498576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840" y="167423"/>
            <a:ext cx="9144000" cy="711548"/>
          </a:xfrm>
        </p:spPr>
        <p:txBody>
          <a:bodyPr>
            <a:normAutofit/>
          </a:bodyPr>
          <a:lstStyle/>
          <a:p>
            <a:pPr algn="l"/>
            <a:r>
              <a:rPr lang="en-US" sz="4000" dirty="0" smtClean="0"/>
              <a:t>Line</a:t>
            </a:r>
            <a:r>
              <a:rPr lang="en-US" sz="4000" dirty="0" smtClean="0"/>
              <a:t> Charts</a:t>
            </a:r>
            <a:endParaRPr lang="en-IN" sz="4000" dirty="0"/>
          </a:p>
        </p:txBody>
      </p:sp>
      <p:cxnSp>
        <p:nvCxnSpPr>
          <p:cNvPr id="3" name="Straight Connector 2"/>
          <p:cNvCxnSpPr/>
          <p:nvPr/>
        </p:nvCxnSpPr>
        <p:spPr>
          <a:xfrm>
            <a:off x="583840" y="878971"/>
            <a:ext cx="1095563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583840" y="1094704"/>
            <a:ext cx="9556124" cy="1200329"/>
          </a:xfrm>
          <a:prstGeom prst="rect">
            <a:avLst/>
          </a:prstGeom>
          <a:noFill/>
        </p:spPr>
        <p:txBody>
          <a:bodyPr wrap="square" rtlCol="0">
            <a:spAutoFit/>
          </a:bodyPr>
          <a:lstStyle/>
          <a:p>
            <a:pPr marL="228600" indent="-228600">
              <a:buAutoNum type="arabicPeriod"/>
            </a:pPr>
            <a:r>
              <a:rPr lang="en-US" sz="1200" dirty="0" smtClean="0"/>
              <a:t>Right baseline</a:t>
            </a:r>
          </a:p>
          <a:p>
            <a:r>
              <a:rPr lang="en-IN" sz="1200" dirty="0"/>
              <a:t>you </a:t>
            </a:r>
            <a:r>
              <a:rPr lang="en-IN" sz="1200" i="1" dirty="0"/>
              <a:t>can</a:t>
            </a:r>
            <a:r>
              <a:rPr lang="en-IN" sz="1200" dirty="0"/>
              <a:t> get away with a non-zero baseline in a line graph. With line graphs, we compare the lines to each other more than their height from the x-axis</a:t>
            </a:r>
            <a:r>
              <a:rPr lang="en-IN" sz="1200" dirty="0" smtClean="0"/>
              <a:t>.</a:t>
            </a:r>
          </a:p>
          <a:p>
            <a:endParaRPr lang="en-US" sz="1200" dirty="0"/>
          </a:p>
          <a:p>
            <a:r>
              <a:rPr lang="en-IN" sz="1200" dirty="0"/>
              <a:t>The first shows the original line (blue) on the primary y-axis (ranging from 0 to 20) and the line rescaled onto a secondary axis (red; with axis ranging from 5 to 20).</a:t>
            </a:r>
            <a:endParaRPr lang="en-IN" sz="1200" dirty="0" smtClean="0"/>
          </a:p>
          <a:p>
            <a:r>
              <a:rPr lang="en-IN" sz="1200" dirty="0"/>
              <a:t> The next graph shows the same initial line on the primary axis (blue) and the line rescaled onto a secondary axis (red) that ranges from 5 to 105.</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40" y="2510765"/>
            <a:ext cx="3838575" cy="19431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902" y="2510765"/>
            <a:ext cx="3838575" cy="1943100"/>
          </a:xfrm>
          <a:prstGeom prst="rect">
            <a:avLst/>
          </a:prstGeom>
        </p:spPr>
      </p:pic>
      <p:pic>
        <p:nvPicPr>
          <p:cNvPr id="8" name="Picture 7"/>
          <p:cNvPicPr>
            <a:picLocks noChangeAspect="1"/>
          </p:cNvPicPr>
          <p:nvPr/>
        </p:nvPicPr>
        <p:blipFill>
          <a:blip r:embed="rId4"/>
          <a:stretch>
            <a:fillRect/>
          </a:stretch>
        </p:blipFill>
        <p:spPr>
          <a:xfrm>
            <a:off x="886024" y="4883391"/>
            <a:ext cx="3536391" cy="1974609"/>
          </a:xfrm>
          <a:prstGeom prst="rect">
            <a:avLst/>
          </a:prstGeom>
        </p:spPr>
      </p:pic>
      <p:pic>
        <p:nvPicPr>
          <p:cNvPr id="9" name="Picture 8"/>
          <p:cNvPicPr>
            <a:picLocks noChangeAspect="1"/>
          </p:cNvPicPr>
          <p:nvPr/>
        </p:nvPicPr>
        <p:blipFill>
          <a:blip r:embed="rId5"/>
          <a:stretch>
            <a:fillRect/>
          </a:stretch>
        </p:blipFill>
        <p:spPr>
          <a:xfrm>
            <a:off x="6601023" y="4280699"/>
            <a:ext cx="4151357" cy="2577301"/>
          </a:xfrm>
          <a:prstGeom prst="rect">
            <a:avLst/>
          </a:prstGeom>
        </p:spPr>
      </p:pic>
    </p:spTree>
    <p:extLst>
      <p:ext uri="{BB962C8B-B14F-4D97-AF65-F5344CB8AC3E}">
        <p14:creationId xmlns:p14="http://schemas.microsoft.com/office/powerpoint/2010/main" val="3146839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840" y="167423"/>
            <a:ext cx="9144000" cy="711548"/>
          </a:xfrm>
        </p:spPr>
        <p:txBody>
          <a:bodyPr>
            <a:normAutofit/>
          </a:bodyPr>
          <a:lstStyle/>
          <a:p>
            <a:pPr algn="l"/>
            <a:r>
              <a:rPr lang="en-US" sz="4000" dirty="0" smtClean="0"/>
              <a:t>Line</a:t>
            </a:r>
            <a:r>
              <a:rPr lang="en-US" sz="4000" dirty="0" smtClean="0"/>
              <a:t> Charts</a:t>
            </a:r>
            <a:endParaRPr lang="en-IN" sz="4000" dirty="0"/>
          </a:p>
        </p:txBody>
      </p:sp>
      <p:cxnSp>
        <p:nvCxnSpPr>
          <p:cNvPr id="3" name="Straight Connector 2"/>
          <p:cNvCxnSpPr/>
          <p:nvPr/>
        </p:nvCxnSpPr>
        <p:spPr>
          <a:xfrm>
            <a:off x="583840" y="878971"/>
            <a:ext cx="1095563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583840" y="1094704"/>
            <a:ext cx="9556124" cy="461665"/>
          </a:xfrm>
          <a:prstGeom prst="rect">
            <a:avLst/>
          </a:prstGeom>
          <a:noFill/>
        </p:spPr>
        <p:txBody>
          <a:bodyPr wrap="square" rtlCol="0">
            <a:spAutoFit/>
          </a:bodyPr>
          <a:lstStyle/>
          <a:p>
            <a:r>
              <a:rPr lang="en-US" sz="1200" dirty="0" smtClean="0"/>
              <a:t>2. Labeling lines directly</a:t>
            </a:r>
          </a:p>
          <a:p>
            <a:endParaRPr lang="en-IN" sz="12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809" y="1957600"/>
            <a:ext cx="4982031" cy="2875779"/>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9207" y="2186787"/>
            <a:ext cx="5300757" cy="2717432"/>
          </a:xfrm>
          <a:prstGeom prst="rect">
            <a:avLst/>
          </a:prstGeom>
        </p:spPr>
      </p:pic>
    </p:spTree>
    <p:extLst>
      <p:ext uri="{BB962C8B-B14F-4D97-AF65-F5344CB8AC3E}">
        <p14:creationId xmlns:p14="http://schemas.microsoft.com/office/powerpoint/2010/main" val="3661423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840" y="167423"/>
            <a:ext cx="9144000" cy="711548"/>
          </a:xfrm>
        </p:spPr>
        <p:txBody>
          <a:bodyPr>
            <a:normAutofit/>
          </a:bodyPr>
          <a:lstStyle/>
          <a:p>
            <a:pPr algn="l"/>
            <a:r>
              <a:rPr lang="en-US" sz="4000" dirty="0" smtClean="0"/>
              <a:t>Line</a:t>
            </a:r>
            <a:r>
              <a:rPr lang="en-US" sz="4000" dirty="0" smtClean="0"/>
              <a:t> Charts</a:t>
            </a:r>
            <a:endParaRPr lang="en-IN" sz="4000" dirty="0"/>
          </a:p>
        </p:txBody>
      </p:sp>
      <p:cxnSp>
        <p:nvCxnSpPr>
          <p:cNvPr id="3" name="Straight Connector 2"/>
          <p:cNvCxnSpPr/>
          <p:nvPr/>
        </p:nvCxnSpPr>
        <p:spPr>
          <a:xfrm>
            <a:off x="583840" y="878971"/>
            <a:ext cx="1095563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583840" y="1094704"/>
            <a:ext cx="9556124" cy="461665"/>
          </a:xfrm>
          <a:prstGeom prst="rect">
            <a:avLst/>
          </a:prstGeom>
          <a:noFill/>
        </p:spPr>
        <p:txBody>
          <a:bodyPr wrap="square" rtlCol="0">
            <a:spAutoFit/>
          </a:bodyPr>
          <a:lstStyle/>
          <a:p>
            <a:r>
              <a:rPr lang="en-US" sz="1200" dirty="0"/>
              <a:t>3</a:t>
            </a:r>
            <a:r>
              <a:rPr lang="en-US" sz="1200" dirty="0" smtClean="0"/>
              <a:t>. Stop lying using the line charts</a:t>
            </a:r>
          </a:p>
          <a:p>
            <a:endParaRPr lang="en-IN"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252" y="1590519"/>
            <a:ext cx="6067425" cy="39147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364" y="2261498"/>
            <a:ext cx="2133600" cy="34671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7470" y="3289009"/>
            <a:ext cx="4572000" cy="2752725"/>
          </a:xfrm>
          <a:prstGeom prst="rect">
            <a:avLst/>
          </a:prstGeom>
        </p:spPr>
      </p:pic>
    </p:spTree>
    <p:extLst>
      <p:ext uri="{BB962C8B-B14F-4D97-AF65-F5344CB8AC3E}">
        <p14:creationId xmlns:p14="http://schemas.microsoft.com/office/powerpoint/2010/main" val="241531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4705" y="1931831"/>
            <a:ext cx="4404574" cy="2805896"/>
          </a:xfrm>
          <a:prstGeom prst="rect">
            <a:avLst/>
          </a:prstGeom>
          <a:noFill/>
        </p:spPr>
        <p:txBody>
          <a:bodyPr wrap="square" rtlCol="0">
            <a:spAutoFit/>
          </a:bodyPr>
          <a:lstStyle/>
          <a:p>
            <a:pPr>
              <a:spcAft>
                <a:spcPts val="1000"/>
              </a:spcAft>
            </a:pPr>
            <a:r>
              <a:rPr lang="en-IN" sz="2400" i="1" dirty="0"/>
              <a:t>“Most of us need to listen to the music to understand how beautiful it is. But often that’s how we present statistics: we just show the notes, we don’t play the music.” </a:t>
            </a:r>
            <a:endParaRPr lang="en-IN" sz="2400" i="1" dirty="0" smtClean="0"/>
          </a:p>
          <a:p>
            <a:r>
              <a:rPr lang="en-IN" sz="2400" dirty="0" smtClean="0"/>
              <a:t>- </a:t>
            </a:r>
            <a:r>
              <a:rPr lang="en-IN" sz="2400" dirty="0"/>
              <a:t>Hans </a:t>
            </a:r>
            <a:r>
              <a:rPr lang="en-IN" sz="2400" dirty="0" err="1"/>
              <a:t>Rosling</a:t>
            </a:r>
            <a:endParaRPr lang="en-IN" sz="2400" dirty="0"/>
          </a:p>
        </p:txBody>
      </p:sp>
      <p:sp>
        <p:nvSpPr>
          <p:cNvPr id="3" name="TextBox 2"/>
          <p:cNvSpPr txBox="1"/>
          <p:nvPr/>
        </p:nvSpPr>
        <p:spPr>
          <a:xfrm>
            <a:off x="6812926" y="1931831"/>
            <a:ext cx="4404574" cy="2805896"/>
          </a:xfrm>
          <a:prstGeom prst="rect">
            <a:avLst/>
          </a:prstGeom>
          <a:noFill/>
        </p:spPr>
        <p:txBody>
          <a:bodyPr wrap="square" rtlCol="0">
            <a:spAutoFit/>
          </a:bodyPr>
          <a:lstStyle/>
          <a:p>
            <a:r>
              <a:rPr lang="en-IN" sz="2400" i="1" dirty="0" smtClean="0"/>
              <a:t>“You can have piles of facts and still fail to resonate. Its not the information itself that is important but the emotional part of that information.”</a:t>
            </a:r>
          </a:p>
          <a:p>
            <a:pPr>
              <a:spcAft>
                <a:spcPts val="1000"/>
              </a:spcAft>
            </a:pPr>
            <a:endParaRPr lang="en-IN" sz="2400" i="1" dirty="0" smtClean="0"/>
          </a:p>
          <a:p>
            <a:r>
              <a:rPr lang="en-US" sz="2400" dirty="0" smtClean="0"/>
              <a:t>- Nancy Duarte</a:t>
            </a:r>
            <a:endParaRPr lang="en-IN" sz="2400" dirty="0"/>
          </a:p>
        </p:txBody>
      </p:sp>
    </p:spTree>
    <p:extLst>
      <p:ext uri="{BB962C8B-B14F-4D97-AF65-F5344CB8AC3E}">
        <p14:creationId xmlns:p14="http://schemas.microsoft.com/office/powerpoint/2010/main" val="16176070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840" y="167423"/>
            <a:ext cx="9144000" cy="711548"/>
          </a:xfrm>
        </p:spPr>
        <p:txBody>
          <a:bodyPr>
            <a:normAutofit/>
          </a:bodyPr>
          <a:lstStyle/>
          <a:p>
            <a:pPr algn="l"/>
            <a:r>
              <a:rPr lang="en-US" sz="4000" dirty="0" smtClean="0"/>
              <a:t>Line</a:t>
            </a:r>
            <a:r>
              <a:rPr lang="en-US" sz="4000" dirty="0" smtClean="0"/>
              <a:t> Charts</a:t>
            </a:r>
            <a:endParaRPr lang="en-IN" sz="4000" dirty="0"/>
          </a:p>
        </p:txBody>
      </p:sp>
      <p:cxnSp>
        <p:nvCxnSpPr>
          <p:cNvPr id="3" name="Straight Connector 2"/>
          <p:cNvCxnSpPr/>
          <p:nvPr/>
        </p:nvCxnSpPr>
        <p:spPr>
          <a:xfrm>
            <a:off x="583840" y="878971"/>
            <a:ext cx="1095563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583840" y="1094704"/>
            <a:ext cx="9556124" cy="461665"/>
          </a:xfrm>
          <a:prstGeom prst="rect">
            <a:avLst/>
          </a:prstGeom>
          <a:noFill/>
        </p:spPr>
        <p:txBody>
          <a:bodyPr wrap="square" rtlCol="0">
            <a:spAutoFit/>
          </a:bodyPr>
          <a:lstStyle/>
          <a:p>
            <a:r>
              <a:rPr lang="en-US" sz="1200" dirty="0" smtClean="0"/>
              <a:t>4. Take care of uneven horizontal axis increments.</a:t>
            </a:r>
          </a:p>
          <a:p>
            <a:endParaRPr lang="en-IN" sz="1200" dirty="0"/>
          </a:p>
        </p:txBody>
      </p:sp>
      <p:pic>
        <p:nvPicPr>
          <p:cNvPr id="8" name="Picture 7"/>
          <p:cNvPicPr>
            <a:picLocks noChangeAspect="1"/>
          </p:cNvPicPr>
          <p:nvPr/>
        </p:nvPicPr>
        <p:blipFill>
          <a:blip r:embed="rId2"/>
          <a:stretch>
            <a:fillRect/>
          </a:stretch>
        </p:blipFill>
        <p:spPr>
          <a:xfrm>
            <a:off x="377042" y="1772100"/>
            <a:ext cx="6296145" cy="4654457"/>
          </a:xfrm>
          <a:prstGeom prst="rect">
            <a:avLst/>
          </a:prstGeom>
        </p:spPr>
      </p:pic>
      <p:pic>
        <p:nvPicPr>
          <p:cNvPr id="9" name="Picture 8"/>
          <p:cNvPicPr>
            <a:picLocks noChangeAspect="1"/>
          </p:cNvPicPr>
          <p:nvPr/>
        </p:nvPicPr>
        <p:blipFill>
          <a:blip r:embed="rId3"/>
          <a:stretch>
            <a:fillRect/>
          </a:stretch>
        </p:blipFill>
        <p:spPr>
          <a:xfrm>
            <a:off x="6454246" y="2184578"/>
            <a:ext cx="5448171" cy="4074553"/>
          </a:xfrm>
          <a:prstGeom prst="rect">
            <a:avLst/>
          </a:prstGeom>
        </p:spPr>
      </p:pic>
    </p:spTree>
    <p:extLst>
      <p:ext uri="{BB962C8B-B14F-4D97-AF65-F5344CB8AC3E}">
        <p14:creationId xmlns:p14="http://schemas.microsoft.com/office/powerpoint/2010/main" val="37097274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840" y="167423"/>
            <a:ext cx="9144000" cy="711548"/>
          </a:xfrm>
        </p:spPr>
        <p:txBody>
          <a:bodyPr>
            <a:normAutofit/>
          </a:bodyPr>
          <a:lstStyle/>
          <a:p>
            <a:pPr algn="l"/>
            <a:r>
              <a:rPr lang="en-US" sz="4000" dirty="0" smtClean="0"/>
              <a:t>Line</a:t>
            </a:r>
            <a:r>
              <a:rPr lang="en-US" sz="4000" dirty="0" smtClean="0"/>
              <a:t> Charts</a:t>
            </a:r>
            <a:endParaRPr lang="en-IN" sz="4000" dirty="0"/>
          </a:p>
        </p:txBody>
      </p:sp>
      <p:cxnSp>
        <p:nvCxnSpPr>
          <p:cNvPr id="3" name="Straight Connector 2"/>
          <p:cNvCxnSpPr/>
          <p:nvPr/>
        </p:nvCxnSpPr>
        <p:spPr>
          <a:xfrm>
            <a:off x="583840" y="878971"/>
            <a:ext cx="1095563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583840" y="1094704"/>
            <a:ext cx="9556124" cy="461665"/>
          </a:xfrm>
          <a:prstGeom prst="rect">
            <a:avLst/>
          </a:prstGeom>
          <a:noFill/>
        </p:spPr>
        <p:txBody>
          <a:bodyPr wrap="square" rtlCol="0">
            <a:spAutoFit/>
          </a:bodyPr>
          <a:lstStyle/>
          <a:p>
            <a:r>
              <a:rPr lang="en-US" sz="1200" dirty="0" smtClean="0"/>
              <a:t>5. No 3D please</a:t>
            </a:r>
          </a:p>
          <a:p>
            <a:endParaRPr lang="en-IN" sz="1200" dirty="0"/>
          </a:p>
        </p:txBody>
      </p:sp>
      <p:pic>
        <p:nvPicPr>
          <p:cNvPr id="5" name="Picture 4"/>
          <p:cNvPicPr>
            <a:picLocks noChangeAspect="1"/>
          </p:cNvPicPr>
          <p:nvPr/>
        </p:nvPicPr>
        <p:blipFill>
          <a:blip r:embed="rId2"/>
          <a:stretch>
            <a:fillRect/>
          </a:stretch>
        </p:blipFill>
        <p:spPr>
          <a:xfrm>
            <a:off x="927479" y="2047674"/>
            <a:ext cx="4791910" cy="3631909"/>
          </a:xfrm>
          <a:prstGeom prst="rect">
            <a:avLst/>
          </a:prstGeom>
        </p:spPr>
      </p:pic>
      <p:pic>
        <p:nvPicPr>
          <p:cNvPr id="6" name="Picture 5"/>
          <p:cNvPicPr>
            <a:picLocks noChangeAspect="1"/>
          </p:cNvPicPr>
          <p:nvPr/>
        </p:nvPicPr>
        <p:blipFill>
          <a:blip r:embed="rId3"/>
          <a:stretch>
            <a:fillRect/>
          </a:stretch>
        </p:blipFill>
        <p:spPr>
          <a:xfrm>
            <a:off x="6236459" y="2047674"/>
            <a:ext cx="5303011" cy="3907482"/>
          </a:xfrm>
          <a:prstGeom prst="rect">
            <a:avLst/>
          </a:prstGeom>
        </p:spPr>
      </p:pic>
    </p:spTree>
    <p:extLst>
      <p:ext uri="{BB962C8B-B14F-4D97-AF65-F5344CB8AC3E}">
        <p14:creationId xmlns:p14="http://schemas.microsoft.com/office/powerpoint/2010/main" val="1323714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07" y="1311199"/>
            <a:ext cx="11938717" cy="1323439"/>
          </a:xfrm>
          <a:prstGeom prst="rect">
            <a:avLst/>
          </a:prstGeom>
          <a:noFill/>
        </p:spPr>
        <p:txBody>
          <a:bodyPr wrap="square" rtlCol="0">
            <a:spAutoFit/>
          </a:bodyPr>
          <a:lstStyle/>
          <a:p>
            <a:pPr algn="ctr"/>
            <a:r>
              <a:rPr lang="en-US" sz="8000" dirty="0" smtClean="0">
                <a:solidFill>
                  <a:srgbClr val="FF7F0E"/>
                </a:solidFill>
              </a:rPr>
              <a:t>Type of Charts</a:t>
            </a:r>
            <a:endParaRPr lang="en-US" sz="8000" dirty="0" smtClean="0">
              <a:solidFill>
                <a:srgbClr val="FF7F0E"/>
              </a:solidFill>
            </a:endParaRPr>
          </a:p>
        </p:txBody>
      </p:sp>
      <p:sp>
        <p:nvSpPr>
          <p:cNvPr id="12" name="TextBox 11"/>
          <p:cNvSpPr txBox="1"/>
          <p:nvPr/>
        </p:nvSpPr>
        <p:spPr>
          <a:xfrm>
            <a:off x="139517" y="3408305"/>
            <a:ext cx="11938717" cy="861774"/>
          </a:xfrm>
          <a:prstGeom prst="rect">
            <a:avLst/>
          </a:prstGeom>
          <a:noFill/>
        </p:spPr>
        <p:txBody>
          <a:bodyPr wrap="square" rtlCol="0">
            <a:spAutoFit/>
          </a:bodyPr>
          <a:lstStyle/>
          <a:p>
            <a:pPr algn="ctr"/>
            <a:r>
              <a:rPr lang="en-US" sz="5000" dirty="0" smtClean="0">
                <a:solidFill>
                  <a:srgbClr val="1F77B4"/>
                </a:solidFill>
              </a:rPr>
              <a:t>Scatter Plots</a:t>
            </a:r>
            <a:endParaRPr lang="en-US" sz="5000" dirty="0" smtClean="0">
              <a:solidFill>
                <a:srgbClr val="1F77B4"/>
              </a:solidFill>
            </a:endParaRPr>
          </a:p>
        </p:txBody>
      </p:sp>
      <p:cxnSp>
        <p:nvCxnSpPr>
          <p:cNvPr id="13" name="Straight Connector 12"/>
          <p:cNvCxnSpPr/>
          <p:nvPr/>
        </p:nvCxnSpPr>
        <p:spPr>
          <a:xfrm>
            <a:off x="635356" y="2733528"/>
            <a:ext cx="10955630" cy="0"/>
          </a:xfrm>
          <a:prstGeom prst="line">
            <a:avLst/>
          </a:prstGeom>
          <a:ln>
            <a:solidFill>
              <a:srgbClr val="FF7F0E"/>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37370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1837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072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1322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050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840" y="167423"/>
            <a:ext cx="9144000" cy="711548"/>
          </a:xfrm>
        </p:spPr>
        <p:txBody>
          <a:bodyPr>
            <a:normAutofit/>
          </a:bodyPr>
          <a:lstStyle/>
          <a:p>
            <a:pPr algn="l"/>
            <a:r>
              <a:rPr lang="en-US" sz="4000" dirty="0" smtClean="0"/>
              <a:t>What people think Visualization is…</a:t>
            </a:r>
            <a:endParaRPr lang="en-IN" sz="4000" dirty="0"/>
          </a:p>
        </p:txBody>
      </p:sp>
      <p:cxnSp>
        <p:nvCxnSpPr>
          <p:cNvPr id="3" name="Straight Connector 2"/>
          <p:cNvCxnSpPr/>
          <p:nvPr/>
        </p:nvCxnSpPr>
        <p:spPr>
          <a:xfrm>
            <a:off x="583840" y="878971"/>
            <a:ext cx="1095563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29" y="978793"/>
            <a:ext cx="5288926" cy="5288926"/>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8054" y="1094703"/>
            <a:ext cx="5271416" cy="5486400"/>
          </a:xfrm>
          <a:prstGeom prst="rect">
            <a:avLst/>
          </a:prstGeom>
        </p:spPr>
      </p:pic>
    </p:spTree>
    <p:extLst>
      <p:ext uri="{BB962C8B-B14F-4D97-AF65-F5344CB8AC3E}">
        <p14:creationId xmlns:p14="http://schemas.microsoft.com/office/powerpoint/2010/main" val="858830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840" y="167423"/>
            <a:ext cx="9144000" cy="711548"/>
          </a:xfrm>
        </p:spPr>
        <p:txBody>
          <a:bodyPr>
            <a:normAutofit/>
          </a:bodyPr>
          <a:lstStyle/>
          <a:p>
            <a:pPr algn="l"/>
            <a:r>
              <a:rPr lang="en-US" sz="4000" dirty="0" smtClean="0"/>
              <a:t>What Visualization is…</a:t>
            </a:r>
            <a:endParaRPr lang="en-IN" sz="4000" dirty="0"/>
          </a:p>
        </p:txBody>
      </p:sp>
      <p:cxnSp>
        <p:nvCxnSpPr>
          <p:cNvPr id="3" name="Straight Connector 2"/>
          <p:cNvCxnSpPr/>
          <p:nvPr/>
        </p:nvCxnSpPr>
        <p:spPr>
          <a:xfrm>
            <a:off x="583840" y="878971"/>
            <a:ext cx="1095563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94" y="1236371"/>
            <a:ext cx="5624792" cy="23302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925" y="1345386"/>
            <a:ext cx="4818545" cy="211223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1094" y="3924041"/>
            <a:ext cx="3571459" cy="261252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51440" y="3566642"/>
            <a:ext cx="3352800" cy="2794000"/>
          </a:xfrm>
          <a:prstGeom prst="rect">
            <a:avLst/>
          </a:prstGeom>
        </p:spPr>
      </p:pic>
      <p:sp>
        <p:nvSpPr>
          <p:cNvPr id="12" name="TextBox 11"/>
          <p:cNvSpPr txBox="1"/>
          <p:nvPr/>
        </p:nvSpPr>
        <p:spPr>
          <a:xfrm>
            <a:off x="4612782" y="4597758"/>
            <a:ext cx="2985754" cy="1323439"/>
          </a:xfrm>
          <a:prstGeom prst="rect">
            <a:avLst/>
          </a:prstGeom>
          <a:noFill/>
          <a:ln>
            <a:noFill/>
          </a:ln>
        </p:spPr>
        <p:txBody>
          <a:bodyPr wrap="square" rtlCol="0">
            <a:spAutoFit/>
          </a:bodyPr>
          <a:lstStyle/>
          <a:p>
            <a:pPr algn="ctr"/>
            <a:r>
              <a:rPr lang="en-US" sz="4000" dirty="0" smtClean="0"/>
              <a:t>+</a:t>
            </a:r>
          </a:p>
          <a:p>
            <a:pPr algn="ctr"/>
            <a:r>
              <a:rPr lang="en-US" sz="4000" u="sng" dirty="0" smtClean="0">
                <a:solidFill>
                  <a:srgbClr val="1F77B4"/>
                </a:solidFill>
              </a:rPr>
              <a:t>Some</a:t>
            </a:r>
            <a:r>
              <a:rPr lang="en-US" sz="4000" u="sng" dirty="0" smtClean="0">
                <a:solidFill>
                  <a:srgbClr val="FF7F0E"/>
                </a:solidFill>
              </a:rPr>
              <a:t> Rules</a:t>
            </a:r>
            <a:endParaRPr lang="en-IN" sz="4000" u="sng" dirty="0">
              <a:solidFill>
                <a:srgbClr val="FF7F0E"/>
              </a:solidFill>
            </a:endParaRPr>
          </a:p>
        </p:txBody>
      </p:sp>
    </p:spTree>
    <p:extLst>
      <p:ext uri="{BB962C8B-B14F-4D97-AF65-F5344CB8AC3E}">
        <p14:creationId xmlns:p14="http://schemas.microsoft.com/office/powerpoint/2010/main" val="432208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0613" y="1311199"/>
            <a:ext cx="9530366" cy="861774"/>
          </a:xfrm>
          <a:prstGeom prst="rect">
            <a:avLst/>
          </a:prstGeom>
          <a:noFill/>
        </p:spPr>
        <p:txBody>
          <a:bodyPr wrap="square" rtlCol="0">
            <a:spAutoFit/>
          </a:bodyPr>
          <a:lstStyle/>
          <a:p>
            <a:r>
              <a:rPr lang="en-US" sz="5000" dirty="0"/>
              <a:t>d</a:t>
            </a:r>
            <a:r>
              <a:rPr lang="en-US" sz="5000" dirty="0" smtClean="0"/>
              <a:t>ata visualization</a:t>
            </a:r>
          </a:p>
        </p:txBody>
      </p:sp>
      <p:cxnSp>
        <p:nvCxnSpPr>
          <p:cNvPr id="5" name="Straight Connector 4"/>
          <p:cNvCxnSpPr/>
          <p:nvPr/>
        </p:nvCxnSpPr>
        <p:spPr>
          <a:xfrm>
            <a:off x="1375892" y="2326922"/>
            <a:ext cx="0" cy="386366"/>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375892" y="3906950"/>
            <a:ext cx="0" cy="386366"/>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493948" y="2969073"/>
            <a:ext cx="8757634" cy="646331"/>
          </a:xfrm>
          <a:prstGeom prst="rect">
            <a:avLst/>
          </a:prstGeom>
          <a:noFill/>
        </p:spPr>
        <p:txBody>
          <a:bodyPr wrap="square" rtlCol="0">
            <a:spAutoFit/>
          </a:bodyPr>
          <a:lstStyle/>
          <a:p>
            <a:r>
              <a:rPr lang="en-IN" dirty="0" smtClean="0"/>
              <a:t>a </a:t>
            </a:r>
            <a:r>
              <a:rPr lang="en-IN" dirty="0"/>
              <a:t>primary goal of data visualization is to communicate </a:t>
            </a:r>
            <a:r>
              <a:rPr lang="en-IN" dirty="0" smtClean="0"/>
              <a:t>information clearly </a:t>
            </a:r>
            <a:r>
              <a:rPr lang="en-IN" dirty="0"/>
              <a:t>and efficiently to users via the statistical graphics, plots, information graphics, tables, and charts selected</a:t>
            </a:r>
          </a:p>
        </p:txBody>
      </p:sp>
      <p:sp>
        <p:nvSpPr>
          <p:cNvPr id="9" name="TextBox 8"/>
          <p:cNvSpPr txBox="1"/>
          <p:nvPr/>
        </p:nvSpPr>
        <p:spPr>
          <a:xfrm>
            <a:off x="1493948" y="2326922"/>
            <a:ext cx="7547020" cy="369332"/>
          </a:xfrm>
          <a:prstGeom prst="rect">
            <a:avLst/>
          </a:prstGeom>
          <a:noFill/>
        </p:spPr>
        <p:txBody>
          <a:bodyPr wrap="square" rtlCol="0">
            <a:spAutoFit/>
          </a:bodyPr>
          <a:lstStyle/>
          <a:p>
            <a:r>
              <a:rPr lang="en-US" dirty="0" smtClean="0"/>
              <a:t>the </a:t>
            </a:r>
            <a:r>
              <a:rPr lang="en-US" dirty="0"/>
              <a:t>visual representation of </a:t>
            </a:r>
            <a:r>
              <a:rPr lang="en-US" dirty="0" smtClean="0"/>
              <a:t>data</a:t>
            </a:r>
            <a:endParaRPr lang="en-US" dirty="0"/>
          </a:p>
        </p:txBody>
      </p:sp>
      <p:sp>
        <p:nvSpPr>
          <p:cNvPr id="10" name="TextBox 9"/>
          <p:cNvSpPr txBox="1"/>
          <p:nvPr/>
        </p:nvSpPr>
        <p:spPr>
          <a:xfrm>
            <a:off x="1493948" y="3906950"/>
            <a:ext cx="5679583" cy="369332"/>
          </a:xfrm>
          <a:prstGeom prst="rect">
            <a:avLst/>
          </a:prstGeom>
          <a:noFill/>
        </p:spPr>
        <p:txBody>
          <a:bodyPr wrap="square" rtlCol="0">
            <a:spAutoFit/>
          </a:bodyPr>
          <a:lstStyle/>
          <a:p>
            <a:r>
              <a:rPr lang="en-US" dirty="0"/>
              <a:t>t</a:t>
            </a:r>
            <a:r>
              <a:rPr lang="en-US" dirty="0" smtClean="0"/>
              <a:t>he purpose of visualization is insight, not pictures</a:t>
            </a:r>
            <a:endParaRPr lang="en-IN" dirty="0"/>
          </a:p>
        </p:txBody>
      </p:sp>
      <p:cxnSp>
        <p:nvCxnSpPr>
          <p:cNvPr id="11" name="Straight Connector 10"/>
          <p:cNvCxnSpPr/>
          <p:nvPr/>
        </p:nvCxnSpPr>
        <p:spPr>
          <a:xfrm>
            <a:off x="1375892" y="3021186"/>
            <a:ext cx="0" cy="581339"/>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077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07" y="1311199"/>
            <a:ext cx="11938717" cy="1323439"/>
          </a:xfrm>
          <a:prstGeom prst="rect">
            <a:avLst/>
          </a:prstGeom>
          <a:noFill/>
        </p:spPr>
        <p:txBody>
          <a:bodyPr wrap="square" rtlCol="0">
            <a:spAutoFit/>
          </a:bodyPr>
          <a:lstStyle/>
          <a:p>
            <a:pPr algn="ctr"/>
            <a:r>
              <a:rPr lang="en-US" sz="8000" dirty="0" smtClean="0">
                <a:solidFill>
                  <a:srgbClr val="FF7F0E"/>
                </a:solidFill>
              </a:rPr>
              <a:t>Type of Charts</a:t>
            </a:r>
            <a:endParaRPr lang="en-US" sz="8000" dirty="0" smtClean="0">
              <a:solidFill>
                <a:srgbClr val="FF7F0E"/>
              </a:solidFill>
            </a:endParaRPr>
          </a:p>
        </p:txBody>
      </p:sp>
      <p:sp>
        <p:nvSpPr>
          <p:cNvPr id="12" name="TextBox 11"/>
          <p:cNvSpPr txBox="1"/>
          <p:nvPr/>
        </p:nvSpPr>
        <p:spPr>
          <a:xfrm>
            <a:off x="139517" y="3408305"/>
            <a:ext cx="11938717" cy="861774"/>
          </a:xfrm>
          <a:prstGeom prst="rect">
            <a:avLst/>
          </a:prstGeom>
          <a:noFill/>
        </p:spPr>
        <p:txBody>
          <a:bodyPr wrap="square" rtlCol="0">
            <a:spAutoFit/>
          </a:bodyPr>
          <a:lstStyle/>
          <a:p>
            <a:pPr algn="ctr"/>
            <a:r>
              <a:rPr lang="en-US" sz="5000" dirty="0" smtClean="0">
                <a:solidFill>
                  <a:srgbClr val="1F77B4"/>
                </a:solidFill>
              </a:rPr>
              <a:t>Bar Charts</a:t>
            </a:r>
            <a:endParaRPr lang="en-US" sz="5000" dirty="0" smtClean="0">
              <a:solidFill>
                <a:srgbClr val="1F77B4"/>
              </a:solidFill>
            </a:endParaRPr>
          </a:p>
        </p:txBody>
      </p:sp>
      <p:cxnSp>
        <p:nvCxnSpPr>
          <p:cNvPr id="13" name="Straight Connector 12"/>
          <p:cNvCxnSpPr/>
          <p:nvPr/>
        </p:nvCxnSpPr>
        <p:spPr>
          <a:xfrm>
            <a:off x="635356" y="2733528"/>
            <a:ext cx="10955630" cy="0"/>
          </a:xfrm>
          <a:prstGeom prst="line">
            <a:avLst/>
          </a:prstGeom>
          <a:ln>
            <a:solidFill>
              <a:srgbClr val="FF7F0E"/>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0966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840" y="167423"/>
            <a:ext cx="9144000" cy="711548"/>
          </a:xfrm>
        </p:spPr>
        <p:txBody>
          <a:bodyPr>
            <a:normAutofit/>
          </a:bodyPr>
          <a:lstStyle/>
          <a:p>
            <a:pPr algn="l"/>
            <a:r>
              <a:rPr lang="en-US" sz="4000" dirty="0" smtClean="0"/>
              <a:t>Bar Charts</a:t>
            </a:r>
            <a:endParaRPr lang="en-IN" sz="4000" dirty="0"/>
          </a:p>
        </p:txBody>
      </p:sp>
      <p:cxnSp>
        <p:nvCxnSpPr>
          <p:cNvPr id="3" name="Straight Connector 2"/>
          <p:cNvCxnSpPr/>
          <p:nvPr/>
        </p:nvCxnSpPr>
        <p:spPr>
          <a:xfrm>
            <a:off x="583840" y="878971"/>
            <a:ext cx="1095563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583840" y="1081826"/>
            <a:ext cx="10955630" cy="3949799"/>
          </a:xfrm>
          <a:prstGeom prst="rect">
            <a:avLst/>
          </a:prstGeom>
          <a:noFill/>
        </p:spPr>
        <p:txBody>
          <a:bodyPr wrap="square" rtlCol="0">
            <a:spAutoFit/>
          </a:bodyPr>
          <a:lstStyle/>
          <a:p>
            <a:r>
              <a:rPr lang="en-IN" dirty="0" smtClean="0"/>
              <a:t> - One of </a:t>
            </a:r>
            <a:r>
              <a:rPr lang="en-IN" dirty="0"/>
              <a:t>the most common ways to visualize data. </a:t>
            </a:r>
            <a:endParaRPr lang="en-IN" dirty="0" smtClean="0"/>
          </a:p>
          <a:p>
            <a:pPr>
              <a:spcAft>
                <a:spcPts val="1000"/>
              </a:spcAft>
            </a:pPr>
            <a:r>
              <a:rPr lang="en-IN" dirty="0" smtClean="0"/>
              <a:t> - It’s quick to </a:t>
            </a:r>
            <a:r>
              <a:rPr lang="en-IN" dirty="0"/>
              <a:t>compare information, revealing highs and lows at a glance. </a:t>
            </a:r>
            <a:endParaRPr lang="en-IN" dirty="0" smtClean="0"/>
          </a:p>
          <a:p>
            <a:r>
              <a:rPr lang="en-IN" dirty="0" smtClean="0"/>
              <a:t>Bar </a:t>
            </a:r>
            <a:r>
              <a:rPr lang="en-IN" dirty="0"/>
              <a:t>charts </a:t>
            </a:r>
            <a:r>
              <a:rPr lang="en-IN" dirty="0" smtClean="0"/>
              <a:t>are especially </a:t>
            </a:r>
            <a:r>
              <a:rPr lang="en-IN" dirty="0"/>
              <a:t>effective when you have </a:t>
            </a:r>
            <a:r>
              <a:rPr lang="en-IN" b="1" dirty="0">
                <a:solidFill>
                  <a:srgbClr val="FF7F0E"/>
                </a:solidFill>
              </a:rPr>
              <a:t>numerical data that splits nicely into </a:t>
            </a:r>
            <a:r>
              <a:rPr lang="en-IN" b="1" dirty="0" smtClean="0">
                <a:solidFill>
                  <a:srgbClr val="FF7F0E"/>
                </a:solidFill>
              </a:rPr>
              <a:t>different categories</a:t>
            </a:r>
            <a:r>
              <a:rPr lang="en-IN" dirty="0" smtClean="0"/>
              <a:t> </a:t>
            </a:r>
            <a:r>
              <a:rPr lang="en-IN" dirty="0"/>
              <a:t>so you can quickly see trends within your data</a:t>
            </a:r>
            <a:r>
              <a:rPr lang="en-IN" dirty="0" smtClean="0"/>
              <a:t>.</a:t>
            </a:r>
          </a:p>
          <a:p>
            <a:endParaRPr lang="en-US" dirty="0"/>
          </a:p>
          <a:p>
            <a:r>
              <a:rPr lang="en-IN" dirty="0"/>
              <a:t>When to use bar </a:t>
            </a:r>
            <a:r>
              <a:rPr lang="en-IN" dirty="0" smtClean="0"/>
              <a:t>charts: </a:t>
            </a:r>
            <a:r>
              <a:rPr lang="en-IN" b="1" dirty="0" smtClean="0">
                <a:solidFill>
                  <a:srgbClr val="FF7F0E"/>
                </a:solidFill>
              </a:rPr>
              <a:t>Comparing </a:t>
            </a:r>
            <a:r>
              <a:rPr lang="en-IN" b="1" dirty="0">
                <a:solidFill>
                  <a:srgbClr val="FF7F0E"/>
                </a:solidFill>
              </a:rPr>
              <a:t>data across </a:t>
            </a:r>
            <a:r>
              <a:rPr lang="en-IN" b="1" dirty="0" smtClean="0">
                <a:solidFill>
                  <a:srgbClr val="FF7F0E"/>
                </a:solidFill>
              </a:rPr>
              <a:t>categories.</a:t>
            </a:r>
            <a:r>
              <a:rPr lang="en-IN" b="1" dirty="0" smtClean="0"/>
              <a:t> </a:t>
            </a:r>
          </a:p>
          <a:p>
            <a:r>
              <a:rPr lang="en-IN" dirty="0" smtClean="0"/>
              <a:t>Examples</a:t>
            </a:r>
            <a:r>
              <a:rPr lang="en-IN" dirty="0"/>
              <a:t>: Volume of shirts in </a:t>
            </a:r>
            <a:r>
              <a:rPr lang="en-IN" dirty="0" smtClean="0"/>
              <a:t>different sizes</a:t>
            </a:r>
            <a:r>
              <a:rPr lang="en-IN" dirty="0"/>
              <a:t>, website traffic by origination site, percent of spending by </a:t>
            </a:r>
            <a:r>
              <a:rPr lang="en-IN" dirty="0" smtClean="0"/>
              <a:t>department.</a:t>
            </a:r>
          </a:p>
          <a:p>
            <a:endParaRPr lang="en-US" dirty="0"/>
          </a:p>
          <a:p>
            <a:pPr>
              <a:spcAft>
                <a:spcPts val="1000"/>
              </a:spcAft>
            </a:pPr>
            <a:r>
              <a:rPr lang="en-IN" b="1" dirty="0"/>
              <a:t>What types of data can be displayed using a bar </a:t>
            </a:r>
            <a:r>
              <a:rPr lang="en-IN" b="1" dirty="0" smtClean="0"/>
              <a:t>chart? - </a:t>
            </a:r>
            <a:r>
              <a:rPr lang="en-IN" dirty="0"/>
              <a:t>N</a:t>
            </a:r>
            <a:r>
              <a:rPr lang="en-IN" dirty="0" smtClean="0"/>
              <a:t>ominal </a:t>
            </a:r>
            <a:r>
              <a:rPr lang="en-IN" dirty="0"/>
              <a:t>or </a:t>
            </a:r>
            <a:r>
              <a:rPr lang="en-IN" dirty="0" smtClean="0"/>
              <a:t>Ordinal </a:t>
            </a:r>
            <a:r>
              <a:rPr lang="en-IN" dirty="0"/>
              <a:t>categories</a:t>
            </a:r>
            <a:r>
              <a:rPr lang="en-IN" dirty="0" smtClean="0"/>
              <a:t>.</a:t>
            </a:r>
          </a:p>
          <a:p>
            <a:r>
              <a:rPr lang="en-IN" dirty="0" smtClean="0"/>
              <a:t> - Nominal </a:t>
            </a:r>
            <a:r>
              <a:rPr lang="en-IN" dirty="0"/>
              <a:t>data are categorised according to descriptive or qualitative information such as county of birth, or subject studied at university. </a:t>
            </a:r>
            <a:endParaRPr lang="en-IN" dirty="0" smtClean="0"/>
          </a:p>
          <a:p>
            <a:r>
              <a:rPr lang="en-IN" dirty="0" smtClean="0"/>
              <a:t> - Ordinal </a:t>
            </a:r>
            <a:r>
              <a:rPr lang="en-IN" dirty="0"/>
              <a:t>data are similar but the different categories can also be ranked, for example in a survey people may be asked to say whether they thought something was very poor, poor, fair, good or very good</a:t>
            </a:r>
            <a:r>
              <a:rPr lang="en-IN" dirty="0" smtClean="0"/>
              <a:t>.</a:t>
            </a:r>
          </a:p>
        </p:txBody>
      </p:sp>
    </p:spTree>
    <p:extLst>
      <p:ext uri="{BB962C8B-B14F-4D97-AF65-F5344CB8AC3E}">
        <p14:creationId xmlns:p14="http://schemas.microsoft.com/office/powerpoint/2010/main" val="3038475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840" y="167423"/>
            <a:ext cx="9144000" cy="711548"/>
          </a:xfrm>
        </p:spPr>
        <p:txBody>
          <a:bodyPr>
            <a:normAutofit/>
          </a:bodyPr>
          <a:lstStyle/>
          <a:p>
            <a:pPr algn="l"/>
            <a:r>
              <a:rPr lang="en-US" sz="4000" dirty="0" smtClean="0"/>
              <a:t>Types of Bar Charts</a:t>
            </a:r>
            <a:endParaRPr lang="en-IN" sz="4000" dirty="0"/>
          </a:p>
        </p:txBody>
      </p:sp>
      <p:cxnSp>
        <p:nvCxnSpPr>
          <p:cNvPr id="3" name="Straight Connector 2"/>
          <p:cNvCxnSpPr/>
          <p:nvPr/>
        </p:nvCxnSpPr>
        <p:spPr>
          <a:xfrm>
            <a:off x="583840" y="878971"/>
            <a:ext cx="1095563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583840" y="1081826"/>
            <a:ext cx="10955630" cy="1328569"/>
          </a:xfrm>
          <a:prstGeom prst="rect">
            <a:avLst/>
          </a:prstGeom>
          <a:noFill/>
        </p:spPr>
        <p:txBody>
          <a:bodyPr wrap="square" rtlCol="0">
            <a:spAutoFit/>
          </a:bodyPr>
          <a:lstStyle/>
          <a:p>
            <a:pPr>
              <a:spcAft>
                <a:spcPts val="1000"/>
              </a:spcAft>
            </a:pPr>
            <a:r>
              <a:rPr lang="en-US" b="1" dirty="0" smtClean="0"/>
              <a:t>1) Simple bar charts</a:t>
            </a:r>
            <a:r>
              <a:rPr lang="en-US" dirty="0" smtClean="0"/>
              <a:t>: </a:t>
            </a:r>
          </a:p>
          <a:p>
            <a:r>
              <a:rPr lang="en-IN" dirty="0" smtClean="0"/>
              <a:t>The </a:t>
            </a:r>
            <a:r>
              <a:rPr lang="en-IN" dirty="0"/>
              <a:t>chart is constructed such that the lengths of the different bars are proportional to the size of the category they represent. The x-axis represents the different categories and so has no scale. In order to emphasise the fact that the categories are discrete, a gap is left between the bars on the x-axis.</a:t>
            </a:r>
          </a:p>
        </p:txBody>
      </p:sp>
      <p:pic>
        <p:nvPicPr>
          <p:cNvPr id="5" name="Picture 4"/>
          <p:cNvPicPr>
            <a:picLocks noChangeAspect="1"/>
          </p:cNvPicPr>
          <p:nvPr/>
        </p:nvPicPr>
        <p:blipFill>
          <a:blip r:embed="rId2"/>
          <a:stretch>
            <a:fillRect/>
          </a:stretch>
        </p:blipFill>
        <p:spPr>
          <a:xfrm>
            <a:off x="6409388" y="2773787"/>
            <a:ext cx="5168722" cy="3438739"/>
          </a:xfrm>
          <a:prstGeom prst="rect">
            <a:avLst/>
          </a:prstGeom>
        </p:spPr>
      </p:pic>
      <p:pic>
        <p:nvPicPr>
          <p:cNvPr id="6" name="Picture 5"/>
          <p:cNvPicPr>
            <a:picLocks noChangeAspect="1"/>
          </p:cNvPicPr>
          <p:nvPr/>
        </p:nvPicPr>
        <p:blipFill>
          <a:blip r:embed="rId3"/>
          <a:stretch>
            <a:fillRect/>
          </a:stretch>
        </p:blipFill>
        <p:spPr>
          <a:xfrm>
            <a:off x="532326" y="2979836"/>
            <a:ext cx="5739218" cy="3485355"/>
          </a:xfrm>
          <a:prstGeom prst="rect">
            <a:avLst/>
          </a:prstGeom>
        </p:spPr>
      </p:pic>
    </p:spTree>
    <p:extLst>
      <p:ext uri="{BB962C8B-B14F-4D97-AF65-F5344CB8AC3E}">
        <p14:creationId xmlns:p14="http://schemas.microsoft.com/office/powerpoint/2010/main" val="3119621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840" y="167423"/>
            <a:ext cx="9144000" cy="711548"/>
          </a:xfrm>
        </p:spPr>
        <p:txBody>
          <a:bodyPr>
            <a:normAutofit/>
          </a:bodyPr>
          <a:lstStyle/>
          <a:p>
            <a:pPr algn="l"/>
            <a:r>
              <a:rPr lang="en-US" sz="4000" dirty="0"/>
              <a:t>Types of Bar </a:t>
            </a:r>
            <a:r>
              <a:rPr lang="en-US" sz="4000" dirty="0" smtClean="0"/>
              <a:t>Charts</a:t>
            </a:r>
            <a:endParaRPr lang="en-IN" sz="4000" dirty="0"/>
          </a:p>
        </p:txBody>
      </p:sp>
      <p:cxnSp>
        <p:nvCxnSpPr>
          <p:cNvPr id="3" name="Straight Connector 2"/>
          <p:cNvCxnSpPr/>
          <p:nvPr/>
        </p:nvCxnSpPr>
        <p:spPr>
          <a:xfrm>
            <a:off x="583840" y="878971"/>
            <a:ext cx="1095563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583840" y="1081826"/>
            <a:ext cx="10955630" cy="2010807"/>
          </a:xfrm>
          <a:prstGeom prst="rect">
            <a:avLst/>
          </a:prstGeom>
          <a:noFill/>
        </p:spPr>
        <p:txBody>
          <a:bodyPr wrap="square" rtlCol="0">
            <a:spAutoFit/>
          </a:bodyPr>
          <a:lstStyle/>
          <a:p>
            <a:pPr>
              <a:spcAft>
                <a:spcPts val="1000"/>
              </a:spcAft>
            </a:pPr>
            <a:r>
              <a:rPr lang="en-US" b="1" dirty="0"/>
              <a:t>2</a:t>
            </a:r>
            <a:r>
              <a:rPr lang="en-US" b="1" dirty="0" smtClean="0"/>
              <a:t>) Horizontal bar charts</a:t>
            </a:r>
            <a:r>
              <a:rPr lang="en-US" dirty="0" smtClean="0"/>
              <a:t>: </a:t>
            </a:r>
          </a:p>
          <a:p>
            <a:pPr>
              <a:spcAft>
                <a:spcPts val="1000"/>
              </a:spcAft>
            </a:pPr>
            <a:r>
              <a:rPr lang="en-IN" dirty="0" smtClean="0"/>
              <a:t>The </a:t>
            </a:r>
            <a:r>
              <a:rPr lang="en-IN" dirty="0"/>
              <a:t>chart is constructed </a:t>
            </a:r>
            <a:r>
              <a:rPr lang="en-IN" dirty="0" smtClean="0"/>
              <a:t>so </a:t>
            </a:r>
            <a:r>
              <a:rPr lang="en-IN" dirty="0"/>
              <a:t>that the bars are horizontal which means that the longer the bar, the larger the category</a:t>
            </a:r>
            <a:r>
              <a:rPr lang="en-IN" dirty="0" smtClean="0"/>
              <a:t>.</a:t>
            </a:r>
            <a:endParaRPr lang="en-US" dirty="0" smtClean="0"/>
          </a:p>
          <a:p>
            <a:r>
              <a:rPr lang="en-IN" dirty="0"/>
              <a:t>This is a particularly effective way of presenting data when the different categories have long titles that would be difficult to include below a vertical bar, or when there are a large number of different categories and there is insufficient space to fit all the columns required for a vertical bar chart across the page.</a:t>
            </a:r>
          </a:p>
          <a:p>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299" y="2717442"/>
            <a:ext cx="8124712" cy="4140558"/>
          </a:xfrm>
          <a:prstGeom prst="rect">
            <a:avLst/>
          </a:prstGeom>
        </p:spPr>
      </p:pic>
    </p:spTree>
    <p:extLst>
      <p:ext uri="{BB962C8B-B14F-4D97-AF65-F5344CB8AC3E}">
        <p14:creationId xmlns:p14="http://schemas.microsoft.com/office/powerpoint/2010/main" val="3641506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2099</TotalTime>
  <Words>1241</Words>
  <Application>Microsoft Office PowerPoint</Application>
  <PresentationFormat>Widescreen</PresentationFormat>
  <Paragraphs>93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Lesson 8</vt:lpstr>
      <vt:lpstr>PowerPoint Presentation</vt:lpstr>
      <vt:lpstr>What people think Visualization is…</vt:lpstr>
      <vt:lpstr>What Visualization is…</vt:lpstr>
      <vt:lpstr>PowerPoint Presentation</vt:lpstr>
      <vt:lpstr>PowerPoint Presentation</vt:lpstr>
      <vt:lpstr>Bar Charts</vt:lpstr>
      <vt:lpstr>Types of Bar Charts</vt:lpstr>
      <vt:lpstr>Types of Bar Charts</vt:lpstr>
      <vt:lpstr>Types of Bar Charts</vt:lpstr>
      <vt:lpstr>Types of Bar Charts</vt:lpstr>
      <vt:lpstr>Types of Bar Charts</vt:lpstr>
      <vt:lpstr>Bar Charts</vt:lpstr>
      <vt:lpstr>PowerPoint Presentation</vt:lpstr>
      <vt:lpstr>Line Charts</vt:lpstr>
      <vt:lpstr>Line Charts</vt:lpstr>
      <vt:lpstr>Line Charts</vt:lpstr>
      <vt:lpstr>Line Charts</vt:lpstr>
      <vt:lpstr>Line Charts</vt:lpstr>
      <vt:lpstr>Line Charts</vt:lpstr>
      <vt:lpstr>Line Charts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8</dc:title>
  <dc:creator>Kush Kulshrestha</dc:creator>
  <cp:lastModifiedBy>Kush Kulshrestha</cp:lastModifiedBy>
  <cp:revision>47</cp:revision>
  <dcterms:created xsi:type="dcterms:W3CDTF">2019-02-03T11:45:57Z</dcterms:created>
  <dcterms:modified xsi:type="dcterms:W3CDTF">2019-02-07T15:53:05Z</dcterms:modified>
</cp:coreProperties>
</file>