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6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7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4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3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9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50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6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D34B-A954-48B1-A487-1E377034926B}" type="datetimeFigureOut">
              <a:rPr lang="en-IN" smtClean="0"/>
              <a:t>09-12-2018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DA7B-2178-49E0-937B-91E7A9591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02783" y="3271384"/>
            <a:ext cx="9144000" cy="1497019"/>
          </a:xfrm>
        </p:spPr>
        <p:txBody>
          <a:bodyPr/>
          <a:lstStyle/>
          <a:p>
            <a:pPr algn="l"/>
            <a:r>
              <a:rPr lang="en-US" dirty="0" smtClean="0"/>
              <a:t>Lesson 5</a:t>
            </a:r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02783" y="4910222"/>
            <a:ext cx="3783072" cy="55027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Scaling and Normalization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14400" y="4768403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7259976" y="4910222"/>
            <a:ext cx="3783072" cy="55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Kush Kulshrestha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20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59" y="3168202"/>
            <a:ext cx="4919730" cy="36897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Data Normalization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Applying a function to each data point </a:t>
            </a:r>
            <a:r>
              <a:rPr lang="en-US" sz="2000" dirty="0"/>
              <a:t>z in the data: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i</a:t>
            </a:r>
            <a:r>
              <a:rPr lang="en-US" sz="2000" dirty="0"/>
              <a:t> = 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 err="1"/>
              <a:t>z</a:t>
            </a:r>
            <a:r>
              <a:rPr lang="en-US" sz="2000" i="1" baseline="-25000" dirty="0" err="1"/>
              <a:t>i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Unlike scaling, not only the data is distorted, but the shape or distribution of the data changes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The point of normalization is to change your observations so that they can be described as a normal distribution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general, you'll only want to normalize your data if you're going to be using a machine learning or statistics technique that assumes your data is normally distributed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before using any technique containing “Gaussian” in its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3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Normalization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Standardization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783" y="1667803"/>
            <a:ext cx="5482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Also called z-scores.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terms </a:t>
            </a:r>
            <a:r>
              <a:rPr lang="en-IN" i="1" dirty="0"/>
              <a:t>normalization</a:t>
            </a:r>
            <a:r>
              <a:rPr lang="en-IN" dirty="0"/>
              <a:t> and </a:t>
            </a:r>
            <a:r>
              <a:rPr lang="en-IN" i="1" dirty="0"/>
              <a:t>standardization</a:t>
            </a:r>
            <a:r>
              <a:rPr lang="en-IN" dirty="0"/>
              <a:t> are sometimes used </a:t>
            </a:r>
            <a:r>
              <a:rPr lang="en-IN" dirty="0" smtClean="0"/>
              <a:t>interchangeably.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 smtClean="0"/>
              <a:t>Standardization </a:t>
            </a:r>
            <a:r>
              <a:rPr lang="en-IN" dirty="0"/>
              <a:t>transforms data to have a mean of zero and a standard deviation of </a:t>
            </a:r>
            <a:r>
              <a:rPr lang="en-IN" dirty="0" smtClean="0"/>
              <a:t>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Done by subtracting </a:t>
            </a:r>
            <a:r>
              <a:rPr lang="en-US" dirty="0"/>
              <a:t>the mean and dividing by the standard </a:t>
            </a:r>
            <a:r>
              <a:rPr lang="en-US" dirty="0" smtClean="0"/>
              <a:t>deviation for each data point.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4" descr="http://www.benetzkorn.com/wp-content/uploads/2011/11/Standard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63" y="4054647"/>
            <a:ext cx="1834747" cy="8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1" y="1287886"/>
            <a:ext cx="5863299" cy="48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Normalization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 </a:t>
            </a:r>
            <a:r>
              <a:rPr lang="en-US" sz="2400" b="1" dirty="0" smtClean="0"/>
              <a:t>Transformation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02783" y="1667803"/>
            <a:ext cx="1031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log transformation can be used to make highly skewed distributions less skewed.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This can be valuable both for making patterns in the data more interpretable and for helping to meet the assumptions of inferential statistics.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Figure </a:t>
            </a:r>
            <a:r>
              <a:rPr lang="en-IN" dirty="0"/>
              <a:t>shows an example of how a log transformation can make patterns more visible. Both graphs plot the brain weight of animals as a function of their body weight. The raw weights are shown in the </a:t>
            </a:r>
            <a:r>
              <a:rPr lang="en-IN" dirty="0" smtClean="0"/>
              <a:t>left </a:t>
            </a:r>
            <a:r>
              <a:rPr lang="en-IN" dirty="0"/>
              <a:t>panel; the log-transformed weights are plotted in the </a:t>
            </a:r>
            <a:r>
              <a:rPr lang="en-IN" dirty="0" smtClean="0"/>
              <a:t>right </a:t>
            </a:r>
            <a:r>
              <a:rPr lang="en-IN" dirty="0"/>
              <a:t>panel.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08" y="3456289"/>
            <a:ext cx="3954485" cy="3240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24" y="3514635"/>
            <a:ext cx="3729475" cy="31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Normalization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Box-Cox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783" y="1667803"/>
            <a:ext cx="103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Box-Cox transformation of the variable x is also indexed by λ, and is defined </a:t>
            </a:r>
            <a:r>
              <a:rPr lang="en-IN" dirty="0" smtClean="0"/>
              <a:t>as: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56" y="2200083"/>
            <a:ext cx="1580816" cy="8100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2782" y="3173036"/>
            <a:ext cx="10311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Box-Cox </a:t>
            </a:r>
            <a:r>
              <a:rPr lang="en-IN" dirty="0"/>
              <a:t>transformations cannot handle negative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way to deal with this is by adding the minimum data point value to add the data points.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want to use the same lambda generated from the training set of box cox transformation in the test set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Another way to write this equation: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389" y="4809925"/>
            <a:ext cx="7306470" cy="8408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2782" y="5810355"/>
            <a:ext cx="1031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ƛ turns to be 0</a:t>
            </a:r>
            <a:endParaRPr lang="en-IN" dirty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Normalization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Box-Cox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783" y="1667803"/>
            <a:ext cx="1031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Notice with this definition of        that x = 1 always maps to the point 	       = 0 for all values of λ. To see how the transformation works, look at the examples in </a:t>
            </a:r>
            <a:r>
              <a:rPr lang="en-IN" dirty="0" smtClean="0"/>
              <a:t>Figure.</a:t>
            </a:r>
            <a:endParaRPr lang="en-US" dirty="0" smtClean="0"/>
          </a:p>
        </p:txBody>
      </p:sp>
      <p:pic>
        <p:nvPicPr>
          <p:cNvPr id="1039" name="Picture 15" descr="x prime lamb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12" y="1681675"/>
            <a:ext cx="308065" cy="35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x prime lamb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33" y="1685158"/>
            <a:ext cx="306430" cy="3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24" y="2347888"/>
            <a:ext cx="82296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24" y="2591133"/>
            <a:ext cx="8229600" cy="4394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Normalization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Box-Cox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783" y="1667803"/>
            <a:ext cx="10311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In the top row, the choice λ = 1 simply shifts x to the value x−1, which is a straight line. In the bottom row (on a semi-logarithmic scale), the choice λ = 0 corresponds to a logarithmic transformation, which is now a straight line. We superimpose a larger collection of transformations on a semi-logarithmic scale in Figure 2.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7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Normalization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Box-Cox 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58" y="1633642"/>
            <a:ext cx="5773404" cy="50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Data Normalization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2782" y="1171977"/>
            <a:ext cx="103116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b="1" dirty="0" smtClean="0"/>
              <a:t>Why do we need normalization?</a:t>
            </a:r>
          </a:p>
          <a:p>
            <a:pPr marL="342900" indent="-342900">
              <a:spcAft>
                <a:spcPts val="1000"/>
              </a:spcAft>
              <a:buAutoNum type="arabicPeriod"/>
            </a:pPr>
            <a:r>
              <a:rPr lang="en-US" dirty="0" smtClean="0"/>
              <a:t>Some algorithms need normally distributed data as input, otherwise the results are not reliable.</a:t>
            </a:r>
          </a:p>
          <a:p>
            <a:pPr marL="342900" indent="-342900">
              <a:spcAft>
                <a:spcPts val="1000"/>
              </a:spcAft>
              <a:buAutoNum type="arabicPeriod"/>
            </a:pPr>
            <a:r>
              <a:rPr lang="en-US" dirty="0" smtClean="0"/>
              <a:t>Easy comparison of values.</a:t>
            </a:r>
          </a:p>
          <a:p>
            <a:pPr marL="342900" indent="-342900">
              <a:spcAft>
                <a:spcPts val="1000"/>
              </a:spcAft>
              <a:buAutoNum type="arabicPeriod"/>
            </a:pPr>
            <a:r>
              <a:rPr lang="en-US" dirty="0" smtClean="0"/>
              <a:t>Interpretation of results makes more sense.</a:t>
            </a:r>
          </a:p>
          <a:p>
            <a:pPr marL="342900" indent="-342900">
              <a:spcAft>
                <a:spcPts val="1000"/>
              </a:spcAft>
              <a:buAutoNum type="arabicPeriod"/>
            </a:pPr>
            <a:r>
              <a:rPr lang="en-US" dirty="0" smtClean="0"/>
              <a:t>Objective function works faster in some cases if the data is normalized, i.e., speed of the algorithm increases.</a:t>
            </a:r>
          </a:p>
          <a:p>
            <a:pPr marL="342900" indent="-342900">
              <a:spcAft>
                <a:spcPts val="1000"/>
              </a:spcAft>
              <a:buAutoNum type="arabicPeriod"/>
            </a:pPr>
            <a:r>
              <a:rPr lang="en-IN" dirty="0"/>
              <a:t>Can create complex features that may improve the model (or make it non-linear)</a:t>
            </a:r>
          </a:p>
          <a:p>
            <a:pPr marL="342900" indent="-342900">
              <a:spcAft>
                <a:spcPts val="1000"/>
              </a:spcAft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Topics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1326524"/>
            <a:ext cx="10174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Scaling of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Normalization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Difference between Scaling and Normalization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Min-max scalar and Box-Cox Transformation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2" y="3148373"/>
            <a:ext cx="9820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Scaling of data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80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Variable </a:t>
            </a:r>
            <a:r>
              <a:rPr lang="en-US" altLang="en-US" dirty="0" smtClean="0"/>
              <a:t>scaling </a:t>
            </a:r>
            <a:r>
              <a:rPr lang="en-US" altLang="en-US" dirty="0"/>
              <a:t>requires taking values that span a specific range and representing them in another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standard method is to </a:t>
            </a:r>
            <a:r>
              <a:rPr lang="en-US" altLang="en-US" dirty="0" smtClean="0"/>
              <a:t>scale </a:t>
            </a:r>
            <a:r>
              <a:rPr lang="en-US" altLang="en-US" dirty="0"/>
              <a:t>variables to [0,1].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This may introduce various distortions or biases into the </a:t>
            </a:r>
            <a:r>
              <a:rPr lang="en-US" altLang="en-US" dirty="0" smtClean="0"/>
              <a:t>data but the distribution or shape remains same. 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Depending on the modeling tool, </a:t>
            </a:r>
            <a:r>
              <a:rPr lang="en-US" altLang="en-US" dirty="0" smtClean="0"/>
              <a:t>scaling </a:t>
            </a:r>
            <a:r>
              <a:rPr lang="en-US" altLang="en-US" dirty="0"/>
              <a:t>variable ranges can be beneficial or sometimes even </a:t>
            </a:r>
            <a:r>
              <a:rPr lang="en-US" altLang="en-US" dirty="0" smtClean="0"/>
              <a:t>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One way of doing this is: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Aft>
                <a:spcPts val="1000"/>
              </a:spcAft>
            </a:pPr>
            <a:r>
              <a:rPr lang="en-US" sz="2400" b="1" dirty="0" smtClean="0"/>
              <a:t>Linear Scaling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First </a:t>
            </a:r>
            <a:r>
              <a:rPr lang="en-US" altLang="en-US" dirty="0"/>
              <a:t>task in </a:t>
            </a:r>
            <a:r>
              <a:rPr lang="en-US" altLang="en-US" dirty="0" smtClean="0"/>
              <a:t>this scaling </a:t>
            </a:r>
            <a:r>
              <a:rPr lang="en-US" altLang="en-US" dirty="0"/>
              <a:t>is to determine the minimum and maximum values of variables</a:t>
            </a:r>
            <a:r>
              <a:rPr lang="en-US" alt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Then applying the transform:</a:t>
            </a:r>
          </a:p>
          <a:p>
            <a:pPr algn="ctr">
              <a:spcAft>
                <a:spcPts val="500"/>
              </a:spcAft>
            </a:pPr>
            <a:r>
              <a:rPr lang="en-US" altLang="en-US" dirty="0" smtClean="0"/>
              <a:t>(</a:t>
            </a:r>
            <a:r>
              <a:rPr lang="en-US" altLang="en-US" i="1" dirty="0"/>
              <a:t>x - </a:t>
            </a:r>
            <a:r>
              <a:rPr lang="en-US" altLang="en-US" dirty="0"/>
              <a:t>min{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}) / (max{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 - min{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This introduces </a:t>
            </a:r>
            <a:r>
              <a:rPr lang="en-US" altLang="en-US" dirty="0"/>
              <a:t>no distortion to the variable </a:t>
            </a:r>
            <a:r>
              <a:rPr lang="en-US" altLang="en-US" dirty="0" smtClean="0"/>
              <a:t>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Has a one-to-one relationship between the original and </a:t>
            </a:r>
            <a:r>
              <a:rPr lang="en-US" altLang="en-US" dirty="0" smtClean="0"/>
              <a:t>scaled </a:t>
            </a:r>
            <a:r>
              <a:rPr lang="en-US" altLang="en-US" dirty="0"/>
              <a:t>values.</a:t>
            </a: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Scaling of data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 of Range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782" y="1667803"/>
            <a:ext cx="10311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 data preparation, the </a:t>
            </a:r>
            <a:r>
              <a:rPr lang="en-US" altLang="en-US" b="1" dirty="0"/>
              <a:t>data used is only a sample of the population</a:t>
            </a:r>
            <a:r>
              <a:rPr lang="en-US" alt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Therefore, it </a:t>
            </a:r>
            <a:r>
              <a:rPr lang="en-US" altLang="en-US" b="1" dirty="0"/>
              <a:t>is not certain </a:t>
            </a:r>
            <a:r>
              <a:rPr lang="en-US" altLang="en-US" dirty="0"/>
              <a:t>that the </a:t>
            </a:r>
            <a:r>
              <a:rPr lang="en-US" altLang="en-US" b="1" dirty="0" smtClean="0"/>
              <a:t>actual minimum and maximum values</a:t>
            </a:r>
            <a:r>
              <a:rPr lang="en-US" altLang="en-US" dirty="0" smtClean="0"/>
              <a:t> </a:t>
            </a:r>
            <a:r>
              <a:rPr lang="en-US" altLang="en-US" dirty="0"/>
              <a:t>of the variable have been </a:t>
            </a:r>
            <a:r>
              <a:rPr lang="en-US" altLang="en-US" b="1" dirty="0"/>
              <a:t>discovered</a:t>
            </a:r>
            <a:r>
              <a:rPr lang="en-US" altLang="en-US" dirty="0"/>
              <a:t> when </a:t>
            </a:r>
            <a:r>
              <a:rPr lang="en-US" altLang="en-US" dirty="0" smtClean="0"/>
              <a:t>scaling </a:t>
            </a:r>
            <a:r>
              <a:rPr lang="en-US" altLang="en-US" dirty="0"/>
              <a:t>the </a:t>
            </a:r>
            <a:r>
              <a:rPr lang="en-US" altLang="en-US" dirty="0" smtClean="0"/>
              <a:t>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If some values that turn up later in the mining process are outside of the limits discovered in the sample, they are called </a:t>
            </a:r>
            <a:r>
              <a:rPr lang="en-US" altLang="en-US" i="1" dirty="0"/>
              <a:t>out-of-range</a:t>
            </a:r>
            <a:r>
              <a:rPr lang="en-US" altLang="en-US" dirty="0"/>
              <a:t> </a:t>
            </a:r>
            <a:r>
              <a:rPr lang="en-US" altLang="en-US" dirty="0" smtClean="0"/>
              <a:t>values.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16" y="3328188"/>
            <a:ext cx="6203794" cy="35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Scaling of data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Dealing with Out of Range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782" y="1667803"/>
            <a:ext cx="10311685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After range </a:t>
            </a:r>
            <a:r>
              <a:rPr lang="en-US" altLang="en-US" dirty="0" smtClean="0"/>
              <a:t>scaling, </a:t>
            </a:r>
            <a:r>
              <a:rPr lang="en-US" altLang="en-US" dirty="0"/>
              <a:t>all variables should be in the range of [0,1</a:t>
            </a:r>
            <a:r>
              <a:rPr lang="en-US" altLang="en-US" dirty="0" smtClean="0"/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Out-of-range values, however, have values like -0.2 or 1.1 which can cause unwanted behavior</a:t>
            </a:r>
            <a:r>
              <a:rPr lang="en-US" alt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spcAft>
                <a:spcPts val="1000"/>
              </a:spcAft>
            </a:pPr>
            <a:r>
              <a:rPr lang="en-US" altLang="en-US" b="1" dirty="0" smtClean="0"/>
              <a:t>Solution 1: Ignore that the range has been exceeded.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Most modeling tools have (at least) some capacity to handle numbers outside the </a:t>
            </a:r>
            <a:r>
              <a:rPr lang="en-US" altLang="en-US" dirty="0" smtClean="0"/>
              <a:t>scaling </a:t>
            </a:r>
            <a:r>
              <a:rPr lang="en-US" altLang="en-US" dirty="0"/>
              <a:t>range</a:t>
            </a:r>
            <a:r>
              <a:rPr lang="en-US" alt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Important question to ask: </a:t>
            </a:r>
            <a:r>
              <a:rPr lang="en-US" altLang="en-US" dirty="0"/>
              <a:t>Does this affect the quality of the model?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spcAft>
                <a:spcPts val="1000"/>
              </a:spcAft>
            </a:pPr>
            <a:r>
              <a:rPr lang="en-US" altLang="en-US" b="1" dirty="0" smtClean="0"/>
              <a:t>Solution 2: Exclude the out of range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One problem is that reducing the number of instances reduces the confidence that the sample represents the population</a:t>
            </a:r>
            <a:r>
              <a:rPr lang="en-US" alt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Another problem: </a:t>
            </a:r>
            <a:r>
              <a:rPr lang="en-US" altLang="en-US" b="1" dirty="0" smtClean="0"/>
              <a:t>Introduction of bias</a:t>
            </a:r>
            <a:r>
              <a:rPr lang="en-US" altLang="en-US" dirty="0" smtClean="0"/>
              <a:t>. </a:t>
            </a:r>
            <a:r>
              <a:rPr lang="en-US" altLang="en-US" dirty="0"/>
              <a:t>Out-of-range values </a:t>
            </a:r>
            <a:r>
              <a:rPr lang="en-US" altLang="en-US" dirty="0" smtClean="0"/>
              <a:t>may occur </a:t>
            </a:r>
            <a:r>
              <a:rPr lang="en-US" altLang="en-US" dirty="0"/>
              <a:t>with a certain pattern and ignoring these instances removes samples according to a pattern introducing distortion to the </a:t>
            </a:r>
            <a:r>
              <a:rPr lang="en-US" altLang="en-US" dirty="0" smtClean="0"/>
              <a:t>sample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09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Scaling of data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Dealing with Out of Range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782" y="1667803"/>
            <a:ext cx="10311685" cy="478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en-US" b="1" dirty="0" smtClean="0"/>
              <a:t>Solution </a:t>
            </a:r>
            <a:r>
              <a:rPr lang="en-US" altLang="en-US" b="1" dirty="0"/>
              <a:t>3</a:t>
            </a:r>
            <a:r>
              <a:rPr lang="en-US" altLang="en-US" b="1" dirty="0" smtClean="0"/>
              <a:t>: Clip the out of range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If the value is greater than 1, assign 1 to it. If less than 0, assign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This approach assumes that out-of-range values are somehow equivalent with range limit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Therefore, the information content on the limits is distorted by projecting multiple values into a single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This also introduces some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spcAft>
                <a:spcPts val="1000"/>
              </a:spcAft>
            </a:pPr>
            <a:r>
              <a:rPr lang="en-US" altLang="en-US" b="1" dirty="0" smtClean="0"/>
              <a:t>Solution 4: Making room for out of range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linear scaling transform provides an undistorted normalization but suffers from out-of-range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Therefore, we should modify it to somehow include also values that are out of </a:t>
            </a:r>
            <a:r>
              <a:rPr lang="en-US" altLang="en-US" dirty="0" smtClean="0"/>
              <a:t>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Most of the population is inside the range so for these values the normalization should be linear.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solution is to </a:t>
            </a:r>
            <a:r>
              <a:rPr lang="en-US" altLang="en-US" b="1" i="1" dirty="0"/>
              <a:t>reserve some part of the range for the out-of-range values</a:t>
            </a:r>
            <a:r>
              <a:rPr lang="en-US" alt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Reserved amount of space depends on the confidence level of the sample: </a:t>
            </a:r>
          </a:p>
          <a:p>
            <a:r>
              <a:rPr lang="en-US" altLang="en-US" dirty="0"/>
              <a:t> </a:t>
            </a:r>
            <a:r>
              <a:rPr lang="en-US" altLang="en-US" dirty="0" smtClean="0"/>
              <a:t>     e.g. - 	</a:t>
            </a:r>
            <a:r>
              <a:rPr lang="en-IN" altLang="en-US" dirty="0"/>
              <a:t>98% </a:t>
            </a:r>
            <a:r>
              <a:rPr lang="en-IN" altLang="en-US" dirty="0" smtClean="0"/>
              <a:t>confidence </a:t>
            </a:r>
            <a:r>
              <a:rPr lang="en-IN" altLang="en-US" dirty="0"/>
              <a:t>linear part is [0.01, 0.99]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6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Scaling of data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Dealing with Out of Range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782" y="1667803"/>
            <a:ext cx="10311685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en-US" b="1" dirty="0" smtClean="0"/>
              <a:t>Squashing the out  of range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Now the problem </a:t>
            </a:r>
            <a:r>
              <a:rPr lang="en-US" altLang="en-US" dirty="0" smtClean="0"/>
              <a:t>reduces to fitting </a:t>
            </a:r>
            <a:r>
              <a:rPr lang="en-US" altLang="en-US" dirty="0"/>
              <a:t>the out-of-range values into the space left for them</a:t>
            </a:r>
            <a:r>
              <a:rPr lang="en-US" alt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greater the difference between a value and the range limit, the less likely any such value is found.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Therefore, the transformation should be such that as the distance to the range grows, the smaller the increase towards one or decrease towards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One possibility is to use functions of the form </a:t>
            </a:r>
            <a:r>
              <a:rPr lang="en-US" altLang="en-US" dirty="0">
                <a:latin typeface="Times New Roman" panose="02020603050405020304" pitchFamily="18" charset="0"/>
              </a:rPr>
              <a:t>y =1</a:t>
            </a:r>
            <a:r>
              <a:rPr lang="en-US" altLang="en-US" i="1" dirty="0">
                <a:latin typeface="Times New Roman" panose="02020603050405020304" pitchFamily="18" charset="0"/>
              </a:rPr>
              <a:t>/x</a:t>
            </a:r>
            <a:r>
              <a:rPr lang="en-US" altLang="en-US" dirty="0"/>
              <a:t> and attach them to the ends of the linear part.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Its difficult to carry out the scaling in pieces depending on the nature of the data point.</a:t>
            </a:r>
          </a:p>
          <a:p>
            <a:r>
              <a:rPr lang="en-US" altLang="en-US" dirty="0" smtClean="0"/>
              <a:t>We can do all of the above steps using one function called </a:t>
            </a:r>
            <a:r>
              <a:rPr lang="en-US" altLang="en-US" b="1" dirty="0" smtClean="0"/>
              <a:t>Softmax scaling.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0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Scaling of data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Dealing with Out of Range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782" y="1667803"/>
            <a:ext cx="10311685" cy="326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en-US" b="1" dirty="0" smtClean="0"/>
              <a:t>Softmax Scaling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extent of the linear part can be controlled by one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space assigned for out-of-range values can be controlled by the level of uncertainty in the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Non identical </a:t>
            </a:r>
            <a:r>
              <a:rPr lang="en-US" altLang="en-US" dirty="0"/>
              <a:t>values have always different normalized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r>
              <a:rPr lang="en-US" altLang="en-US" dirty="0" smtClean="0"/>
              <a:t>Softmax scaling is based on the </a:t>
            </a:r>
            <a:r>
              <a:rPr lang="en-US" altLang="en-US" b="1" dirty="0" smtClean="0"/>
              <a:t>logistic function:</a:t>
            </a:r>
          </a:p>
          <a:p>
            <a:r>
              <a:rPr lang="en-US" altLang="en-US" b="1" i="1" dirty="0">
                <a:latin typeface="Times New Roman" panose="02020603050405020304" pitchFamily="18" charset="0"/>
              </a:rPr>
              <a:t>	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	</a:t>
            </a:r>
            <a:r>
              <a:rPr lang="en-US" altLang="en-US" i="1" dirty="0" smtClean="0">
                <a:latin typeface="Times New Roman" panose="02020603050405020304" pitchFamily="18" charset="0"/>
              </a:rPr>
              <a:t>y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</a:rPr>
              <a:t>1 / (1 + 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i="1" baseline="30000" dirty="0">
                <a:latin typeface="Times New Roman" panose="02020603050405020304" pitchFamily="18" charset="0"/>
              </a:rPr>
              <a:t>-x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dirty="0" smtClean="0"/>
              <a:t>Where y is the scaled value and x is the input value.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logistic function transforms the original range of </a:t>
            </a:r>
            <a:endParaRPr lang="en-US" altLang="en-US" dirty="0" smtClean="0"/>
          </a:p>
          <a:p>
            <a:r>
              <a:rPr lang="en-US" altLang="en-US" dirty="0" smtClean="0"/>
              <a:t>[-</a:t>
            </a:r>
            <a:r>
              <a:rPr lang="en-US" altLang="en-US" dirty="0">
                <a:sym typeface="Symbol" panose="05050102010706020507" pitchFamily="18" charset="2"/>
              </a:rPr>
              <a:t>,] to [0,1] and also has a linear part on the transform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15" y="3169361"/>
            <a:ext cx="5299333" cy="35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02783" y="270455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Scaling of data</a:t>
            </a:r>
            <a:endParaRPr lang="en-IN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956255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82" y="1171977"/>
            <a:ext cx="103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Min-Max Scaler In scikit-learn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82" y="1823616"/>
            <a:ext cx="10465853" cy="41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1155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Lesson 5</vt:lpstr>
      <vt:lpstr>Topics</vt:lpstr>
      <vt:lpstr>Scaling of data</vt:lpstr>
      <vt:lpstr>Scaling of data</vt:lpstr>
      <vt:lpstr>Scaling of data</vt:lpstr>
      <vt:lpstr>Scaling of data</vt:lpstr>
      <vt:lpstr>Scaling of data</vt:lpstr>
      <vt:lpstr>Scaling of data</vt:lpstr>
      <vt:lpstr>Scaling of data</vt:lpstr>
      <vt:lpstr>Data Normalization</vt:lpstr>
      <vt:lpstr>Data Normalization</vt:lpstr>
      <vt:lpstr>Data Normalization</vt:lpstr>
      <vt:lpstr>Data Normalization</vt:lpstr>
      <vt:lpstr>Data Normalization</vt:lpstr>
      <vt:lpstr>Data Normalization</vt:lpstr>
      <vt:lpstr>Data Normalization</vt:lpstr>
      <vt:lpstr>Data 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Kush Kulshrestha</dc:creator>
  <cp:lastModifiedBy>Kush Kulshrestha</cp:lastModifiedBy>
  <cp:revision>37</cp:revision>
  <dcterms:created xsi:type="dcterms:W3CDTF">2018-12-06T06:48:24Z</dcterms:created>
  <dcterms:modified xsi:type="dcterms:W3CDTF">2018-12-08T18:54:28Z</dcterms:modified>
</cp:coreProperties>
</file>