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60" r:id="rId4"/>
    <p:sldId id="263" r:id="rId5"/>
    <p:sldId id="264" r:id="rId6"/>
    <p:sldId id="265" r:id="rId7"/>
    <p:sldId id="266" r:id="rId8"/>
    <p:sldId id="267" r:id="rId9"/>
    <p:sldId id="268" r:id="rId10"/>
    <p:sldId id="270" r:id="rId11"/>
    <p:sldId id="269" r:id="rId12"/>
    <p:sldId id="271" r:id="rId13"/>
    <p:sldId id="272" r:id="rId14"/>
    <p:sldId id="273" r:id="rId15"/>
    <p:sldId id="277" r:id="rId16"/>
    <p:sldId id="275" r:id="rId17"/>
    <p:sldId id="276" r:id="rId18"/>
    <p:sldId id="278" r:id="rId19"/>
    <p:sldId id="279" r:id="rId20"/>
    <p:sldId id="280" r:id="rId21"/>
    <p:sldId id="282" r:id="rId22"/>
    <p:sldId id="281" r:id="rId23"/>
    <p:sldId id="283" r:id="rId24"/>
    <p:sldId id="284" r:id="rId25"/>
    <p:sldId id="285" r:id="rId26"/>
    <p:sldId id="287" r:id="rId27"/>
    <p:sldId id="286"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25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74" autoAdjust="0"/>
  </p:normalViewPr>
  <p:slideViewPr>
    <p:cSldViewPr snapToGrid="0">
      <p:cViewPr varScale="1">
        <p:scale>
          <a:sx n="74" d="100"/>
          <a:sy n="74" d="100"/>
        </p:scale>
        <p:origin x="55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Probability Sampling methods</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Non Probability Sampling methods</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333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58182" custScaleY="333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Estimation</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Confidence Interval</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D7660463-EC2C-41E6-BF83-8C594D0E465F}">
      <dgm:prSet phldrT="[Text]" custT="1"/>
      <dgm:spPr>
        <a:solidFill>
          <a:schemeClr val="bg1">
            <a:lumMod val="50000"/>
          </a:schemeClr>
        </a:solidFill>
        <a:ln>
          <a:solidFill>
            <a:schemeClr val="tx1"/>
          </a:solidFill>
        </a:ln>
      </dgm:spPr>
      <dgm:t>
        <a:bodyPr/>
        <a:lstStyle/>
        <a:p>
          <a:r>
            <a:rPr lang="en-US" sz="1800" dirty="0" smtClean="0"/>
            <a:t>Hypothesis Testing</a:t>
          </a:r>
          <a:endParaRPr lang="en-US" sz="1800" dirty="0"/>
        </a:p>
      </dgm:t>
    </dgm:pt>
    <dgm:pt modelId="{751355D3-44E8-4E6E-9D51-DB0BDF6F8B27}" type="parTrans" cxnId="{844C52CC-DFD7-468D-BBEE-B58A7655A750}">
      <dgm:prSet/>
      <dgm:spPr>
        <a:ln>
          <a:solidFill>
            <a:schemeClr val="tx1"/>
          </a:solidFill>
        </a:ln>
      </dgm:spPr>
      <dgm:t>
        <a:bodyPr/>
        <a:lstStyle/>
        <a:p>
          <a:endParaRPr lang="en-US"/>
        </a:p>
      </dgm:t>
    </dgm:pt>
    <dgm:pt modelId="{F32E22C9-B21F-42F8-9EDF-363E690C2023}" type="sibTrans" cxnId="{844C52CC-DFD7-468D-BBEE-B58A7655A750}">
      <dgm:prSet/>
      <dgm:spPr/>
      <dgm:t>
        <a:bodyPr/>
        <a:lstStyle/>
        <a:p>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23381">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82F95887-249A-46AD-8C77-142180498462}" type="pres">
      <dgm:prSet presAssocID="{E4FA66D3-6011-421C-BADF-A565A07653FA}" presName="Name37" presStyleLbl="parChTrans1D2" presStyleIdx="1"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1" presStyleCnt="3" custScaleX="58182" custScaleY="23381">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1"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EB7451C5-833A-4B88-9D4E-F7A134315F8A}" type="pres">
      <dgm:prSet presAssocID="{751355D3-44E8-4E6E-9D51-DB0BDF6F8B27}" presName="Name37" presStyleLbl="parChTrans1D2" presStyleIdx="2" presStyleCnt="3"/>
      <dgm:spPr/>
      <dgm:t>
        <a:bodyPr/>
        <a:lstStyle/>
        <a:p>
          <a:endParaRPr lang="en-US"/>
        </a:p>
      </dgm:t>
    </dgm:pt>
    <dgm:pt modelId="{628FE27E-5F41-4BD4-9EE8-36F1A48A6CBF}" type="pres">
      <dgm:prSet presAssocID="{D7660463-EC2C-41E6-BF83-8C594D0E465F}" presName="hierRoot2" presStyleCnt="0">
        <dgm:presLayoutVars>
          <dgm:hierBranch val="init"/>
        </dgm:presLayoutVars>
      </dgm:prSet>
      <dgm:spPr/>
    </dgm:pt>
    <dgm:pt modelId="{9B973045-9757-4D2A-B1F8-37F146148BA4}" type="pres">
      <dgm:prSet presAssocID="{D7660463-EC2C-41E6-BF83-8C594D0E465F}" presName="rootComposite" presStyleCnt="0"/>
      <dgm:spPr/>
    </dgm:pt>
    <dgm:pt modelId="{536E6E19-9C67-4494-9269-8E6361DB3871}" type="pres">
      <dgm:prSet presAssocID="{D7660463-EC2C-41E6-BF83-8C594D0E465F}" presName="rootText" presStyleLbl="node2" presStyleIdx="2" presStyleCnt="3" custScaleX="58182" custScaleY="23381">
        <dgm:presLayoutVars>
          <dgm:chPref val="3"/>
        </dgm:presLayoutVars>
      </dgm:prSet>
      <dgm:spPr/>
      <dgm:t>
        <a:bodyPr/>
        <a:lstStyle/>
        <a:p>
          <a:endParaRPr lang="en-US"/>
        </a:p>
      </dgm:t>
    </dgm:pt>
    <dgm:pt modelId="{AF908EF1-DE97-425E-819C-DD722E61778D}" type="pres">
      <dgm:prSet presAssocID="{D7660463-EC2C-41E6-BF83-8C594D0E465F}" presName="rootConnector" presStyleLbl="node2" presStyleIdx="2" presStyleCnt="3"/>
      <dgm:spPr/>
      <dgm:t>
        <a:bodyPr/>
        <a:lstStyle/>
        <a:p>
          <a:endParaRPr lang="en-US"/>
        </a:p>
      </dgm:t>
    </dgm:pt>
    <dgm:pt modelId="{467D07C6-12EC-4309-924F-A725E332CF9B}" type="pres">
      <dgm:prSet presAssocID="{D7660463-EC2C-41E6-BF83-8C594D0E465F}" presName="hierChild4" presStyleCnt="0"/>
      <dgm:spPr/>
    </dgm:pt>
    <dgm:pt modelId="{CF5E1F1E-BB78-43AF-A1D5-E418D442B176}" type="pres">
      <dgm:prSet presAssocID="{D7660463-EC2C-41E6-BF83-8C594D0E465F}" presName="hierChild5" presStyleCnt="0"/>
      <dgm:spPr/>
    </dgm:pt>
    <dgm:pt modelId="{13E22A3A-5393-467B-8586-6E13D2915EAB}" type="pres">
      <dgm:prSet presAssocID="{224D1A33-2177-4379-85AC-491635E3207C}" presName="hierChild3" presStyleCnt="0"/>
      <dgm:spPr/>
    </dgm:pt>
  </dgm:ptLst>
  <dgm:cxnLst>
    <dgm:cxn modelId="{3A28B779-BE0D-4A5B-9FEC-C896EE6BF684}" type="presOf" srcId="{224D1A33-2177-4379-85AC-491635E3207C}" destId="{4A8DD10D-0F0D-4CEF-9191-93D6FD0BA05A}" srcOrd="1"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44C52CC-DFD7-468D-BBEE-B58A7655A750}" srcId="{224D1A33-2177-4379-85AC-491635E3207C}" destId="{D7660463-EC2C-41E6-BF83-8C594D0E465F}" srcOrd="2" destOrd="0" parTransId="{751355D3-44E8-4E6E-9D51-DB0BDF6F8B27}" sibTransId="{F32E22C9-B21F-42F8-9EDF-363E690C2023}"/>
    <dgm:cxn modelId="{058B0B17-96CE-4BD9-A678-9FAD20EE697F}" type="presOf" srcId="{224D1A33-2177-4379-85AC-491635E3207C}" destId="{0622FFFB-58CB-4530-AF6F-48A696D7B221}" srcOrd="0"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6878BC21-1276-48A0-A509-C7863F375EAB}" type="presOf" srcId="{D7660463-EC2C-41E6-BF83-8C594D0E465F}" destId="{536E6E19-9C67-4494-9269-8E6361DB3871}"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88CF4F96-826C-4585-8024-C60E20EEED53}" srcId="{224D1A33-2177-4379-85AC-491635E3207C}" destId="{89736316-B279-44C9-85FE-52278F79A1EB}" srcOrd="1" destOrd="0" parTransId="{E4FA66D3-6011-421C-BADF-A565A07653FA}" sibTransId="{9BBBECA6-251A-42DB-9CDD-A03688876BE5}"/>
    <dgm:cxn modelId="{7CD625E5-BB0C-4B7A-9D7E-56AE577D5A01}" srcId="{224D1A33-2177-4379-85AC-491635E3207C}" destId="{8345937E-F7BB-472A-829B-9CD742D491FF}" srcOrd="0" destOrd="0" parTransId="{4E573EEB-07CF-4A90-9112-3B5DE060C8D7}" sibTransId="{E47F75B3-A9F8-4034-A4ED-82DA7951EF2A}"/>
    <dgm:cxn modelId="{4E2EE02E-E71F-4399-8191-263F6F14B292}" type="presOf" srcId="{D7660463-EC2C-41E6-BF83-8C594D0E465F}" destId="{AF908EF1-DE97-425E-819C-DD722E61778D}" srcOrd="1" destOrd="0" presId="urn:microsoft.com/office/officeart/2005/8/layout/orgChart1"/>
    <dgm:cxn modelId="{5CCBEAB1-A684-4765-AE22-ACB03D492253}" type="presOf" srcId="{E4FA66D3-6011-421C-BADF-A565A07653FA}" destId="{82F95887-249A-46AD-8C77-142180498462}" srcOrd="0" destOrd="0" presId="urn:microsoft.com/office/officeart/2005/8/layout/orgChart1"/>
    <dgm:cxn modelId="{0B56B656-62E3-4B4A-BAAE-96779CF7C4A1}" type="presOf" srcId="{751355D3-44E8-4E6E-9D51-DB0BDF6F8B27}" destId="{EB7451C5-833A-4B88-9D4E-F7A134315F8A}" srcOrd="0" destOrd="0" presId="urn:microsoft.com/office/officeart/2005/8/layout/orgChart1"/>
    <dgm:cxn modelId="{5864F6BD-360C-4007-A379-49EA18B5EFD1}" type="presOf" srcId="{89736316-B279-44C9-85FE-52278F79A1EB}" destId="{9461FE30-1405-43DB-9B19-DD6BE2D5AD79}" srcOrd="0"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2BECA5C4-1C7E-48BD-9BBA-0FAEDD0CAE27}" type="presParOf" srcId="{4989F405-9485-436B-BFC4-84E0DD7639FF}" destId="{82F95887-249A-46AD-8C77-142180498462}" srcOrd="2" destOrd="0" presId="urn:microsoft.com/office/officeart/2005/8/layout/orgChart1"/>
    <dgm:cxn modelId="{C3E6738D-05CC-4722-B16C-867171DD1BB1}" type="presParOf" srcId="{4989F405-9485-436B-BFC4-84E0DD7639FF}" destId="{0CC7394D-7C9D-49B9-94CE-40B8EC902F86}" srcOrd="3"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C6775D9F-4C84-41C6-914B-AA5533080569}" type="presParOf" srcId="{4989F405-9485-436B-BFC4-84E0DD7639FF}" destId="{EB7451C5-833A-4B88-9D4E-F7A134315F8A}" srcOrd="4" destOrd="0" presId="urn:microsoft.com/office/officeart/2005/8/layout/orgChart1"/>
    <dgm:cxn modelId="{A4D853FB-0617-4BE1-B1A5-D5D9B5B3CA2F}" type="presParOf" srcId="{4989F405-9485-436B-BFC4-84E0DD7639FF}" destId="{628FE27E-5F41-4BD4-9EE8-36F1A48A6CBF}" srcOrd="5" destOrd="0" presId="urn:microsoft.com/office/officeart/2005/8/layout/orgChart1"/>
    <dgm:cxn modelId="{2D0CC7DF-7A78-46DA-8470-3AB056944262}" type="presParOf" srcId="{628FE27E-5F41-4BD4-9EE8-36F1A48A6CBF}" destId="{9B973045-9757-4D2A-B1F8-37F146148BA4}" srcOrd="0" destOrd="0" presId="urn:microsoft.com/office/officeart/2005/8/layout/orgChart1"/>
    <dgm:cxn modelId="{A8D3339B-B5C3-4E38-B720-27A9A5F7AE69}" type="presParOf" srcId="{9B973045-9757-4D2A-B1F8-37F146148BA4}" destId="{536E6E19-9C67-4494-9269-8E6361DB3871}" srcOrd="0" destOrd="0" presId="urn:microsoft.com/office/officeart/2005/8/layout/orgChart1"/>
    <dgm:cxn modelId="{ED46EC8B-B743-4448-89E5-81CB9E914B19}" type="presParOf" srcId="{9B973045-9757-4D2A-B1F8-37F146148BA4}" destId="{AF908EF1-DE97-425E-819C-DD722E61778D}" srcOrd="1" destOrd="0" presId="urn:microsoft.com/office/officeart/2005/8/layout/orgChart1"/>
    <dgm:cxn modelId="{F8B0A26A-FE1C-4022-AB66-047DBFC949D6}" type="presParOf" srcId="{628FE27E-5F41-4BD4-9EE8-36F1A48A6CBF}" destId="{467D07C6-12EC-4309-924F-A725E332CF9B}" srcOrd="1" destOrd="0" presId="urn:microsoft.com/office/officeart/2005/8/layout/orgChart1"/>
    <dgm:cxn modelId="{55BE5D95-B042-43C2-BBAF-72F33AC2A837}" type="presParOf" srcId="{628FE27E-5F41-4BD4-9EE8-36F1A48A6CBF}" destId="{CF5E1F1E-BB78-43AF-A1D5-E418D442B176}"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873155"/>
          <a:ext cx="3023554" cy="872634"/>
        </a:xfrm>
        <a:custGeom>
          <a:avLst/>
          <a:gdLst/>
          <a:ahLst/>
          <a:cxnLst/>
          <a:rect l="0" t="0" r="0" b="0"/>
          <a:pathLst>
            <a:path>
              <a:moveTo>
                <a:pt x="0" y="0"/>
              </a:moveTo>
              <a:lnTo>
                <a:pt x="0" y="436317"/>
              </a:lnTo>
              <a:lnTo>
                <a:pt x="3023554" y="436317"/>
              </a:lnTo>
              <a:lnTo>
                <a:pt x="3023554"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873155"/>
          <a:ext cx="91440" cy="872634"/>
        </a:xfrm>
        <a:custGeom>
          <a:avLst/>
          <a:gdLst/>
          <a:ahLst/>
          <a:cxnLst/>
          <a:rect l="0" t="0" r="0" b="0"/>
          <a:pathLst>
            <a:path>
              <a:moveTo>
                <a:pt x="45720" y="0"/>
              </a:moveTo>
              <a:lnTo>
                <a:pt x="45720" y="87263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210408" y="873155"/>
          <a:ext cx="3023554" cy="872634"/>
        </a:xfrm>
        <a:custGeom>
          <a:avLst/>
          <a:gdLst/>
          <a:ahLst/>
          <a:cxnLst/>
          <a:rect l="0" t="0" r="0" b="0"/>
          <a:pathLst>
            <a:path>
              <a:moveTo>
                <a:pt x="3023554" y="0"/>
              </a:moveTo>
              <a:lnTo>
                <a:pt x="3023554" y="436317"/>
              </a:lnTo>
              <a:lnTo>
                <a:pt x="0" y="436317"/>
              </a:lnTo>
              <a:lnTo>
                <a:pt x="0"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156261" y="165719"/>
          <a:ext cx="4155402" cy="70743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endParaRPr lang="en-US" sz="4600" kern="1200" dirty="0"/>
        </a:p>
      </dsp:txBody>
      <dsp:txXfrm>
        <a:off x="2156261" y="165719"/>
        <a:ext cx="4155402" cy="707436"/>
      </dsp:txXfrm>
    </dsp:sp>
    <dsp:sp modelId="{B54C1BAC-63AB-493C-B59F-F43ED765477E}">
      <dsp:nvSpPr>
        <dsp:cNvPr id="0" name=""/>
        <dsp:cNvSpPr/>
      </dsp:nvSpPr>
      <dsp:spPr>
        <a:xfrm>
          <a:off x="1560"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Probability Sampling methods</a:t>
          </a:r>
          <a:endParaRPr lang="en-US" sz="1800" kern="1200" dirty="0"/>
        </a:p>
      </dsp:txBody>
      <dsp:txXfrm>
        <a:off x="1560" y="1745790"/>
        <a:ext cx="2417696" cy="692123"/>
      </dsp:txXfrm>
    </dsp:sp>
    <dsp:sp modelId="{EBBBECFE-ADE6-4A63-A757-F62EF69AF5AE}">
      <dsp:nvSpPr>
        <dsp:cNvPr id="0" name=""/>
        <dsp:cNvSpPr/>
      </dsp:nvSpPr>
      <dsp:spPr>
        <a:xfrm>
          <a:off x="3291891" y="1745790"/>
          <a:ext cx="1884142" cy="1097275"/>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en-US" sz="6200" kern="1200" dirty="0"/>
        </a:p>
      </dsp:txBody>
      <dsp:txXfrm>
        <a:off x="3291891" y="1745790"/>
        <a:ext cx="1884142" cy="1097275"/>
      </dsp:txXfrm>
    </dsp:sp>
    <dsp:sp modelId="{9461FE30-1405-43DB-9B19-DD6BE2D5AD79}">
      <dsp:nvSpPr>
        <dsp:cNvPr id="0" name=""/>
        <dsp:cNvSpPr/>
      </dsp:nvSpPr>
      <dsp:spPr>
        <a:xfrm>
          <a:off x="6048668"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 Probability Sampling methods</a:t>
          </a:r>
          <a:endParaRPr lang="en-US" sz="1800" kern="1200" dirty="0"/>
        </a:p>
      </dsp:txBody>
      <dsp:txXfrm>
        <a:off x="6048668" y="1745790"/>
        <a:ext cx="2417696" cy="692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51C5-833A-4B88-9D4E-F7A134315F8A}">
      <dsp:nvSpPr>
        <dsp:cNvPr id="0" name=""/>
        <dsp:cNvSpPr/>
      </dsp:nvSpPr>
      <dsp:spPr>
        <a:xfrm>
          <a:off x="5107026" y="1135221"/>
          <a:ext cx="3731869" cy="989735"/>
        </a:xfrm>
        <a:custGeom>
          <a:avLst/>
          <a:gdLst/>
          <a:ahLst/>
          <a:cxnLst/>
          <a:rect l="0" t="0" r="0" b="0"/>
          <a:pathLst>
            <a:path>
              <a:moveTo>
                <a:pt x="0" y="0"/>
              </a:moveTo>
              <a:lnTo>
                <a:pt x="0" y="494867"/>
              </a:lnTo>
              <a:lnTo>
                <a:pt x="3731869" y="494867"/>
              </a:lnTo>
              <a:lnTo>
                <a:pt x="3731869"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2F95887-249A-46AD-8C77-142180498462}">
      <dsp:nvSpPr>
        <dsp:cNvPr id="0" name=""/>
        <dsp:cNvSpPr/>
      </dsp:nvSpPr>
      <dsp:spPr>
        <a:xfrm>
          <a:off x="5061306" y="1135221"/>
          <a:ext cx="91440" cy="989735"/>
        </a:xfrm>
        <a:custGeom>
          <a:avLst/>
          <a:gdLst/>
          <a:ahLst/>
          <a:cxnLst/>
          <a:rect l="0" t="0" r="0" b="0"/>
          <a:pathLst>
            <a:path>
              <a:moveTo>
                <a:pt x="45720" y="0"/>
              </a:moveTo>
              <a:lnTo>
                <a:pt x="4572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75157" y="1135221"/>
          <a:ext cx="3731869" cy="989735"/>
        </a:xfrm>
        <a:custGeom>
          <a:avLst/>
          <a:gdLst/>
          <a:ahLst/>
          <a:cxnLst/>
          <a:rect l="0" t="0" r="0" b="0"/>
          <a:pathLst>
            <a:path>
              <a:moveTo>
                <a:pt x="3731869" y="0"/>
              </a:moveTo>
              <a:lnTo>
                <a:pt x="3731869" y="494867"/>
              </a:lnTo>
              <a:lnTo>
                <a:pt x="0" y="494867"/>
              </a:lnTo>
              <a:lnTo>
                <a:pt x="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750512" y="332851"/>
          <a:ext cx="4713027" cy="802369"/>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p>
      </dsp:txBody>
      <dsp:txXfrm>
        <a:off x="2750512" y="332851"/>
        <a:ext cx="4713027" cy="802369"/>
      </dsp:txXfrm>
    </dsp:sp>
    <dsp:sp modelId="{B54C1BAC-63AB-493C-B59F-F43ED765477E}">
      <dsp:nvSpPr>
        <dsp:cNvPr id="0" name=""/>
        <dsp:cNvSpPr/>
      </dsp:nvSpPr>
      <dsp:spPr>
        <a:xfrm>
          <a:off x="4090"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Estimation</a:t>
          </a:r>
          <a:endParaRPr lang="en-US" sz="1800" kern="1200" dirty="0"/>
        </a:p>
      </dsp:txBody>
      <dsp:txXfrm>
        <a:off x="4090" y="2124956"/>
        <a:ext cx="2742133" cy="550976"/>
      </dsp:txXfrm>
    </dsp:sp>
    <dsp:sp modelId="{9461FE30-1405-43DB-9B19-DD6BE2D5AD79}">
      <dsp:nvSpPr>
        <dsp:cNvPr id="0" name=""/>
        <dsp:cNvSpPr/>
      </dsp:nvSpPr>
      <dsp:spPr>
        <a:xfrm>
          <a:off x="373595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Confidence Interval</a:t>
          </a:r>
          <a:endParaRPr lang="en-US" sz="1800" kern="1200" dirty="0"/>
        </a:p>
      </dsp:txBody>
      <dsp:txXfrm>
        <a:off x="3735959" y="2124956"/>
        <a:ext cx="2742133" cy="550976"/>
      </dsp:txXfrm>
    </dsp:sp>
    <dsp:sp modelId="{536E6E19-9C67-4494-9269-8E6361DB3871}">
      <dsp:nvSpPr>
        <dsp:cNvPr id="0" name=""/>
        <dsp:cNvSpPr/>
      </dsp:nvSpPr>
      <dsp:spPr>
        <a:xfrm>
          <a:off x="746782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Hypothesis Testing</a:t>
          </a:r>
          <a:endParaRPr lang="en-US" sz="1800" kern="1200" dirty="0"/>
        </a:p>
      </dsp:txBody>
      <dsp:txXfrm>
        <a:off x="7467829" y="2124956"/>
        <a:ext cx="2742133" cy="5509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76548-E42F-41CB-898C-FACBC5501881}" type="datetimeFigureOut">
              <a:rPr lang="en-IN" smtClean="0"/>
              <a:t>24-01-2019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430DA-6AB9-4238-BC35-97B24A06BE2C}" type="slidenum">
              <a:rPr lang="en-IN" smtClean="0"/>
              <a:t>‹#›</a:t>
            </a:fld>
            <a:endParaRPr lang="en-IN"/>
          </a:p>
        </p:txBody>
      </p:sp>
    </p:spTree>
    <p:extLst>
      <p:ext uri="{BB962C8B-B14F-4D97-AF65-F5344CB8AC3E}">
        <p14:creationId xmlns:p14="http://schemas.microsoft.com/office/powerpoint/2010/main" val="116457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14056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25959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42895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3589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1125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A8E1B-3B7D-435E-B296-065D59D211A9}"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31524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AA8E1B-3B7D-435E-B296-065D59D211A9}" type="datetimeFigureOut">
              <a:rPr lang="en-IN" smtClean="0"/>
              <a:t>24-01-2019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7519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AA8E1B-3B7D-435E-B296-065D59D211A9}" type="datetimeFigureOut">
              <a:rPr lang="en-IN" smtClean="0"/>
              <a:t>24-01-2019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06790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AA8E1B-3B7D-435E-B296-065D59D211A9}" type="datetimeFigureOut">
              <a:rPr lang="en-IN" smtClean="0"/>
              <a:t>24-01-2019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12218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A8E1B-3B7D-435E-B296-065D59D211A9}" type="datetimeFigureOut">
              <a:rPr lang="en-IN" smtClean="0"/>
              <a:t>24-01-2019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65982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82822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44630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A8E1B-3B7D-435E-B296-065D59D211A9}" type="datetimeFigureOut">
              <a:rPr lang="en-IN" smtClean="0"/>
              <a:t>24-01-2019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70870-3BAF-4ED8-9C2C-41273655097F}" type="slidenum">
              <a:rPr lang="en-IN" smtClean="0"/>
              <a:t>‹#›</a:t>
            </a:fld>
            <a:endParaRPr lang="en-IN"/>
          </a:p>
        </p:txBody>
      </p:sp>
    </p:spTree>
    <p:extLst>
      <p:ext uri="{BB962C8B-B14F-4D97-AF65-F5344CB8AC3E}">
        <p14:creationId xmlns:p14="http://schemas.microsoft.com/office/powerpoint/2010/main" val="298493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onlinestatbook.com/stat_sim/sampling_dis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7</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Inferential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110638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75885"/>
          </a:xfrm>
          <a:prstGeom prst="rect">
            <a:avLst/>
          </a:prstGeom>
          <a:noFill/>
        </p:spPr>
        <p:txBody>
          <a:bodyPr wrap="square" rtlCol="0">
            <a:spAutoFit/>
          </a:bodyPr>
          <a:lstStyle/>
          <a:p>
            <a:pPr>
              <a:spcAft>
                <a:spcPts val="1000"/>
              </a:spcAft>
            </a:pPr>
            <a:r>
              <a:rPr lang="en-US" sz="2400" b="1" dirty="0" smtClean="0"/>
              <a:t>Probability Sampling Methods:</a:t>
            </a:r>
            <a:endParaRPr lang="en-US" dirty="0"/>
          </a:p>
          <a:p>
            <a:r>
              <a:rPr lang="en-IN" dirty="0"/>
              <a:t>The key benefit of probability sampling methods is that </a:t>
            </a:r>
            <a:r>
              <a:rPr lang="en-IN" b="1" dirty="0"/>
              <a:t>they guarantee that the sample chosen is representative of the population</a:t>
            </a:r>
            <a:r>
              <a:rPr lang="en-IN" dirty="0"/>
              <a:t>. This ensures that the statistical conclusions will be valid.</a:t>
            </a:r>
            <a:endParaRPr lang="en-US" dirty="0"/>
          </a:p>
          <a:p>
            <a:endParaRPr lang="en-US" dirty="0"/>
          </a:p>
          <a:p>
            <a:r>
              <a:rPr lang="en-US" b="1" dirty="0" smtClean="0"/>
              <a:t>Simple </a:t>
            </a:r>
            <a:r>
              <a:rPr lang="en-US" b="1" dirty="0"/>
              <a:t>random sampling</a:t>
            </a:r>
            <a:r>
              <a:rPr lang="en-US" dirty="0"/>
              <a:t>: </a:t>
            </a:r>
            <a:r>
              <a:rPr lang="en-US" dirty="0" smtClean="0"/>
              <a:t>It </a:t>
            </a:r>
            <a:r>
              <a:rPr lang="en-US" dirty="0"/>
              <a:t>has following properties: </a:t>
            </a:r>
            <a:endParaRPr lang="en-US" dirty="0" smtClean="0"/>
          </a:p>
          <a:p>
            <a:pPr marL="342900" indent="-342900">
              <a:buAutoNum type="alphaLcParenR"/>
            </a:pPr>
            <a:r>
              <a:rPr lang="en-US" dirty="0" smtClean="0"/>
              <a:t>Population </a:t>
            </a:r>
            <a:r>
              <a:rPr lang="en-US" dirty="0"/>
              <a:t>consists of N objects </a:t>
            </a:r>
            <a:endParaRPr lang="en-US" dirty="0" smtClean="0"/>
          </a:p>
          <a:p>
            <a:pPr marL="342900" indent="-342900">
              <a:buAutoNum type="alphaLcParenR"/>
            </a:pPr>
            <a:r>
              <a:rPr lang="en-US" dirty="0" smtClean="0"/>
              <a:t>Sample </a:t>
            </a:r>
            <a:r>
              <a:rPr lang="en-US" dirty="0"/>
              <a:t>consists of n objects </a:t>
            </a:r>
            <a:endParaRPr lang="en-US" dirty="0" smtClean="0"/>
          </a:p>
          <a:p>
            <a:pPr marL="342900" indent="-342900">
              <a:buAutoNum type="alphaLcParenR"/>
            </a:pPr>
            <a:r>
              <a:rPr lang="en-US" dirty="0" smtClean="0"/>
              <a:t>All </a:t>
            </a:r>
            <a:r>
              <a:rPr lang="en-US" dirty="0"/>
              <a:t>possible samples of n objects are equally likely to occur.</a:t>
            </a:r>
          </a:p>
          <a:p>
            <a:endParaRPr lang="en-US" dirty="0" smtClean="0"/>
          </a:p>
          <a:p>
            <a:r>
              <a:rPr lang="en-US" dirty="0" smtClean="0"/>
              <a:t>Benefit </a:t>
            </a:r>
            <a:r>
              <a:rPr lang="en-US" dirty="0"/>
              <a:t>of this method: It allows us to use statistical methods to analyze sample results and estimate population parameters. Non random sampling methods are not good for using statistical methods.</a:t>
            </a:r>
          </a:p>
          <a:p>
            <a:endParaRPr lang="en-US" dirty="0"/>
          </a:p>
          <a:p>
            <a:r>
              <a:rPr lang="en-US" dirty="0"/>
              <a:t>Sampling with and without replacement:</a:t>
            </a:r>
          </a:p>
          <a:p>
            <a:r>
              <a:rPr lang="en-US" dirty="0"/>
              <a:t>Lets say we have lottery method to select a simple random sample (picking a number from a bowl). </a:t>
            </a:r>
            <a:r>
              <a:rPr lang="en-IN" dirty="0"/>
              <a:t>After we pick a number from the bowl, we can put the number aside or we can put it back into the bowl. If we put the number back in the bowl, it may be selected more than once; if we put it aside, it can selected only one time. </a:t>
            </a:r>
          </a:p>
          <a:p>
            <a:endParaRPr lang="en-IN" dirty="0"/>
          </a:p>
          <a:p>
            <a:r>
              <a:rPr lang="en-IN" dirty="0"/>
              <a:t>When a population element can be selected more than one time, we are sampling with replacement. When a population element can be selected only one time, we are sampling without replacement. </a:t>
            </a:r>
            <a:endParaRPr lang="en-IN" dirty="0" smtClean="0"/>
          </a:p>
        </p:txBody>
      </p:sp>
    </p:spTree>
    <p:extLst>
      <p:ext uri="{BB962C8B-B14F-4D97-AF65-F5344CB8AC3E}">
        <p14:creationId xmlns:p14="http://schemas.microsoft.com/office/powerpoint/2010/main" val="32422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765133"/>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a:t>Stratified </a:t>
            </a:r>
            <a:r>
              <a:rPr lang="en-IN" b="1" dirty="0" smtClean="0"/>
              <a:t>Sampling</a:t>
            </a:r>
            <a:endParaRPr lang="en-IN" dirty="0" smtClean="0"/>
          </a:p>
          <a:p>
            <a:r>
              <a:rPr lang="en-IN" dirty="0" smtClean="0"/>
              <a:t>With </a:t>
            </a:r>
            <a:r>
              <a:rPr lang="en-IN" dirty="0"/>
              <a:t>stratified sampling, the population is divided into groups, based on some characteristic. Then, within each group, a probability sample (often a simple random sample) is selected. In stratified sampling, the groups are called </a:t>
            </a:r>
            <a:r>
              <a:rPr lang="en-IN" b="1" dirty="0"/>
              <a:t>strata</a:t>
            </a:r>
            <a:r>
              <a:rPr lang="en-IN" dirty="0"/>
              <a:t>. </a:t>
            </a:r>
            <a:endParaRPr lang="en-IN" dirty="0" smtClean="0"/>
          </a:p>
          <a:p>
            <a:endParaRPr lang="en-IN" dirty="0"/>
          </a:p>
          <a:p>
            <a:r>
              <a:rPr lang="en-IN" dirty="0"/>
              <a:t>As a example, suppose we conduct a national survey. </a:t>
            </a:r>
            <a:endParaRPr lang="en-IN" dirty="0" smtClean="0"/>
          </a:p>
          <a:p>
            <a:r>
              <a:rPr lang="en-IN" dirty="0" smtClean="0"/>
              <a:t>We </a:t>
            </a:r>
            <a:r>
              <a:rPr lang="en-IN" dirty="0"/>
              <a:t>might divide the population into groups or strata, </a:t>
            </a:r>
            <a:endParaRPr lang="en-IN" dirty="0" smtClean="0"/>
          </a:p>
          <a:p>
            <a:r>
              <a:rPr lang="en-IN" dirty="0" smtClean="0"/>
              <a:t>based </a:t>
            </a:r>
            <a:r>
              <a:rPr lang="en-IN" dirty="0"/>
              <a:t>on geography - north, east, south, and west. </a:t>
            </a:r>
            <a:endParaRPr lang="en-IN" dirty="0" smtClean="0"/>
          </a:p>
          <a:p>
            <a:r>
              <a:rPr lang="en-IN" dirty="0" smtClean="0"/>
              <a:t>Then</a:t>
            </a:r>
            <a:r>
              <a:rPr lang="en-IN" dirty="0"/>
              <a:t>, within each stratum, we might randomly select </a:t>
            </a:r>
            <a:endParaRPr lang="en-IN" dirty="0" smtClean="0"/>
          </a:p>
          <a:p>
            <a:r>
              <a:rPr lang="en-IN" dirty="0" smtClean="0"/>
              <a:t>survey </a:t>
            </a:r>
            <a:r>
              <a:rPr lang="en-IN" dirty="0"/>
              <a:t>respondents.</a:t>
            </a:r>
          </a:p>
          <a:p>
            <a:endParaRPr lang="en-IN" dirty="0" smtClean="0"/>
          </a:p>
        </p:txBody>
      </p:sp>
      <p:pic>
        <p:nvPicPr>
          <p:cNvPr id="6" name="Picture 5"/>
          <p:cNvPicPr>
            <a:picLocks noChangeAspect="1"/>
          </p:cNvPicPr>
          <p:nvPr/>
        </p:nvPicPr>
        <p:blipFill>
          <a:blip r:embed="rId2"/>
          <a:stretch>
            <a:fillRect/>
          </a:stretch>
        </p:blipFill>
        <p:spPr>
          <a:xfrm>
            <a:off x="6265302" y="2929807"/>
            <a:ext cx="5209773" cy="3627747"/>
          </a:xfrm>
          <a:prstGeom prst="rect">
            <a:avLst/>
          </a:prstGeom>
        </p:spPr>
      </p:pic>
    </p:spTree>
    <p:extLst>
      <p:ext uri="{BB962C8B-B14F-4D97-AF65-F5344CB8AC3E}">
        <p14:creationId xmlns:p14="http://schemas.microsoft.com/office/powerpoint/2010/main" val="139637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211135"/>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Cluster Sampling</a:t>
            </a:r>
            <a:endParaRPr lang="en-IN" dirty="0" smtClean="0"/>
          </a:p>
          <a:p>
            <a:r>
              <a:rPr lang="en-IN" dirty="0"/>
              <a:t>With cluster sampling, every member of the population is assigned to one, and only one, group. Each group is called a cluster. A sample of clusters is chosen, using a probability method (often simple random sampling). Only individuals within sampled clusters are surveyed. </a:t>
            </a:r>
          </a:p>
          <a:p>
            <a:endParaRPr lang="en-IN" dirty="0"/>
          </a:p>
          <a:p>
            <a:r>
              <a:rPr lang="en-US" b="1" dirty="0" smtClean="0"/>
              <a:t>Difference with Stratified Sampling:</a:t>
            </a:r>
            <a:endParaRPr lang="en-IN" b="1" dirty="0" smtClean="0"/>
          </a:p>
          <a:p>
            <a:r>
              <a:rPr lang="en-IN" dirty="0" smtClean="0"/>
              <a:t>With </a:t>
            </a:r>
            <a:r>
              <a:rPr lang="en-IN" dirty="0"/>
              <a:t>stratified sampling, the sample includes elements from each stratum. With cluster sampling, in contrast, the sample includes elements only from sampled clusters.</a:t>
            </a:r>
            <a:endParaRPr lang="el-GR" dirty="0"/>
          </a:p>
          <a:p>
            <a:endParaRPr lang="en-IN" dirty="0" smtClean="0"/>
          </a:p>
        </p:txBody>
      </p:sp>
      <p:pic>
        <p:nvPicPr>
          <p:cNvPr id="4" name="Picture 3"/>
          <p:cNvPicPr>
            <a:picLocks noChangeAspect="1"/>
          </p:cNvPicPr>
          <p:nvPr/>
        </p:nvPicPr>
        <p:blipFill>
          <a:blip r:embed="rId2"/>
          <a:stretch>
            <a:fillRect/>
          </a:stretch>
        </p:blipFill>
        <p:spPr>
          <a:xfrm>
            <a:off x="3984535" y="3946704"/>
            <a:ext cx="3905250" cy="2647950"/>
          </a:xfrm>
          <a:prstGeom prst="rect">
            <a:avLst/>
          </a:prstGeom>
        </p:spPr>
      </p:pic>
    </p:spTree>
    <p:extLst>
      <p:ext uri="{BB962C8B-B14F-4D97-AF65-F5344CB8AC3E}">
        <p14:creationId xmlns:p14="http://schemas.microsoft.com/office/powerpoint/2010/main" val="1055090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34849"/>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Multistage Sampling</a:t>
            </a:r>
            <a:endParaRPr lang="en-IN" dirty="0" smtClean="0"/>
          </a:p>
          <a:p>
            <a:r>
              <a:rPr lang="en-IN" dirty="0"/>
              <a:t>With multistage sampling, we select a sample by using combinations of different sampling methods. </a:t>
            </a:r>
          </a:p>
          <a:p>
            <a:r>
              <a:rPr lang="en-IN" dirty="0"/>
              <a:t>For example, in Stage 1, we might use cluster sampling to choose clusters from a population. Then, in Stage 2, we might use simple random sampling to select a subset of elements from each chosen cluster for the final sample</a:t>
            </a:r>
            <a:r>
              <a:rPr lang="en-IN" dirty="0" smtClean="0"/>
              <a:t>.</a:t>
            </a:r>
          </a:p>
          <a:p>
            <a:endParaRPr lang="en-US" dirty="0"/>
          </a:p>
          <a:p>
            <a:pPr>
              <a:spcAft>
                <a:spcPts val="1000"/>
              </a:spcAft>
            </a:pPr>
            <a:r>
              <a:rPr lang="en-IN" b="1" dirty="0"/>
              <a:t>Systematic random </a:t>
            </a:r>
            <a:r>
              <a:rPr lang="en-IN" b="1" dirty="0" smtClean="0"/>
              <a:t>Sampling</a:t>
            </a:r>
          </a:p>
          <a:p>
            <a:pPr>
              <a:spcAft>
                <a:spcPts val="1000"/>
              </a:spcAft>
            </a:pPr>
            <a:r>
              <a:rPr lang="en-IN" dirty="0"/>
              <a:t>With systematic random sampling, we create a list of every member of the population. From the list, we randomly select the first sample element from the first </a:t>
            </a:r>
            <a:r>
              <a:rPr lang="en-IN" i="1" dirty="0"/>
              <a:t>k</a:t>
            </a:r>
            <a:r>
              <a:rPr lang="en-IN" dirty="0"/>
              <a:t> elements on the population list. Thereafter, we select every </a:t>
            </a:r>
            <a:r>
              <a:rPr lang="en-IN" i="1" dirty="0"/>
              <a:t>kth</a:t>
            </a:r>
            <a:r>
              <a:rPr lang="en-IN" dirty="0"/>
              <a:t> element on the list. This method is different from simple random sampling since every possible sample of </a:t>
            </a:r>
            <a:r>
              <a:rPr lang="en-IN" i="1" dirty="0"/>
              <a:t>n</a:t>
            </a:r>
            <a:r>
              <a:rPr lang="en-IN" dirty="0"/>
              <a:t> elements is not equally likely</a:t>
            </a:r>
            <a:r>
              <a:rPr lang="en-IN" dirty="0" smtClean="0"/>
              <a:t>.</a:t>
            </a:r>
          </a:p>
          <a:p>
            <a:pPr>
              <a:spcAft>
                <a:spcPts val="1000"/>
              </a:spcAft>
            </a:pPr>
            <a:endParaRPr lang="en-US" b="1" dirty="0" smtClean="0"/>
          </a:p>
          <a:p>
            <a:r>
              <a:rPr lang="en-US" b="1" dirty="0" smtClean="0"/>
              <a:t>Problem:</a:t>
            </a:r>
          </a:p>
          <a:p>
            <a:r>
              <a:rPr lang="en-IN" dirty="0"/>
              <a:t>An auto analyst is conducting a satisfaction survey, sampling from a list of 10,000 new car buyers. The list includes 2,500 Ford buyers, 2,500 GM buyers, 2,500 Honda buyers, and 2,500 Toyota buyers. The analyst selects a sample of 400 car buyers, by randomly sampling 100 buyers of each brand.</a:t>
            </a:r>
          </a:p>
          <a:p>
            <a:r>
              <a:rPr lang="en-IN" dirty="0"/>
              <a:t>Is this an example of a simple random sample</a:t>
            </a:r>
            <a:r>
              <a:rPr lang="en-IN" dirty="0" smtClean="0"/>
              <a:t>?</a:t>
            </a:r>
            <a:endParaRPr lang="en-US" b="1" dirty="0"/>
          </a:p>
        </p:txBody>
      </p:sp>
    </p:spTree>
    <p:extLst>
      <p:ext uri="{BB962C8B-B14F-4D97-AF65-F5344CB8AC3E}">
        <p14:creationId xmlns:p14="http://schemas.microsoft.com/office/powerpoint/2010/main" val="14795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1065" y="0"/>
            <a:ext cx="10974646" cy="6858000"/>
          </a:xfrm>
          <a:prstGeom prst="rect">
            <a:avLst/>
          </a:prstGeom>
        </p:spPr>
      </p:pic>
      <p:sp>
        <p:nvSpPr>
          <p:cNvPr id="8" name="Rectangle 7"/>
          <p:cNvSpPr/>
          <p:nvPr/>
        </p:nvSpPr>
        <p:spPr>
          <a:xfrm>
            <a:off x="7134896" y="0"/>
            <a:ext cx="5057104" cy="68580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134896" y="4121239"/>
            <a:ext cx="4069724" cy="1938992"/>
          </a:xfrm>
          <a:prstGeom prst="rect">
            <a:avLst/>
          </a:prstGeom>
          <a:noFill/>
        </p:spPr>
        <p:txBody>
          <a:bodyPr wrap="square" rtlCol="0">
            <a:spAutoFit/>
          </a:bodyPr>
          <a:lstStyle/>
          <a:p>
            <a:r>
              <a:rPr lang="en-US" sz="7000" i="1" dirty="0" smtClean="0">
                <a:solidFill>
                  <a:schemeClr val="bg1"/>
                </a:solidFill>
              </a:rPr>
              <a:t>You</a:t>
            </a:r>
            <a:r>
              <a:rPr lang="en-US" sz="5000" i="1" dirty="0" smtClean="0">
                <a:solidFill>
                  <a:schemeClr val="bg1"/>
                </a:solidFill>
              </a:rPr>
              <a:t> </a:t>
            </a:r>
            <a:r>
              <a:rPr lang="en-US" sz="5000" dirty="0" smtClean="0">
                <a:solidFill>
                  <a:schemeClr val="bg1"/>
                </a:solidFill>
              </a:rPr>
              <a:t>can learn</a:t>
            </a:r>
          </a:p>
          <a:p>
            <a:r>
              <a:rPr lang="en-US" sz="5000" dirty="0" smtClean="0">
                <a:solidFill>
                  <a:schemeClr val="bg1"/>
                </a:solidFill>
              </a:rPr>
              <a:t>STATISTICS</a:t>
            </a:r>
            <a:endParaRPr lang="en-IN" sz="5000" dirty="0">
              <a:solidFill>
                <a:schemeClr val="bg1"/>
              </a:solidFill>
            </a:endParaRPr>
          </a:p>
        </p:txBody>
      </p:sp>
    </p:spTree>
    <p:extLst>
      <p:ext uri="{BB962C8B-B14F-4D97-AF65-F5344CB8AC3E}">
        <p14:creationId xmlns:p14="http://schemas.microsoft.com/office/powerpoint/2010/main" val="3121811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5" y="2824462"/>
            <a:ext cx="5782614" cy="3895656"/>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821559"/>
          </a:xfrm>
          <a:prstGeom prst="rect">
            <a:avLst/>
          </a:prstGeom>
          <a:noFill/>
        </p:spPr>
        <p:txBody>
          <a:bodyPr wrap="square" rtlCol="0">
            <a:spAutoFit/>
          </a:bodyPr>
          <a:lstStyle/>
          <a:p>
            <a:pPr>
              <a:spcAft>
                <a:spcPts val="1000"/>
              </a:spcAft>
            </a:pPr>
            <a:r>
              <a:rPr lang="en-IN" dirty="0"/>
              <a:t>Suppose that we draw all possible samples of size n from a given population. Suppose further that we compute a statistic (e.g., a mean, proportion, standard deviation) for each sample</a:t>
            </a:r>
            <a:r>
              <a:rPr lang="en-IN" dirty="0" smtClean="0"/>
              <a:t>.</a:t>
            </a:r>
          </a:p>
          <a:p>
            <a:r>
              <a:rPr lang="en-IN" b="1" i="1" dirty="0"/>
              <a:t>The probability distribution of this statistic is called a sampling distribution. </a:t>
            </a:r>
          </a:p>
          <a:p>
            <a:r>
              <a:rPr lang="en-IN" b="1" i="1" dirty="0" smtClean="0"/>
              <a:t>And the standard deviation of this statistic is called the standard error.</a:t>
            </a:r>
            <a:endParaRPr lang="en-US" b="1" i="1" dirty="0"/>
          </a:p>
          <a:p>
            <a:endParaRPr lang="en-US" dirty="0" smtClean="0"/>
          </a:p>
          <a:p>
            <a:r>
              <a:rPr lang="en-IN" dirty="0"/>
              <a:t>The variability of a sampling distribution is measured by its variance or its standard deviation. The variability of a sampling distribution depends on three factors:</a:t>
            </a:r>
          </a:p>
          <a:p>
            <a:endParaRPr lang="en-IN" dirty="0"/>
          </a:p>
          <a:p>
            <a:r>
              <a:rPr lang="en-IN" dirty="0"/>
              <a:t>    N: The number of observations in the population.</a:t>
            </a:r>
          </a:p>
          <a:p>
            <a:r>
              <a:rPr lang="en-IN" dirty="0"/>
              <a:t>    n: The number of observations in the sample.</a:t>
            </a:r>
          </a:p>
          <a:p>
            <a:r>
              <a:rPr lang="en-IN" dirty="0"/>
              <a:t>    The way that the random sample is chosen.</a:t>
            </a:r>
          </a:p>
          <a:p>
            <a:endParaRPr lang="en-US" dirty="0"/>
          </a:p>
          <a:p>
            <a:endParaRPr lang="en-US" dirty="0" smtClean="0"/>
          </a:p>
        </p:txBody>
      </p:sp>
    </p:spTree>
    <p:extLst>
      <p:ext uri="{BB962C8B-B14F-4D97-AF65-F5344CB8AC3E}">
        <p14:creationId xmlns:p14="http://schemas.microsoft.com/office/powerpoint/2010/main" val="95367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268109"/>
          </a:xfrm>
          <a:prstGeom prst="rect">
            <a:avLst/>
          </a:prstGeom>
          <a:noFill/>
        </p:spPr>
        <p:txBody>
          <a:bodyPr wrap="square" rtlCol="0">
            <a:spAutoFit/>
          </a:bodyPr>
          <a:lstStyle/>
          <a:p>
            <a:r>
              <a:rPr lang="en-IN" dirty="0"/>
              <a:t>Suppose we draw all possible samples of size </a:t>
            </a:r>
            <a:r>
              <a:rPr lang="en-IN" i="1" dirty="0"/>
              <a:t>n</a:t>
            </a:r>
            <a:r>
              <a:rPr lang="en-IN" dirty="0"/>
              <a:t> from a population of size </a:t>
            </a:r>
            <a:r>
              <a:rPr lang="en-IN" i="1" dirty="0"/>
              <a:t>N</a:t>
            </a:r>
            <a:r>
              <a:rPr lang="en-IN" dirty="0" smtClean="0"/>
              <a:t>.</a:t>
            </a:r>
          </a:p>
          <a:p>
            <a:pPr>
              <a:spcAft>
                <a:spcPts val="1000"/>
              </a:spcAft>
            </a:pPr>
            <a:r>
              <a:rPr lang="en-IN" dirty="0"/>
              <a:t>Suppose further that we compute a mean score for each sample. In this way, we create a sampling distribution of the mean.</a:t>
            </a:r>
            <a:endParaRPr lang="en-US" dirty="0"/>
          </a:p>
          <a:p>
            <a:pPr>
              <a:spcAft>
                <a:spcPts val="1000"/>
              </a:spcAft>
            </a:pPr>
            <a:r>
              <a:rPr lang="en-IN" dirty="0"/>
              <a:t>We know the following about the sampling distribution of the </a:t>
            </a:r>
            <a:r>
              <a:rPr lang="en-IN" dirty="0" smtClean="0"/>
              <a:t>mean</a:t>
            </a:r>
            <a:r>
              <a:rPr lang="en-IN" dirty="0"/>
              <a:t>:</a:t>
            </a:r>
            <a:endParaRPr lang="en-IN" dirty="0" smtClean="0"/>
          </a:p>
          <a:p>
            <a:r>
              <a:rPr lang="en-IN" b="1" dirty="0" smtClean="0"/>
              <a:t>1. The </a:t>
            </a:r>
            <a:r>
              <a:rPr lang="en-IN" b="1" dirty="0"/>
              <a:t>mean of the sampling distribution (</a:t>
            </a:r>
            <a:r>
              <a:rPr lang="en-IN" b="1" dirty="0" err="1"/>
              <a:t>μ</a:t>
            </a:r>
            <a:r>
              <a:rPr lang="en-IN" b="1" baseline="-25000" dirty="0" err="1"/>
              <a:t>x</a:t>
            </a:r>
            <a:r>
              <a:rPr lang="en-IN" b="1" dirty="0"/>
              <a:t>) is equal to the mean of the population (μ).</a:t>
            </a:r>
            <a:endParaRPr lang="en-US" b="1" dirty="0" smtClean="0"/>
          </a:p>
          <a:p>
            <a:pPr>
              <a:spcAft>
                <a:spcPts val="1000"/>
              </a:spcAft>
            </a:pPr>
            <a:r>
              <a:rPr lang="en-IN" b="1" dirty="0" smtClean="0"/>
              <a:t>2. And </a:t>
            </a:r>
            <a:r>
              <a:rPr lang="en-IN" b="1" dirty="0"/>
              <a:t>the standard error of the sampling distribution (</a:t>
            </a:r>
            <a:r>
              <a:rPr lang="en-IN" b="1" dirty="0" err="1"/>
              <a:t>σ</a:t>
            </a:r>
            <a:r>
              <a:rPr lang="en-IN" b="1" baseline="-25000" dirty="0" err="1"/>
              <a:t>x</a:t>
            </a:r>
            <a:r>
              <a:rPr lang="en-IN" b="1" dirty="0"/>
              <a:t>) is determined by the standard deviation of the population (σ), the population size (N), and the sample size (n</a:t>
            </a:r>
            <a:r>
              <a:rPr lang="en-IN" b="1" dirty="0" smtClean="0"/>
              <a:t>).</a:t>
            </a:r>
          </a:p>
          <a:p>
            <a:pPr algn="ctr"/>
            <a:r>
              <a:rPr lang="pt-BR" dirty="0"/>
              <a:t>μ</a:t>
            </a:r>
            <a:r>
              <a:rPr lang="pt-BR" baseline="-25000" dirty="0"/>
              <a:t>x</a:t>
            </a:r>
            <a:r>
              <a:rPr lang="pt-BR" dirty="0"/>
              <a:t> = μ </a:t>
            </a:r>
          </a:p>
          <a:p>
            <a:pPr algn="ctr"/>
            <a:r>
              <a:rPr lang="pt-BR" dirty="0"/>
              <a:t>σ</a:t>
            </a:r>
            <a:r>
              <a:rPr lang="pt-BR" baseline="-25000" dirty="0"/>
              <a:t>x</a:t>
            </a:r>
            <a:r>
              <a:rPr lang="pt-BR" dirty="0"/>
              <a:t> = [ σ / sqrt(n) ] * sqrt[ (N - n ) / (N - 1) ]</a:t>
            </a:r>
          </a:p>
          <a:p>
            <a:pPr>
              <a:spcAft>
                <a:spcPts val="1000"/>
              </a:spcAft>
            </a:pPr>
            <a:endParaRPr lang="en-US" dirty="0" smtClean="0"/>
          </a:p>
          <a:p>
            <a:r>
              <a:rPr lang="en-IN" sz="1500" i="1" dirty="0" smtClean="0"/>
              <a:t>The </a:t>
            </a:r>
            <a:r>
              <a:rPr lang="en-IN" sz="1500" i="1" dirty="0"/>
              <a:t>factor sqrt[ (N - n ) / (N - 1) ] is called the finite population correction.</a:t>
            </a:r>
          </a:p>
          <a:p>
            <a:endParaRPr lang="en-IN" dirty="0" smtClean="0"/>
          </a:p>
          <a:p>
            <a:r>
              <a:rPr lang="en-IN" dirty="0" smtClean="0"/>
              <a:t>When </a:t>
            </a:r>
            <a:r>
              <a:rPr lang="en-IN" dirty="0"/>
              <a:t>the population size is very large relative to the sample size, the </a:t>
            </a:r>
            <a:r>
              <a:rPr lang="en-IN" dirty="0" err="1"/>
              <a:t>fpc</a:t>
            </a:r>
            <a:r>
              <a:rPr lang="en-IN" dirty="0"/>
              <a:t> is approximately equal to one; and the standard error formula can be approximated by:</a:t>
            </a:r>
          </a:p>
          <a:p>
            <a:pPr algn="ctr"/>
            <a:r>
              <a:rPr lang="el-GR" dirty="0"/>
              <a:t>σ</a:t>
            </a:r>
            <a:r>
              <a:rPr lang="en-IN" baseline="-25000" dirty="0"/>
              <a:t>x</a:t>
            </a:r>
            <a:r>
              <a:rPr lang="en-IN" dirty="0"/>
              <a:t> = </a:t>
            </a:r>
            <a:r>
              <a:rPr lang="el-GR" dirty="0"/>
              <a:t>σ / </a:t>
            </a:r>
            <a:r>
              <a:rPr lang="en-IN" dirty="0" smtClean="0"/>
              <a:t>sqrt(n)</a:t>
            </a:r>
            <a:endParaRPr lang="en-US" dirty="0"/>
          </a:p>
          <a:p>
            <a:endParaRPr lang="en-US" dirty="0" smtClean="0"/>
          </a:p>
          <a:p>
            <a:r>
              <a:rPr lang="en-IN" sz="1500" i="1" dirty="0"/>
              <a:t>As a general rule, it is safe to use the approximate formula when the sample size is no bigger than 1/20 of the population size.</a:t>
            </a:r>
            <a:endParaRPr lang="en-US" sz="1500" i="1" dirty="0" smtClean="0"/>
          </a:p>
        </p:txBody>
      </p:sp>
    </p:spTree>
    <p:extLst>
      <p:ext uri="{BB962C8B-B14F-4D97-AF65-F5344CB8AC3E}">
        <p14:creationId xmlns:p14="http://schemas.microsoft.com/office/powerpoint/2010/main" val="292499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Proportion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34362"/>
            <a:ext cx="10646534" cy="5611793"/>
          </a:xfrm>
          <a:prstGeom prst="rect">
            <a:avLst/>
          </a:prstGeom>
          <a:noFill/>
        </p:spPr>
        <p:txBody>
          <a:bodyPr wrap="square" rtlCol="0">
            <a:spAutoFit/>
          </a:bodyPr>
          <a:lstStyle/>
          <a:p>
            <a:pPr>
              <a:spcAft>
                <a:spcPts val="1000"/>
              </a:spcAft>
            </a:pPr>
            <a:r>
              <a:rPr lang="en-IN" dirty="0"/>
              <a:t>Suppose we draw all possible samples of size </a:t>
            </a:r>
            <a:r>
              <a:rPr lang="en-IN" i="1" dirty="0"/>
              <a:t>n</a:t>
            </a:r>
            <a:r>
              <a:rPr lang="en-IN" dirty="0"/>
              <a:t> from a population of size </a:t>
            </a:r>
            <a:r>
              <a:rPr lang="en-IN" i="1" dirty="0"/>
              <a:t>N</a:t>
            </a:r>
            <a:r>
              <a:rPr lang="en-IN" dirty="0" smtClean="0"/>
              <a:t>.</a:t>
            </a:r>
          </a:p>
          <a:p>
            <a:r>
              <a:rPr lang="en-IN" dirty="0"/>
              <a:t>In a population of size </a:t>
            </a:r>
            <a:r>
              <a:rPr lang="en-IN" i="1" dirty="0"/>
              <a:t>N</a:t>
            </a:r>
            <a:r>
              <a:rPr lang="en-IN" dirty="0"/>
              <a:t>, suppose that the probability of the occurrence of an event (dubbed a "success") is </a:t>
            </a:r>
            <a:r>
              <a:rPr lang="en-IN" dirty="0" smtClean="0"/>
              <a:t>P;</a:t>
            </a:r>
          </a:p>
          <a:p>
            <a:pPr>
              <a:spcAft>
                <a:spcPts val="1000"/>
              </a:spcAft>
            </a:pPr>
            <a:r>
              <a:rPr lang="en-IN" dirty="0"/>
              <a:t>and the probability of the event's non-occurrence (dubbed a "failure") is Q</a:t>
            </a:r>
            <a:r>
              <a:rPr lang="en-IN" dirty="0" smtClean="0"/>
              <a:t>.</a:t>
            </a:r>
            <a:endParaRPr lang="en-US" dirty="0" smtClean="0"/>
          </a:p>
          <a:p>
            <a:r>
              <a:rPr lang="en-IN" dirty="0"/>
              <a:t>From this population, suppose that we draw all possible samples of size </a:t>
            </a:r>
            <a:r>
              <a:rPr lang="en-IN" i="1" dirty="0"/>
              <a:t>n</a:t>
            </a:r>
            <a:r>
              <a:rPr lang="en-IN" dirty="0"/>
              <a:t>. And finally, within each sample, suppose that we determine the proportion of successes </a:t>
            </a:r>
            <a:r>
              <a:rPr lang="en-IN" i="1" dirty="0"/>
              <a:t>p</a:t>
            </a:r>
            <a:r>
              <a:rPr lang="en-IN" dirty="0"/>
              <a:t> and failures </a:t>
            </a:r>
            <a:r>
              <a:rPr lang="en-IN" i="1" dirty="0"/>
              <a:t>q</a:t>
            </a:r>
            <a:r>
              <a:rPr lang="en-IN" dirty="0"/>
              <a:t>. </a:t>
            </a:r>
            <a:endParaRPr lang="en-IN" dirty="0" smtClean="0"/>
          </a:p>
          <a:p>
            <a:endParaRPr lang="en-IN" dirty="0" smtClean="0"/>
          </a:p>
          <a:p>
            <a:r>
              <a:rPr lang="en-IN" dirty="0" smtClean="0"/>
              <a:t>In </a:t>
            </a:r>
            <a:r>
              <a:rPr lang="en-IN" dirty="0"/>
              <a:t>this way, we create a sampling </a:t>
            </a:r>
            <a:r>
              <a:rPr lang="en-IN" b="1" i="1" dirty="0"/>
              <a:t>distribution of the proportion</a:t>
            </a:r>
            <a:r>
              <a:rPr lang="en-IN" dirty="0" smtClean="0"/>
              <a:t>.</a:t>
            </a:r>
          </a:p>
          <a:p>
            <a:endParaRPr lang="en-US" dirty="0" smtClean="0"/>
          </a:p>
          <a:p>
            <a:r>
              <a:rPr lang="en-US" b="1" dirty="0" smtClean="0"/>
              <a:t>Results:</a:t>
            </a:r>
            <a:endParaRPr lang="en-US" b="1" dirty="0"/>
          </a:p>
          <a:p>
            <a:r>
              <a:rPr lang="en-IN" dirty="0"/>
              <a:t>We find that the mean of the sampling distribution of the proportion (</a:t>
            </a:r>
            <a:r>
              <a:rPr lang="en-IN" dirty="0" err="1"/>
              <a:t>μ</a:t>
            </a:r>
            <a:r>
              <a:rPr lang="en-IN" baseline="-25000" dirty="0" err="1"/>
              <a:t>p</a:t>
            </a:r>
            <a:r>
              <a:rPr lang="en-IN" dirty="0"/>
              <a:t>) is equal to the probability of success in the population (P). </a:t>
            </a:r>
            <a:endParaRPr lang="en-IN" dirty="0" smtClean="0"/>
          </a:p>
          <a:p>
            <a:r>
              <a:rPr lang="en-IN" dirty="0" smtClean="0"/>
              <a:t>And </a:t>
            </a:r>
            <a:r>
              <a:rPr lang="en-IN" dirty="0"/>
              <a:t>the standard error of the sampling distribution (</a:t>
            </a:r>
            <a:r>
              <a:rPr lang="en-IN" dirty="0" err="1"/>
              <a:t>σ</a:t>
            </a:r>
            <a:r>
              <a:rPr lang="en-IN" baseline="-25000" dirty="0" err="1"/>
              <a:t>p</a:t>
            </a:r>
            <a:r>
              <a:rPr lang="en-IN" dirty="0"/>
              <a:t>) is determined by the standard deviation of the population (σ), the population size, and the sample size.</a:t>
            </a:r>
            <a:endParaRPr lang="en-IN" dirty="0" smtClean="0"/>
          </a:p>
          <a:p>
            <a:endParaRPr lang="en-US" dirty="0" smtClean="0"/>
          </a:p>
          <a:p>
            <a:pPr algn="ctr"/>
            <a:r>
              <a:rPr lang="pt-BR" dirty="0"/>
              <a:t>μ</a:t>
            </a:r>
            <a:r>
              <a:rPr lang="pt-BR" baseline="-25000" dirty="0"/>
              <a:t>p</a:t>
            </a:r>
            <a:r>
              <a:rPr lang="pt-BR" dirty="0"/>
              <a:t> = P</a:t>
            </a:r>
          </a:p>
          <a:p>
            <a:pPr algn="ctr"/>
            <a:r>
              <a:rPr lang="pt-BR" dirty="0"/>
              <a:t>σ</a:t>
            </a:r>
            <a:r>
              <a:rPr lang="pt-BR" baseline="-25000" dirty="0"/>
              <a:t>p</a:t>
            </a:r>
            <a:r>
              <a:rPr lang="pt-BR" dirty="0"/>
              <a:t> = [ σ / sqrt(n) ] * sqrt[ (N - n ) / (N - 1) ]</a:t>
            </a:r>
          </a:p>
          <a:p>
            <a:pPr algn="ctr"/>
            <a:r>
              <a:rPr lang="pt-BR" dirty="0"/>
              <a:t>σ</a:t>
            </a:r>
            <a:r>
              <a:rPr lang="pt-BR" baseline="-25000" dirty="0"/>
              <a:t>p</a:t>
            </a:r>
            <a:r>
              <a:rPr lang="pt-BR" dirty="0"/>
              <a:t> = sqrt[ PQ/n ] * sqrt[ (N - n ) / (N - 1) ]</a:t>
            </a:r>
          </a:p>
          <a:p>
            <a:endParaRPr lang="en-US" dirty="0"/>
          </a:p>
          <a:p>
            <a:r>
              <a:rPr lang="en-US" dirty="0"/>
              <a:t>Or </a:t>
            </a:r>
            <a:r>
              <a:rPr lang="el-GR" dirty="0"/>
              <a:t>σ</a:t>
            </a:r>
            <a:r>
              <a:rPr lang="en-IN" baseline="-25000" dirty="0"/>
              <a:t>p</a:t>
            </a:r>
            <a:r>
              <a:rPr lang="en-IN" dirty="0"/>
              <a:t> = sqrt[ PQ/n ] if finite correction is not applied</a:t>
            </a:r>
            <a:r>
              <a:rPr lang="en-IN" dirty="0" smtClean="0"/>
              <a:t>.</a:t>
            </a:r>
          </a:p>
        </p:txBody>
      </p:sp>
    </p:spTree>
    <p:extLst>
      <p:ext uri="{BB962C8B-B14F-4D97-AF65-F5344CB8AC3E}">
        <p14:creationId xmlns:p14="http://schemas.microsoft.com/office/powerpoint/2010/main" val="279840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Demo time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4804"/>
            <a:ext cx="10646534" cy="369332"/>
          </a:xfrm>
          <a:prstGeom prst="rect">
            <a:avLst/>
          </a:prstGeom>
          <a:noFill/>
        </p:spPr>
        <p:txBody>
          <a:bodyPr wrap="square" rtlCol="0">
            <a:spAutoFit/>
          </a:bodyPr>
          <a:lstStyle/>
          <a:p>
            <a:pPr>
              <a:spcAft>
                <a:spcPts val="1000"/>
              </a:spcAft>
            </a:pPr>
            <a:r>
              <a:rPr lang="en-US" dirty="0" smtClean="0"/>
              <a:t>Visit here: </a:t>
            </a:r>
            <a:r>
              <a:rPr lang="en-US" dirty="0">
                <a:hlinkClick r:id="rId2"/>
              </a:rPr>
              <a:t>http://onlinestatbook.com/stat_sim/sampling_dist</a:t>
            </a:r>
            <a:r>
              <a:rPr lang="en-US" dirty="0" smtClean="0">
                <a:hlinkClick r:id="rId2"/>
              </a:rPr>
              <a:t>/</a:t>
            </a:r>
            <a:endParaRPr lang="en-IN" dirty="0"/>
          </a:p>
        </p:txBody>
      </p:sp>
      <p:pic>
        <p:nvPicPr>
          <p:cNvPr id="3" name="Picture 2"/>
          <p:cNvPicPr>
            <a:picLocks noChangeAspect="1"/>
          </p:cNvPicPr>
          <p:nvPr/>
        </p:nvPicPr>
        <p:blipFill>
          <a:blip r:embed="rId3"/>
          <a:stretch>
            <a:fillRect/>
          </a:stretch>
        </p:blipFill>
        <p:spPr>
          <a:xfrm>
            <a:off x="3188224" y="1414136"/>
            <a:ext cx="5497871" cy="5443864"/>
          </a:xfrm>
          <a:prstGeom prst="rect">
            <a:avLst/>
          </a:prstGeom>
        </p:spPr>
      </p:pic>
    </p:spTree>
    <p:extLst>
      <p:ext uri="{BB962C8B-B14F-4D97-AF65-F5344CB8AC3E}">
        <p14:creationId xmlns:p14="http://schemas.microsoft.com/office/powerpoint/2010/main" val="3565849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 Learnings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483552"/>
          </a:xfrm>
          <a:prstGeom prst="rect">
            <a:avLst/>
          </a:prstGeom>
          <a:noFill/>
        </p:spPr>
        <p:txBody>
          <a:bodyPr wrap="square" rtlCol="0">
            <a:spAutoFit/>
          </a:bodyPr>
          <a:lstStyle/>
          <a:p>
            <a:pPr>
              <a:spcAft>
                <a:spcPts val="1000"/>
              </a:spcAft>
            </a:pPr>
            <a:r>
              <a:rPr lang="en-IN" dirty="0"/>
              <a:t>In the examples given so far, a population was specified and the sampling distribution of the mean and the range were determined. </a:t>
            </a:r>
            <a:endParaRPr lang="en-IN" dirty="0" smtClean="0"/>
          </a:p>
          <a:p>
            <a:r>
              <a:rPr lang="en-IN" dirty="0"/>
              <a:t>In practice, the process proceeds the other way: you collect sample data and from these data you estimate parameters of the sampling distribution. </a:t>
            </a:r>
            <a:endParaRPr lang="en-IN" dirty="0" smtClean="0"/>
          </a:p>
          <a:p>
            <a:r>
              <a:rPr lang="en-IN" dirty="0" smtClean="0"/>
              <a:t>This </a:t>
            </a:r>
            <a:r>
              <a:rPr lang="en-IN" dirty="0"/>
              <a:t>knowledge of the sampling distribution can be very useful. </a:t>
            </a:r>
            <a:endParaRPr lang="en-IN" dirty="0" smtClean="0"/>
          </a:p>
          <a:p>
            <a:endParaRPr lang="en-IN" dirty="0"/>
          </a:p>
          <a:p>
            <a:r>
              <a:rPr lang="en-IN" dirty="0" smtClean="0"/>
              <a:t>For </a:t>
            </a:r>
            <a:r>
              <a:rPr lang="en-IN" dirty="0"/>
              <a:t>example, knowing the degree to which means from different samples would differ from each other and from the population mean would give you a sense of how close your particular sample mean is likely to be to the population mean</a:t>
            </a:r>
            <a:r>
              <a:rPr lang="en-IN" dirty="0" smtClean="0"/>
              <a:t>.</a:t>
            </a:r>
          </a:p>
          <a:p>
            <a:endParaRPr lang="en-IN" dirty="0" smtClean="0"/>
          </a:p>
          <a:p>
            <a:r>
              <a:rPr lang="en-IN" dirty="0" smtClean="0"/>
              <a:t>The </a:t>
            </a:r>
            <a:r>
              <a:rPr lang="en-IN" dirty="0"/>
              <a:t>most common measure of how much sample means differ from each other is the standard deviation of the sampling distribution of the mean. This standard deviation is called the </a:t>
            </a:r>
            <a:r>
              <a:rPr lang="en-IN" b="1" dirty="0"/>
              <a:t>standard error </a:t>
            </a:r>
            <a:r>
              <a:rPr lang="en-IN" dirty="0"/>
              <a:t>of the mean. If all the sample means were very close to the population mean, then the standard error of the mean would be small. On the other hand, if the sample means varied considerably, then the standard error of the mean would be large. </a:t>
            </a:r>
          </a:p>
          <a:p>
            <a:endParaRPr lang="en-US" dirty="0" smtClean="0"/>
          </a:p>
          <a:p>
            <a:r>
              <a:rPr lang="en-IN" dirty="0"/>
              <a:t>To be specific, assume your sample mean were 125 and you estimated that the standard error of the mean were 5. If you had a normal distribution, then it would be likely that your sample mean would be within 10 units of the population mean since most of a normal distribution is within two standard deviations of the mean. </a:t>
            </a:r>
          </a:p>
          <a:p>
            <a:endParaRPr lang="en-IN" dirty="0"/>
          </a:p>
        </p:txBody>
      </p:sp>
    </p:spTree>
    <p:extLst>
      <p:ext uri="{BB962C8B-B14F-4D97-AF65-F5344CB8AC3E}">
        <p14:creationId xmlns:p14="http://schemas.microsoft.com/office/powerpoint/2010/main" val="95577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1028986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2579827"/>
            <a:ext cx="10646534" cy="1908215"/>
          </a:xfrm>
          <a:prstGeom prst="rect">
            <a:avLst/>
          </a:prstGeom>
          <a:noFill/>
        </p:spPr>
        <p:txBody>
          <a:bodyPr wrap="square" rtlCol="0">
            <a:spAutoFit/>
          </a:bodyPr>
          <a:lstStyle/>
          <a:p>
            <a:pPr algn="ctr"/>
            <a:endParaRPr lang="en-IN" sz="2500" i="1" dirty="0" smtClean="0"/>
          </a:p>
          <a:p>
            <a:pPr algn="ctr"/>
            <a:r>
              <a:rPr lang="en-IN" sz="2500" i="1" dirty="0" smtClean="0"/>
              <a:t>Given </a:t>
            </a:r>
            <a:r>
              <a:rPr lang="en-IN" sz="2500" i="1" dirty="0"/>
              <a:t>a population with a finite mean μ and a finite non-zero variance σ</a:t>
            </a:r>
            <a:r>
              <a:rPr lang="en-IN" sz="2500" i="1" baseline="30000" dirty="0"/>
              <a:t>2</a:t>
            </a:r>
            <a:r>
              <a:rPr lang="en-IN" sz="2500" i="1" dirty="0"/>
              <a:t>, the sampling distribution of the mean approaches a normal distribution with a mean of μ and a variance of σ</a:t>
            </a:r>
            <a:r>
              <a:rPr lang="en-IN" sz="2500" i="1" baseline="30000" dirty="0"/>
              <a:t>2</a:t>
            </a:r>
            <a:r>
              <a:rPr lang="en-IN" sz="2500" i="1" dirty="0"/>
              <a:t>/N as N, the sample size, increases.</a:t>
            </a:r>
          </a:p>
          <a:p>
            <a:endParaRPr lang="en-IN" dirty="0" smtClean="0"/>
          </a:p>
        </p:txBody>
      </p:sp>
    </p:spTree>
    <p:extLst>
      <p:ext uri="{BB962C8B-B14F-4D97-AF65-F5344CB8AC3E}">
        <p14:creationId xmlns:p14="http://schemas.microsoft.com/office/powerpoint/2010/main" val="1444916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646331"/>
          </a:xfrm>
          <a:prstGeom prst="rect">
            <a:avLst/>
          </a:prstGeom>
          <a:noFill/>
        </p:spPr>
        <p:txBody>
          <a:bodyPr wrap="square" rtlCol="0">
            <a:spAutoFit/>
          </a:bodyPr>
          <a:lstStyle/>
          <a:p>
            <a:r>
              <a:rPr lang="en-IN" dirty="0" smtClean="0"/>
              <a:t>What </a:t>
            </a:r>
            <a:r>
              <a:rPr lang="en-IN" dirty="0"/>
              <a:t>is remarkable is that regardless of the shape of the parent population, the sampling distribution of the mean approaches a normal distribution as N increases</a:t>
            </a:r>
            <a:r>
              <a:rPr lang="en-IN" dirty="0" smtClean="0"/>
              <a:t>.</a:t>
            </a:r>
            <a:endParaRPr lang="en-IN" dirty="0"/>
          </a:p>
        </p:txBody>
      </p:sp>
      <p:pic>
        <p:nvPicPr>
          <p:cNvPr id="3" name="Picture 2"/>
          <p:cNvPicPr>
            <a:picLocks noChangeAspect="1"/>
          </p:cNvPicPr>
          <p:nvPr/>
        </p:nvPicPr>
        <p:blipFill>
          <a:blip r:embed="rId2"/>
          <a:stretch>
            <a:fillRect/>
          </a:stretch>
        </p:blipFill>
        <p:spPr>
          <a:xfrm>
            <a:off x="802783" y="1784557"/>
            <a:ext cx="5071520" cy="4976851"/>
          </a:xfrm>
          <a:prstGeom prst="rect">
            <a:avLst/>
          </a:prstGeom>
        </p:spPr>
      </p:pic>
      <p:pic>
        <p:nvPicPr>
          <p:cNvPr id="4" name="Picture 3"/>
          <p:cNvPicPr>
            <a:picLocks noChangeAspect="1"/>
          </p:cNvPicPr>
          <p:nvPr/>
        </p:nvPicPr>
        <p:blipFill>
          <a:blip r:embed="rId3"/>
          <a:stretch>
            <a:fillRect/>
          </a:stretch>
        </p:blipFill>
        <p:spPr>
          <a:xfrm>
            <a:off x="6239948" y="1758810"/>
            <a:ext cx="5002598" cy="5002598"/>
          </a:xfrm>
          <a:prstGeom prst="rect">
            <a:avLst/>
          </a:prstGeom>
        </p:spPr>
      </p:pic>
    </p:spTree>
    <p:extLst>
      <p:ext uri="{BB962C8B-B14F-4D97-AF65-F5344CB8AC3E}">
        <p14:creationId xmlns:p14="http://schemas.microsoft.com/office/powerpoint/2010/main" val="395847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186035"/>
          </a:xfrm>
          <a:prstGeom prst="rect">
            <a:avLst/>
          </a:prstGeom>
          <a:noFill/>
        </p:spPr>
        <p:txBody>
          <a:bodyPr wrap="square" rtlCol="0">
            <a:spAutoFit/>
          </a:bodyPr>
          <a:lstStyle/>
          <a:p>
            <a:pPr>
              <a:spcAft>
                <a:spcPts val="1000"/>
              </a:spcAft>
            </a:pPr>
            <a:r>
              <a:rPr lang="en-IN" dirty="0"/>
              <a:t>Statistics problems often involve comparisons between two independent sample </a:t>
            </a:r>
            <a:r>
              <a:rPr lang="en-IN" dirty="0" smtClean="0"/>
              <a:t>means.</a:t>
            </a:r>
          </a:p>
          <a:p>
            <a:pPr>
              <a:spcAft>
                <a:spcPts val="1000"/>
              </a:spcAft>
            </a:pPr>
            <a:r>
              <a:rPr lang="en-IN" dirty="0"/>
              <a:t>Suppose we have </a:t>
            </a:r>
            <a:r>
              <a:rPr lang="en-IN" b="1" dirty="0"/>
              <a:t>two populations with means equal to μ1 and μ2</a:t>
            </a:r>
            <a:r>
              <a:rPr lang="en-IN" dirty="0"/>
              <a:t>. Suppose further that we </a:t>
            </a:r>
            <a:r>
              <a:rPr lang="en-IN" b="1" dirty="0"/>
              <a:t>take all possible samples of size n1 and n2</a:t>
            </a:r>
            <a:r>
              <a:rPr lang="en-IN" dirty="0" smtClean="0"/>
              <a:t>.</a:t>
            </a:r>
          </a:p>
          <a:p>
            <a:r>
              <a:rPr lang="en-US" dirty="0" smtClean="0"/>
              <a:t>Supposing following </a:t>
            </a:r>
            <a:r>
              <a:rPr lang="en-US" b="1" dirty="0" smtClean="0"/>
              <a:t>assumptions are valid</a:t>
            </a:r>
            <a:r>
              <a:rPr lang="en-US" dirty="0" smtClean="0"/>
              <a:t>:</a:t>
            </a:r>
          </a:p>
          <a:p>
            <a:pPr marL="285750" indent="-285750">
              <a:buFont typeface="Arial" panose="020B0604020202020204" pitchFamily="34" charset="0"/>
              <a:buChar char="•"/>
            </a:pPr>
            <a:r>
              <a:rPr lang="en-IN" dirty="0"/>
              <a:t>The size of each population is large relative to the sample drawn from the population. That is, N</a:t>
            </a:r>
            <a:r>
              <a:rPr lang="en-IN" baseline="-25000" dirty="0"/>
              <a:t>1</a:t>
            </a:r>
            <a:r>
              <a:rPr lang="en-IN" dirty="0"/>
              <a:t> is large relative to n</a:t>
            </a:r>
            <a:r>
              <a:rPr lang="en-IN" baseline="-25000" dirty="0"/>
              <a:t>1</a:t>
            </a:r>
            <a:r>
              <a:rPr lang="en-IN" dirty="0"/>
              <a:t>, and N</a:t>
            </a:r>
            <a:r>
              <a:rPr lang="en-IN" baseline="-25000" dirty="0"/>
              <a:t>2</a:t>
            </a:r>
            <a:r>
              <a:rPr lang="en-IN" dirty="0"/>
              <a:t> is large relative to </a:t>
            </a:r>
            <a:r>
              <a:rPr lang="en-IN" dirty="0" smtClean="0"/>
              <a:t>n</a:t>
            </a:r>
            <a:r>
              <a:rPr lang="en-IN" baseline="-25000" dirty="0" smtClean="0"/>
              <a:t>2.</a:t>
            </a:r>
          </a:p>
          <a:p>
            <a:pPr marL="285750" indent="-285750">
              <a:buFont typeface="Arial" panose="020B0604020202020204" pitchFamily="34" charset="0"/>
              <a:buChar char="•"/>
            </a:pPr>
            <a:r>
              <a:rPr lang="en-IN" dirty="0"/>
              <a:t>The samples are </a:t>
            </a:r>
            <a:r>
              <a:rPr lang="en-IN" dirty="0" smtClean="0"/>
              <a:t>independent.</a:t>
            </a:r>
          </a:p>
          <a:p>
            <a:pPr marL="285750" indent="-285750">
              <a:buFont typeface="Arial" panose="020B0604020202020204" pitchFamily="34" charset="0"/>
              <a:buChar char="•"/>
            </a:pPr>
            <a:r>
              <a:rPr lang="en-IN" dirty="0"/>
              <a:t>The set of differences between sample means is normally distributed. This will be true if each population is normal or if the sample sizes are </a:t>
            </a:r>
            <a:r>
              <a:rPr lang="en-IN" dirty="0" smtClean="0"/>
              <a:t>large.</a:t>
            </a:r>
          </a:p>
          <a:p>
            <a:endParaRPr lang="en-US" dirty="0"/>
          </a:p>
          <a:p>
            <a:r>
              <a:rPr lang="en-US" dirty="0" smtClean="0"/>
              <a:t>As a result of this, we can infer:</a:t>
            </a:r>
          </a:p>
          <a:p>
            <a:pPr marL="342900" indent="-342900">
              <a:buAutoNum type="arabicParenR"/>
            </a:pPr>
            <a:r>
              <a:rPr lang="en-IN" dirty="0" smtClean="0"/>
              <a:t>The </a:t>
            </a:r>
            <a:r>
              <a:rPr lang="en-IN" dirty="0"/>
              <a:t>expected value of the difference between all possible sample means is equal to the difference between population </a:t>
            </a:r>
            <a:r>
              <a:rPr lang="en-IN" dirty="0" smtClean="0"/>
              <a:t>means.</a:t>
            </a:r>
          </a:p>
          <a:p>
            <a:pPr lvl="1"/>
            <a:r>
              <a:rPr lang="en-IN" dirty="0" smtClean="0"/>
              <a:t>				          E(x</a:t>
            </a:r>
            <a:r>
              <a:rPr lang="en-IN" baseline="-25000" dirty="0" smtClean="0"/>
              <a:t>1</a:t>
            </a:r>
            <a:r>
              <a:rPr lang="en-IN" dirty="0" smtClean="0"/>
              <a:t> </a:t>
            </a:r>
            <a:r>
              <a:rPr lang="en-IN" dirty="0"/>
              <a:t>- x</a:t>
            </a:r>
            <a:r>
              <a:rPr lang="en-IN" baseline="-25000" dirty="0"/>
              <a:t>2</a:t>
            </a:r>
            <a:r>
              <a:rPr lang="en-IN" dirty="0"/>
              <a:t>) = </a:t>
            </a:r>
            <a:r>
              <a:rPr lang="el-GR" dirty="0"/>
              <a:t>μ</a:t>
            </a:r>
            <a:r>
              <a:rPr lang="en-IN" baseline="-25000" dirty="0"/>
              <a:t>d</a:t>
            </a:r>
            <a:r>
              <a:rPr lang="en-IN" dirty="0"/>
              <a:t> = </a:t>
            </a:r>
            <a:r>
              <a:rPr lang="el-GR" dirty="0"/>
              <a:t>μ</a:t>
            </a:r>
            <a:r>
              <a:rPr lang="el-GR" baseline="-25000" dirty="0"/>
              <a:t>1</a:t>
            </a:r>
            <a:r>
              <a:rPr lang="el-GR" dirty="0"/>
              <a:t> - </a:t>
            </a:r>
            <a:r>
              <a:rPr lang="el-GR" dirty="0" smtClean="0"/>
              <a:t>μ</a:t>
            </a:r>
            <a:r>
              <a:rPr lang="el-GR" baseline="-25000" dirty="0" smtClean="0"/>
              <a:t>2</a:t>
            </a:r>
            <a:endParaRPr lang="en-US" baseline="-25000" dirty="0" smtClean="0"/>
          </a:p>
          <a:p>
            <a:pPr lvl="1"/>
            <a:endParaRPr lang="en-US" dirty="0"/>
          </a:p>
          <a:p>
            <a:pPr marL="342900" indent="-342900">
              <a:spcAft>
                <a:spcPts val="1000"/>
              </a:spcAft>
              <a:buAutoNum type="arabicParenR"/>
            </a:pPr>
            <a:r>
              <a:rPr lang="en-IN" dirty="0"/>
              <a:t>The standard deviation of the difference between sample means (</a:t>
            </a:r>
            <a:r>
              <a:rPr lang="en-IN" dirty="0" err="1"/>
              <a:t>σ</a:t>
            </a:r>
            <a:r>
              <a:rPr lang="en-IN" baseline="-25000" dirty="0" err="1"/>
              <a:t>d</a:t>
            </a:r>
            <a:r>
              <a:rPr lang="en-IN" dirty="0"/>
              <a:t>) is </a:t>
            </a:r>
            <a:r>
              <a:rPr lang="en-IN" dirty="0" smtClean="0"/>
              <a:t>approximately:</a:t>
            </a:r>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 </a:t>
            </a:r>
            <a:endParaRPr lang="en-IN" dirty="0" smtClean="0"/>
          </a:p>
        </p:txBody>
      </p:sp>
    </p:spTree>
    <p:extLst>
      <p:ext uri="{BB962C8B-B14F-4D97-AF65-F5344CB8AC3E}">
        <p14:creationId xmlns:p14="http://schemas.microsoft.com/office/powerpoint/2010/main" val="162201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780522"/>
          </a:xfrm>
          <a:prstGeom prst="rect">
            <a:avLst/>
          </a:prstGeom>
          <a:noFill/>
        </p:spPr>
        <p:txBody>
          <a:bodyPr wrap="square" rtlCol="0">
            <a:spAutoFit/>
          </a:bodyPr>
          <a:lstStyle/>
          <a:p>
            <a:pPr>
              <a:spcAft>
                <a:spcPts val="1000"/>
              </a:spcAft>
            </a:pPr>
            <a:r>
              <a:rPr lang="en-US" dirty="0" smtClean="0"/>
              <a:t>Deriving second inference:</a:t>
            </a:r>
          </a:p>
          <a:p>
            <a:r>
              <a:rPr lang="en-IN" dirty="0" smtClean="0"/>
              <a:t>The </a:t>
            </a:r>
            <a:r>
              <a:rPr lang="en-IN" dirty="0"/>
              <a:t>variance of the difference between independent random variables is equal to the sum of the individual variances</a:t>
            </a:r>
            <a:r>
              <a:rPr lang="en-IN" dirty="0" smtClean="0"/>
              <a:t>.</a:t>
            </a:r>
          </a:p>
          <a:p>
            <a:pPr algn="ctr"/>
            <a:r>
              <a:rPr lang="el-GR" dirty="0"/>
              <a:t>σ</a:t>
            </a:r>
            <a:r>
              <a:rPr lang="el-GR" baseline="30000" dirty="0"/>
              <a:t>2</a:t>
            </a:r>
            <a:r>
              <a:rPr lang="el-GR" baseline="-25000" dirty="0"/>
              <a:t>d</a:t>
            </a:r>
            <a:r>
              <a:rPr lang="el-GR" dirty="0"/>
              <a:t> = σ</a:t>
            </a:r>
            <a:r>
              <a:rPr lang="el-GR" baseline="30000" dirty="0"/>
              <a:t>2</a:t>
            </a:r>
            <a:r>
              <a:rPr lang="el-GR" dirty="0"/>
              <a:t> </a:t>
            </a:r>
            <a:r>
              <a:rPr lang="el-GR" baseline="-25000" dirty="0"/>
              <a:t>(x1 - x2)</a:t>
            </a:r>
            <a:r>
              <a:rPr lang="el-GR" dirty="0"/>
              <a:t> = σ</a:t>
            </a:r>
            <a:r>
              <a:rPr lang="el-GR" baseline="30000" dirty="0"/>
              <a:t>2</a:t>
            </a:r>
            <a:r>
              <a:rPr lang="el-GR" dirty="0"/>
              <a:t> </a:t>
            </a:r>
            <a:r>
              <a:rPr lang="el-GR" baseline="-25000" dirty="0"/>
              <a:t>x1</a:t>
            </a:r>
            <a:r>
              <a:rPr lang="el-GR" dirty="0"/>
              <a:t> + σ</a:t>
            </a:r>
            <a:r>
              <a:rPr lang="el-GR" baseline="30000" dirty="0"/>
              <a:t>2</a:t>
            </a:r>
            <a:r>
              <a:rPr lang="el-GR" dirty="0"/>
              <a:t> </a:t>
            </a:r>
            <a:r>
              <a:rPr lang="el-GR" baseline="-25000" dirty="0"/>
              <a:t>x2</a:t>
            </a:r>
            <a:r>
              <a:rPr lang="en-US" dirty="0" smtClean="0"/>
              <a:t> </a:t>
            </a:r>
          </a:p>
          <a:p>
            <a:endParaRPr lang="en-US" dirty="0"/>
          </a:p>
          <a:p>
            <a:pPr>
              <a:spcAft>
                <a:spcPts val="1000"/>
              </a:spcAft>
            </a:pPr>
            <a:r>
              <a:rPr lang="en-IN" dirty="0"/>
              <a:t>If the populations N</a:t>
            </a:r>
            <a:r>
              <a:rPr lang="en-IN" baseline="-25000" dirty="0"/>
              <a:t>1</a:t>
            </a:r>
            <a:r>
              <a:rPr lang="en-IN" dirty="0"/>
              <a:t> and N</a:t>
            </a:r>
            <a:r>
              <a:rPr lang="en-IN" baseline="-25000" dirty="0"/>
              <a:t>2</a:t>
            </a:r>
            <a:r>
              <a:rPr lang="en-IN" dirty="0"/>
              <a:t> are both large relative to n</a:t>
            </a:r>
            <a:r>
              <a:rPr lang="en-IN" baseline="-25000" dirty="0"/>
              <a:t>1</a:t>
            </a:r>
            <a:r>
              <a:rPr lang="en-IN" dirty="0"/>
              <a:t> and n</a:t>
            </a:r>
            <a:r>
              <a:rPr lang="en-IN" baseline="-25000" dirty="0"/>
              <a:t>2</a:t>
            </a:r>
            <a:r>
              <a:rPr lang="en-IN" dirty="0"/>
              <a:t>, respectively, </a:t>
            </a:r>
            <a:r>
              <a:rPr lang="en-IN" dirty="0" smtClean="0"/>
              <a:t>then:</a:t>
            </a:r>
          </a:p>
          <a:p>
            <a:pPr algn="ctr">
              <a:spcAft>
                <a:spcPts val="1000"/>
              </a:spcAft>
            </a:pPr>
            <a:r>
              <a:rPr lang="el-GR" dirty="0"/>
              <a:t>σ</a:t>
            </a:r>
            <a:r>
              <a:rPr lang="el-GR" baseline="30000" dirty="0"/>
              <a:t>2</a:t>
            </a:r>
            <a:r>
              <a:rPr lang="el-GR" dirty="0"/>
              <a:t> </a:t>
            </a:r>
            <a:r>
              <a:rPr lang="el-GR" baseline="-25000" dirty="0"/>
              <a:t>x1</a:t>
            </a:r>
            <a:r>
              <a:rPr lang="el-GR" dirty="0"/>
              <a:t> = σ</a:t>
            </a:r>
            <a:r>
              <a:rPr lang="el-GR" baseline="30000" dirty="0"/>
              <a:t>2</a:t>
            </a:r>
            <a:r>
              <a:rPr lang="el-GR" baseline="-25000" dirty="0"/>
              <a:t>1</a:t>
            </a:r>
            <a:r>
              <a:rPr lang="el-GR" dirty="0"/>
              <a:t> / </a:t>
            </a:r>
            <a:r>
              <a:rPr lang="el-GR" dirty="0" smtClean="0"/>
              <a:t>n</a:t>
            </a:r>
            <a:r>
              <a:rPr lang="el-GR" baseline="-25000" dirty="0" smtClean="0"/>
              <a:t>1</a:t>
            </a:r>
            <a:endParaRPr lang="el-GR" dirty="0"/>
          </a:p>
          <a:p>
            <a:pPr algn="ctr">
              <a:spcAft>
                <a:spcPts val="1000"/>
              </a:spcAft>
            </a:pPr>
            <a:r>
              <a:rPr lang="el-GR" dirty="0"/>
              <a:t>σ</a:t>
            </a:r>
            <a:r>
              <a:rPr lang="el-GR" baseline="30000" dirty="0"/>
              <a:t>2</a:t>
            </a:r>
            <a:r>
              <a:rPr lang="el-GR" dirty="0"/>
              <a:t> </a:t>
            </a:r>
            <a:r>
              <a:rPr lang="el-GR" baseline="-25000" dirty="0"/>
              <a:t>x2</a:t>
            </a:r>
            <a:r>
              <a:rPr lang="el-GR" dirty="0"/>
              <a:t> = σ</a:t>
            </a:r>
            <a:r>
              <a:rPr lang="el-GR" baseline="30000" dirty="0"/>
              <a:t>2</a:t>
            </a:r>
            <a:r>
              <a:rPr lang="el-GR" baseline="-25000" dirty="0"/>
              <a:t>2</a:t>
            </a:r>
            <a:r>
              <a:rPr lang="el-GR" dirty="0"/>
              <a:t> / n</a:t>
            </a:r>
            <a:r>
              <a:rPr lang="el-GR" baseline="-25000" dirty="0"/>
              <a:t>2</a:t>
            </a:r>
            <a:r>
              <a:rPr lang="el-GR" dirty="0"/>
              <a:t> </a:t>
            </a:r>
          </a:p>
          <a:p>
            <a:pPr algn="ctr">
              <a:spcAft>
                <a:spcPts val="1000"/>
              </a:spcAft>
            </a:pPr>
            <a:r>
              <a:rPr lang="el-GR" dirty="0"/>
              <a:t>σ</a:t>
            </a:r>
            <a:r>
              <a:rPr lang="el-GR" baseline="-25000" dirty="0"/>
              <a:t>d</a:t>
            </a:r>
            <a:r>
              <a:rPr lang="el-GR" baseline="30000" dirty="0"/>
              <a:t>2</a:t>
            </a:r>
            <a:r>
              <a:rPr lang="el-GR" dirty="0"/>
              <a:t> =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endParaRPr lang="el-GR" dirty="0"/>
          </a:p>
          <a:p>
            <a:pPr algn="ctr"/>
            <a:r>
              <a:rPr lang="el-GR" dirty="0"/>
              <a:t>σ</a:t>
            </a:r>
            <a:r>
              <a:rPr lang="el-GR" baseline="-25000" dirty="0"/>
              <a:t>d</a:t>
            </a:r>
            <a:r>
              <a:rPr lang="el-GR" dirty="0"/>
              <a:t> = sqrt(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r>
              <a:rPr lang="el-GR" dirty="0"/>
              <a:t> ) </a:t>
            </a:r>
          </a:p>
          <a:p>
            <a:endParaRPr lang="en-IN" dirty="0" smtClean="0"/>
          </a:p>
        </p:txBody>
      </p:sp>
    </p:spTree>
    <p:extLst>
      <p:ext uri="{BB962C8B-B14F-4D97-AF65-F5344CB8AC3E}">
        <p14:creationId xmlns:p14="http://schemas.microsoft.com/office/powerpoint/2010/main" val="277426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98558"/>
          </a:xfrm>
          <a:prstGeom prst="rect">
            <a:avLst/>
          </a:prstGeom>
          <a:noFill/>
        </p:spPr>
        <p:txBody>
          <a:bodyPr wrap="square" rtlCol="0">
            <a:spAutoFit/>
          </a:bodyPr>
          <a:lstStyle/>
          <a:p>
            <a:pPr>
              <a:spcAft>
                <a:spcPts val="1000"/>
              </a:spcAft>
            </a:pPr>
            <a:r>
              <a:rPr lang="en-US" b="1" dirty="0" smtClean="0"/>
              <a:t>Example:</a:t>
            </a:r>
            <a:endParaRPr lang="el-GR" b="1" dirty="0" smtClean="0"/>
          </a:p>
          <a:p>
            <a:r>
              <a:rPr lang="en-IN" dirty="0"/>
              <a:t>For boys, the average number of absences in the first grade is 15 with a standard deviation of 7; for girls, the average number of absences is 10 with a standard deviation of 6. </a:t>
            </a:r>
          </a:p>
          <a:p>
            <a:r>
              <a:rPr lang="en-IN" dirty="0"/>
              <a:t>In a nationwide survey, suppose 100 boys and 50 girls are sampled. What is the probability that the male sample will have </a:t>
            </a:r>
            <a:r>
              <a:rPr lang="en-IN" i="1" dirty="0"/>
              <a:t>at most</a:t>
            </a:r>
            <a:r>
              <a:rPr lang="en-IN" dirty="0"/>
              <a:t> three more days of absences than the female sample?</a:t>
            </a:r>
          </a:p>
          <a:p>
            <a:endParaRPr lang="en-US" dirty="0" smtClean="0"/>
          </a:p>
          <a:p>
            <a:r>
              <a:rPr lang="en-US" b="1" dirty="0" smtClean="0"/>
              <a:t>Solution:</a:t>
            </a:r>
          </a:p>
          <a:p>
            <a:r>
              <a:rPr lang="en-IN" dirty="0" smtClean="0"/>
              <a:t>1. Find </a:t>
            </a:r>
            <a:r>
              <a:rPr lang="en-IN" dirty="0"/>
              <a:t>the mean difference (male absences minus female absences) in the population. </a:t>
            </a:r>
            <a:r>
              <a:rPr lang="en-IN" dirty="0" err="1"/>
              <a:t>μ</a:t>
            </a:r>
            <a:r>
              <a:rPr lang="en-IN" baseline="-25000" dirty="0" err="1"/>
              <a:t>d</a:t>
            </a:r>
            <a:r>
              <a:rPr lang="en-IN" dirty="0"/>
              <a:t> = μ</a:t>
            </a:r>
            <a:r>
              <a:rPr lang="en-IN" baseline="-25000" dirty="0"/>
              <a:t>1</a:t>
            </a:r>
            <a:r>
              <a:rPr lang="en-IN" dirty="0"/>
              <a:t> - μ</a:t>
            </a:r>
            <a:r>
              <a:rPr lang="en-IN" baseline="-25000" dirty="0"/>
              <a:t>2</a:t>
            </a:r>
            <a:r>
              <a:rPr lang="en-IN" dirty="0"/>
              <a:t> = 15 - 10 = 5 </a:t>
            </a:r>
          </a:p>
          <a:p>
            <a:r>
              <a:rPr lang="en-US" dirty="0" smtClean="0"/>
              <a:t>2. </a:t>
            </a:r>
            <a:r>
              <a:rPr lang="en-IN" dirty="0"/>
              <a:t>Find the standard deviation of the difference. </a:t>
            </a:r>
            <a:endParaRPr lang="en-IN" dirty="0" smtClean="0"/>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a:t>
            </a:r>
          </a:p>
          <a:p>
            <a:pPr algn="ctr"/>
            <a:r>
              <a:rPr lang="el-GR" dirty="0"/>
              <a:t>σ</a:t>
            </a:r>
            <a:r>
              <a:rPr lang="en-IN" baseline="-25000" dirty="0"/>
              <a:t>d</a:t>
            </a:r>
            <a:r>
              <a:rPr lang="en-IN" dirty="0"/>
              <a:t> = sqrt(7</a:t>
            </a:r>
            <a:r>
              <a:rPr lang="en-IN" baseline="30000" dirty="0"/>
              <a:t>2</a:t>
            </a:r>
            <a:r>
              <a:rPr lang="en-IN" dirty="0"/>
              <a:t>/100 + 6</a:t>
            </a:r>
            <a:r>
              <a:rPr lang="en-IN" baseline="30000" dirty="0"/>
              <a:t>2</a:t>
            </a:r>
            <a:r>
              <a:rPr lang="en-IN" dirty="0"/>
              <a:t>/50) </a:t>
            </a:r>
            <a:r>
              <a:rPr lang="en-IN" dirty="0" smtClean="0"/>
              <a:t> </a:t>
            </a:r>
            <a:endParaRPr lang="en-IN" dirty="0"/>
          </a:p>
          <a:p>
            <a:pPr algn="ctr"/>
            <a:r>
              <a:rPr lang="el-GR" dirty="0"/>
              <a:t>σ</a:t>
            </a:r>
            <a:r>
              <a:rPr lang="en-IN" baseline="-25000" dirty="0"/>
              <a:t>d</a:t>
            </a:r>
            <a:r>
              <a:rPr lang="en-IN" dirty="0"/>
              <a:t> = sqrt(0.49 + .72) = sqrt(1.21) = 1.1 </a:t>
            </a:r>
          </a:p>
          <a:p>
            <a:r>
              <a:rPr lang="en-IN" dirty="0" smtClean="0"/>
              <a:t>3. Find </a:t>
            </a:r>
            <a:r>
              <a:rPr lang="en-IN" dirty="0"/>
              <a:t>the probability. This problem requires us to find the probability that the average number of absences in the boy sample minus the average number of absences in the girl sample is less than 3.</a:t>
            </a:r>
            <a:endParaRPr lang="en-IN" dirty="0" smtClean="0"/>
          </a:p>
        </p:txBody>
      </p:sp>
    </p:spTree>
    <p:extLst>
      <p:ext uri="{BB962C8B-B14F-4D97-AF65-F5344CB8AC3E}">
        <p14:creationId xmlns:p14="http://schemas.microsoft.com/office/powerpoint/2010/main" val="71947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44676772"/>
              </p:ext>
            </p:extLst>
          </p:nvPr>
        </p:nvGraphicFramePr>
        <p:xfrm>
          <a:off x="1019024" y="317419"/>
          <a:ext cx="10214053"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Next Steps..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774571"/>
          </a:xfrm>
          <a:prstGeom prst="rect">
            <a:avLst/>
          </a:prstGeom>
          <a:noFill/>
        </p:spPr>
        <p:txBody>
          <a:bodyPr wrap="square" rtlCol="0">
            <a:spAutoFit/>
          </a:bodyPr>
          <a:lstStyle/>
          <a:p>
            <a:pPr>
              <a:spcAft>
                <a:spcPts val="1000"/>
              </a:spcAft>
            </a:pPr>
            <a:r>
              <a:rPr lang="en-US" dirty="0" smtClean="0"/>
              <a:t>Now we have to learn about:</a:t>
            </a:r>
          </a:p>
          <a:p>
            <a:pPr>
              <a:spcAft>
                <a:spcPts val="1000"/>
              </a:spcAft>
            </a:pPr>
            <a:r>
              <a:rPr lang="en-US" dirty="0" smtClean="0"/>
              <a:t> </a:t>
            </a:r>
            <a:endParaRPr lang="en-IN" dirty="0" smtClean="0"/>
          </a:p>
        </p:txBody>
      </p:sp>
      <p:sp>
        <p:nvSpPr>
          <p:cNvPr id="3" name="TextBox 2"/>
          <p:cNvSpPr txBox="1"/>
          <p:nvPr/>
        </p:nvSpPr>
        <p:spPr>
          <a:xfrm>
            <a:off x="1019024" y="3391442"/>
            <a:ext cx="2818880" cy="1477328"/>
          </a:xfrm>
          <a:prstGeom prst="rect">
            <a:avLst/>
          </a:prstGeom>
          <a:noFill/>
        </p:spPr>
        <p:txBody>
          <a:bodyPr wrap="square" rtlCol="0">
            <a:spAutoFit/>
          </a:bodyPr>
          <a:lstStyle/>
          <a:p>
            <a:r>
              <a:rPr lang="en-IN" dirty="0" smtClean="0"/>
              <a:t>The </a:t>
            </a:r>
            <a:r>
              <a:rPr lang="en-IN" dirty="0"/>
              <a:t>process by which one makes inferences about a population, based on information obtained from a sample.</a:t>
            </a:r>
          </a:p>
        </p:txBody>
      </p:sp>
      <p:sp>
        <p:nvSpPr>
          <p:cNvPr id="8" name="TextBox 7"/>
          <p:cNvSpPr txBox="1"/>
          <p:nvPr/>
        </p:nvSpPr>
        <p:spPr>
          <a:xfrm>
            <a:off x="4716610" y="3417189"/>
            <a:ext cx="2817531" cy="1200329"/>
          </a:xfrm>
          <a:prstGeom prst="rect">
            <a:avLst/>
          </a:prstGeom>
          <a:noFill/>
        </p:spPr>
        <p:txBody>
          <a:bodyPr wrap="square" rtlCol="0">
            <a:spAutoFit/>
          </a:bodyPr>
          <a:lstStyle/>
          <a:p>
            <a:r>
              <a:rPr lang="en-IN" smtClean="0"/>
              <a:t>Describes the amount of uncertainty associated with a sample estimate of a population parameter.</a:t>
            </a:r>
            <a:endParaRPr lang="en-IN" dirty="0"/>
          </a:p>
        </p:txBody>
      </p:sp>
      <p:sp>
        <p:nvSpPr>
          <p:cNvPr id="9" name="TextBox 8"/>
          <p:cNvSpPr txBox="1"/>
          <p:nvPr/>
        </p:nvSpPr>
        <p:spPr>
          <a:xfrm>
            <a:off x="8412847" y="3417189"/>
            <a:ext cx="2820230" cy="1200329"/>
          </a:xfrm>
          <a:prstGeom prst="rect">
            <a:avLst/>
          </a:prstGeom>
          <a:noFill/>
        </p:spPr>
        <p:txBody>
          <a:bodyPr wrap="square" rtlCol="0">
            <a:spAutoFit/>
          </a:bodyPr>
          <a:lstStyle/>
          <a:p>
            <a:r>
              <a:rPr lang="en-IN" dirty="0"/>
              <a:t>Hypothesis testing refers to the formal procedures used by statisticians to accept or reject statistical hypotheses.</a:t>
            </a:r>
          </a:p>
        </p:txBody>
      </p:sp>
    </p:spTree>
    <p:extLst>
      <p:ext uri="{BB962C8B-B14F-4D97-AF65-F5344CB8AC3E}">
        <p14:creationId xmlns:p14="http://schemas.microsoft.com/office/powerpoint/2010/main" val="2645013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50906"/>
            <a:ext cx="12192000" cy="4456236"/>
          </a:xfrm>
          <a:prstGeom prst="rect">
            <a:avLst/>
          </a:prstGeom>
        </p:spPr>
      </p:pic>
      <p:sp>
        <p:nvSpPr>
          <p:cNvPr id="7" name="TextBox 6"/>
          <p:cNvSpPr txBox="1"/>
          <p:nvPr/>
        </p:nvSpPr>
        <p:spPr>
          <a:xfrm>
            <a:off x="706191" y="4224271"/>
            <a:ext cx="10779617" cy="2292935"/>
          </a:xfrm>
          <a:prstGeom prst="rect">
            <a:avLst/>
          </a:prstGeom>
          <a:noFill/>
        </p:spPr>
        <p:txBody>
          <a:bodyPr wrap="square" rtlCol="0">
            <a:spAutoFit/>
          </a:bodyPr>
          <a:lstStyle/>
          <a:p>
            <a:r>
              <a:rPr lang="en-US" sz="3500" dirty="0" smtClean="0"/>
              <a:t>Some more distributions...</a:t>
            </a:r>
          </a:p>
          <a:p>
            <a:endParaRPr lang="en-US" dirty="0"/>
          </a:p>
          <a:p>
            <a:pPr algn="ctr"/>
            <a:r>
              <a:rPr lang="en-US" sz="4500" dirty="0"/>
              <a:t>t</a:t>
            </a:r>
            <a:r>
              <a:rPr lang="en-US" sz="4500" dirty="0" smtClean="0"/>
              <a:t> Distribution</a:t>
            </a:r>
          </a:p>
          <a:p>
            <a:pPr algn="ctr"/>
            <a:r>
              <a:rPr lang="en-US" sz="4500" dirty="0" smtClean="0"/>
              <a:t>Chi-Square Distribution</a:t>
            </a:r>
            <a:endParaRPr lang="en-IN" sz="4500" dirty="0"/>
          </a:p>
        </p:txBody>
      </p:sp>
    </p:spTree>
    <p:extLst>
      <p:ext uri="{BB962C8B-B14F-4D97-AF65-F5344CB8AC3E}">
        <p14:creationId xmlns:p14="http://schemas.microsoft.com/office/powerpoint/2010/main" val="108347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057795"/>
          </a:xfrm>
          <a:prstGeom prst="rect">
            <a:avLst/>
          </a:prstGeom>
          <a:noFill/>
        </p:spPr>
        <p:txBody>
          <a:bodyPr wrap="square" rtlCol="0">
            <a:spAutoFit/>
          </a:bodyPr>
          <a:lstStyle/>
          <a:p>
            <a:r>
              <a:rPr lang="en-IN" dirty="0" smtClean="0"/>
              <a:t>It is </a:t>
            </a:r>
            <a:r>
              <a:rPr lang="en-IN" dirty="0"/>
              <a:t>a probability distribution that is used to estimate population parameters </a:t>
            </a:r>
            <a:r>
              <a:rPr lang="en-IN" dirty="0" smtClean="0"/>
              <a:t>when:</a:t>
            </a:r>
          </a:p>
          <a:p>
            <a:pPr marL="342900" indent="-342900">
              <a:buAutoNum type="arabicParenR"/>
            </a:pPr>
            <a:r>
              <a:rPr lang="en-IN" dirty="0" smtClean="0"/>
              <a:t>The </a:t>
            </a:r>
            <a:r>
              <a:rPr lang="en-IN" dirty="0"/>
              <a:t>sample size is small </a:t>
            </a:r>
            <a:r>
              <a:rPr lang="en-IN" dirty="0" smtClean="0"/>
              <a:t>or</a:t>
            </a:r>
          </a:p>
          <a:p>
            <a:pPr marL="342900" indent="-342900">
              <a:buAutoNum type="arabicParenR"/>
            </a:pPr>
            <a:r>
              <a:rPr lang="en-IN" dirty="0" smtClean="0"/>
              <a:t>When </a:t>
            </a:r>
            <a:r>
              <a:rPr lang="en-IN" dirty="0"/>
              <a:t>the population variance is </a:t>
            </a:r>
            <a:r>
              <a:rPr lang="en-IN" dirty="0" smtClean="0"/>
              <a:t>unknown.</a:t>
            </a:r>
          </a:p>
          <a:p>
            <a:pPr marL="342900" indent="-342900">
              <a:buAutoNum type="arabicParenR"/>
            </a:pPr>
            <a:endParaRPr lang="en-US" dirty="0"/>
          </a:p>
          <a:p>
            <a:r>
              <a:rPr lang="en-IN" dirty="0"/>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p>
          <a:p>
            <a:endParaRPr lang="en-IN" dirty="0"/>
          </a:p>
          <a:p>
            <a:pPr>
              <a:spcAft>
                <a:spcPts val="1000"/>
              </a:spcAft>
            </a:pPr>
            <a:r>
              <a:rPr lang="en-IN" dirty="0"/>
              <a:t>But sample sizes are sometimes small, and often we do not know the standard deviation of the population. </a:t>
            </a:r>
            <a:r>
              <a:rPr lang="en-IN" dirty="0" smtClean="0"/>
              <a:t>And we rely </a:t>
            </a:r>
            <a:r>
              <a:rPr lang="en-IN" dirty="0"/>
              <a:t>on the distribution of the t statistic (also known as the t score), whose values are given by: </a:t>
            </a:r>
            <a:endParaRPr lang="en-IN" dirty="0" smtClean="0"/>
          </a:p>
          <a:p>
            <a:pPr algn="ctr">
              <a:spcAft>
                <a:spcPts val="1000"/>
              </a:spcAft>
            </a:pPr>
            <a:r>
              <a:rPr lang="pt-BR" dirty="0"/>
              <a:t>t = [ x - μ ] / [ s / sqrt( n ) </a:t>
            </a:r>
            <a:r>
              <a:rPr lang="pt-BR" dirty="0" smtClean="0"/>
              <a:t>]</a:t>
            </a:r>
          </a:p>
          <a:p>
            <a:r>
              <a:rPr lang="en-IN" dirty="0"/>
              <a:t>where x is the sample mean, μ is the population mean, s is the standard deviation of the sample, and n is the sample </a:t>
            </a:r>
            <a:r>
              <a:rPr lang="en-IN" dirty="0" smtClean="0"/>
              <a:t>size.</a:t>
            </a:r>
          </a:p>
          <a:p>
            <a:endParaRPr lang="en-IN" dirty="0" smtClean="0"/>
          </a:p>
          <a:p>
            <a:r>
              <a:rPr lang="en-IN" dirty="0"/>
              <a:t>The t distribution allows us to </a:t>
            </a:r>
            <a:r>
              <a:rPr lang="en-IN" dirty="0" smtClean="0"/>
              <a:t>conduct </a:t>
            </a:r>
            <a:r>
              <a:rPr lang="en-IN" dirty="0"/>
              <a:t>statistical analyses on certain data sets that are not appropriate for analysis, using the normal distribution</a:t>
            </a:r>
            <a:endParaRPr lang="en-IN" dirty="0" smtClean="0"/>
          </a:p>
        </p:txBody>
      </p:sp>
    </p:spTree>
    <p:extLst>
      <p:ext uri="{BB962C8B-B14F-4D97-AF65-F5344CB8AC3E}">
        <p14:creationId xmlns:p14="http://schemas.microsoft.com/office/powerpoint/2010/main" val="2478464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4355038"/>
          </a:xfrm>
          <a:prstGeom prst="rect">
            <a:avLst/>
          </a:prstGeom>
          <a:noFill/>
        </p:spPr>
        <p:txBody>
          <a:bodyPr wrap="square" rtlCol="0">
            <a:spAutoFit/>
          </a:bodyPr>
          <a:lstStyle/>
          <a:p>
            <a:pPr>
              <a:spcAft>
                <a:spcPts val="1000"/>
              </a:spcAft>
            </a:pPr>
            <a:r>
              <a:rPr lang="en-IN" dirty="0"/>
              <a:t>Some estimates are based on more information than others. For example, an estimate of the variance based on a sample size of 100 is based on more information than an estimate of the variance based on a sample size of 5</a:t>
            </a:r>
            <a:r>
              <a:rPr lang="en-IN" dirty="0" smtClean="0"/>
              <a:t>.</a:t>
            </a:r>
          </a:p>
          <a:p>
            <a:pPr algn="ctr"/>
            <a:r>
              <a:rPr lang="en-IN" b="1" i="1" dirty="0"/>
              <a:t>The degrees of freedom (</a:t>
            </a:r>
            <a:r>
              <a:rPr lang="en-IN" b="1" i="1" dirty="0" err="1" smtClean="0"/>
              <a:t>dof</a:t>
            </a:r>
            <a:r>
              <a:rPr lang="en-IN" b="1" i="1" dirty="0"/>
              <a:t>) of an estimate is the number of independent pieces of information on which the estimate is based</a:t>
            </a:r>
            <a:r>
              <a:rPr lang="en-IN" b="1" i="1" dirty="0" smtClean="0"/>
              <a:t>.</a:t>
            </a:r>
          </a:p>
          <a:p>
            <a:r>
              <a:rPr lang="en-US" b="1" dirty="0" smtClean="0"/>
              <a:t>Case:</a:t>
            </a:r>
          </a:p>
          <a:p>
            <a:r>
              <a:rPr lang="en-US" dirty="0" smtClean="0"/>
              <a:t>Assuming mean height of Martians is 6. We randomly sample one Martial and found that his height is 8.</a:t>
            </a:r>
          </a:p>
          <a:p>
            <a:pPr>
              <a:spcAft>
                <a:spcPts val="1000"/>
              </a:spcAft>
            </a:pPr>
            <a:r>
              <a:rPr lang="en-US" dirty="0" smtClean="0"/>
              <a:t>Variance of this sample – (8-6)</a:t>
            </a:r>
            <a:r>
              <a:rPr lang="en-US" dirty="0" smtClean="0">
                <a:ln w="0"/>
              </a:rPr>
              <a:t>^2 – 4. So we estimate the variance of the population to be 4 based on this sample.</a:t>
            </a:r>
          </a:p>
          <a:p>
            <a:pPr>
              <a:spcAft>
                <a:spcPts val="1000"/>
              </a:spcAft>
            </a:pPr>
            <a:r>
              <a:rPr lang="en-US" dirty="0" smtClean="0"/>
              <a:t>Now we sample one more Martian having height 5. His variance from the mean would be (6-5)^2 – 1.</a:t>
            </a:r>
          </a:p>
          <a:p>
            <a:r>
              <a:rPr lang="en-US" dirty="0" smtClean="0"/>
              <a:t>Based on these two samples we would estimate the variance of the population to be 2.5 (</a:t>
            </a:r>
            <a:r>
              <a:rPr lang="en-US" dirty="0" err="1" smtClean="0"/>
              <a:t>avg</a:t>
            </a:r>
            <a:r>
              <a:rPr lang="en-US" dirty="0" smtClean="0"/>
              <a:t> of both)</a:t>
            </a:r>
          </a:p>
          <a:p>
            <a:endParaRPr lang="en-US" dirty="0" smtClean="0"/>
          </a:p>
          <a:p>
            <a:r>
              <a:rPr lang="en-IN" dirty="0"/>
              <a:t>Since this estimate is based on two independent pieces of information, it has two degrees of freedom. The two estimates are independent because they are based on two independently and randomly selected Martians</a:t>
            </a:r>
            <a:r>
              <a:rPr lang="en-IN" dirty="0" smtClean="0"/>
              <a:t>.</a:t>
            </a:r>
          </a:p>
          <a:p>
            <a:endParaRPr lang="en-US" dirty="0"/>
          </a:p>
          <a:p>
            <a:r>
              <a:rPr lang="en-US" dirty="0" smtClean="0"/>
              <a:t>Generally we don’t have population mean, we have to estimate it as well.</a:t>
            </a:r>
            <a:endParaRPr lang="en-US" dirty="0"/>
          </a:p>
        </p:txBody>
      </p:sp>
    </p:spTree>
    <p:extLst>
      <p:ext uri="{BB962C8B-B14F-4D97-AF65-F5344CB8AC3E}">
        <p14:creationId xmlns:p14="http://schemas.microsoft.com/office/powerpoint/2010/main" val="686300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5037276"/>
          </a:xfrm>
          <a:prstGeom prst="rect">
            <a:avLst/>
          </a:prstGeom>
          <a:noFill/>
        </p:spPr>
        <p:txBody>
          <a:bodyPr wrap="square" rtlCol="0">
            <a:spAutoFit/>
          </a:bodyPr>
          <a:lstStyle/>
          <a:p>
            <a:pPr>
              <a:spcAft>
                <a:spcPts val="1000"/>
              </a:spcAft>
            </a:pPr>
            <a:r>
              <a:rPr lang="en-US" dirty="0" smtClean="0"/>
              <a:t>We don’t know the population mean and we have to estimate it from the samples now.</a:t>
            </a:r>
          </a:p>
          <a:p>
            <a:r>
              <a:rPr lang="en-US" dirty="0" smtClean="0"/>
              <a:t>We have two samples with height 8 and 5. Estimation of population mean would be: </a:t>
            </a:r>
            <a:r>
              <a:rPr lang="en-US" dirty="0" err="1" smtClean="0"/>
              <a:t>avg</a:t>
            </a:r>
            <a:r>
              <a:rPr lang="en-US" dirty="0" smtClean="0"/>
              <a:t>(8,5) – 6.5</a:t>
            </a:r>
          </a:p>
          <a:p>
            <a:r>
              <a:rPr lang="en-US" dirty="0" smtClean="0"/>
              <a:t>Computing variance of both of them:</a:t>
            </a:r>
          </a:p>
          <a:p>
            <a:r>
              <a:rPr lang="en-US" dirty="0" smtClean="0"/>
              <a:t>	Estimate 1 – (8 – 6.5)^2 = 2.25</a:t>
            </a:r>
          </a:p>
          <a:p>
            <a:r>
              <a:rPr lang="en-US" dirty="0"/>
              <a:t>	</a:t>
            </a:r>
            <a:r>
              <a:rPr lang="en-US" dirty="0" smtClean="0"/>
              <a:t>Estimate 2 – (5 – 6.5)^2 = 2.25</a:t>
            </a:r>
          </a:p>
          <a:p>
            <a:pPr>
              <a:spcAft>
                <a:spcPts val="1000"/>
              </a:spcAft>
            </a:pPr>
            <a:r>
              <a:rPr lang="en-US" b="1" dirty="0" smtClean="0"/>
              <a:t>Are these estimates independent?</a:t>
            </a:r>
          </a:p>
          <a:p>
            <a:pPr>
              <a:spcAft>
                <a:spcPts val="1000"/>
              </a:spcAft>
            </a:pPr>
            <a:r>
              <a:rPr lang="en-US" b="1" dirty="0" smtClean="0"/>
              <a:t>No, </a:t>
            </a:r>
            <a:r>
              <a:rPr lang="en-US" dirty="0" smtClean="0"/>
              <a:t>because each height was used in estimation of the mean, so the first height influenced the mean and hence the estimate 2 of the variance. Changing the first height would change the estimate 2 of the variance.</a:t>
            </a:r>
          </a:p>
          <a:p>
            <a:pPr>
              <a:spcAft>
                <a:spcPts val="1000"/>
              </a:spcAft>
            </a:pPr>
            <a:r>
              <a:rPr lang="en-IN" dirty="0"/>
              <a:t>The important point is that the two estimates are not independent and therefore we do not have two degrees of freedom. </a:t>
            </a:r>
            <a:endParaRPr lang="en-IN" dirty="0" smtClean="0"/>
          </a:p>
          <a:p>
            <a:pPr>
              <a:spcAft>
                <a:spcPts val="1000"/>
              </a:spcAft>
            </a:pPr>
            <a:r>
              <a:rPr lang="en-IN" dirty="0"/>
              <a:t>In general, the degrees of freedom for an estimate is equal to the number of values minus the number of parameters estimated </a:t>
            </a:r>
            <a:r>
              <a:rPr lang="en-IN" dirty="0" err="1"/>
              <a:t>en</a:t>
            </a:r>
            <a:r>
              <a:rPr lang="en-IN" dirty="0"/>
              <a:t> route to the estimate in question. In the Martians example, there are two values (8 and 5) and we had to estimate one parameter (μ) on the way to estimating the parameter of interest (σ</a:t>
            </a:r>
            <a:r>
              <a:rPr lang="en-IN" baseline="30000" dirty="0"/>
              <a:t>2</a:t>
            </a:r>
            <a:r>
              <a:rPr lang="en-IN" dirty="0"/>
              <a:t>). Therefore, the estimate of variance has 2 - 1 = 1 degree of freedom. If we had sampled 12 Martians, then our estimate of variance would have had 11 degrees of freedom. Therefore, the degrees of freedom of an estimate of variance is equal to N - 1, where N is the number of observations.</a:t>
            </a:r>
            <a:endParaRPr lang="en-US" b="1" dirty="0" smtClean="0"/>
          </a:p>
        </p:txBody>
      </p:sp>
    </p:spTree>
    <p:extLst>
      <p:ext uri="{BB962C8B-B14F-4D97-AF65-F5344CB8AC3E}">
        <p14:creationId xmlns:p14="http://schemas.microsoft.com/office/powerpoint/2010/main" val="377668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Population 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2" y="1047241"/>
            <a:ext cx="10311685" cy="646331"/>
          </a:xfrm>
          <a:prstGeom prst="rect">
            <a:avLst/>
          </a:prstGeom>
          <a:noFill/>
        </p:spPr>
        <p:txBody>
          <a:bodyPr wrap="square" rtlCol="0">
            <a:spAutoFit/>
          </a:bodyPr>
          <a:lstStyle/>
          <a:p>
            <a:r>
              <a:rPr lang="en-US" dirty="0" smtClean="0"/>
              <a:t>Inferential Statistics is a part of statistics which uses various tools and techniques to derive some inference by looking at just a sample of the all of the values.</a:t>
            </a:r>
            <a:endParaRPr lang="en-IN" dirty="0"/>
          </a:p>
        </p:txBody>
      </p:sp>
      <p:sp>
        <p:nvSpPr>
          <p:cNvPr id="3" name="TextBox 2"/>
          <p:cNvSpPr txBox="1"/>
          <p:nvPr/>
        </p:nvSpPr>
        <p:spPr>
          <a:xfrm>
            <a:off x="802782" y="1784557"/>
            <a:ext cx="10311685" cy="1882567"/>
          </a:xfrm>
          <a:prstGeom prst="rect">
            <a:avLst/>
          </a:prstGeom>
          <a:noFill/>
        </p:spPr>
        <p:txBody>
          <a:bodyPr wrap="square" rtlCol="0">
            <a:spAutoFit/>
          </a:bodyPr>
          <a:lstStyle/>
          <a:p>
            <a:pPr>
              <a:spcAft>
                <a:spcPts val="1000"/>
              </a:spcAft>
            </a:pPr>
            <a:r>
              <a:rPr lang="en-US" dirty="0"/>
              <a:t>A </a:t>
            </a:r>
            <a:r>
              <a:rPr lang="en-US" b="1" dirty="0"/>
              <a:t>population</a:t>
            </a:r>
            <a:r>
              <a:rPr lang="en-US" dirty="0"/>
              <a:t> includes all of the elements from a set of data</a:t>
            </a:r>
            <a:r>
              <a:rPr lang="en-US" dirty="0" smtClean="0"/>
              <a:t>.</a:t>
            </a:r>
          </a:p>
          <a:p>
            <a:r>
              <a:rPr lang="en-US" dirty="0" smtClean="0"/>
              <a:t>A </a:t>
            </a:r>
            <a:r>
              <a:rPr lang="en-US" b="1" dirty="0"/>
              <a:t>sample</a:t>
            </a:r>
            <a:r>
              <a:rPr lang="en-US" dirty="0"/>
              <a:t> consists one or more observations drawn from the population</a:t>
            </a:r>
            <a:r>
              <a:rPr lang="en-US" dirty="0" smtClean="0"/>
              <a:t>.</a:t>
            </a:r>
          </a:p>
          <a:p>
            <a:endParaRPr lang="en-US" dirty="0"/>
          </a:p>
          <a:p>
            <a:r>
              <a:rPr lang="en-IN" dirty="0" smtClean="0"/>
              <a:t>A sample </a:t>
            </a:r>
            <a:r>
              <a:rPr lang="en-IN" dirty="0"/>
              <a:t>can have fewer observations than the population, the same number of observations, or more </a:t>
            </a:r>
            <a:r>
              <a:rPr lang="en-IN" dirty="0" smtClean="0"/>
              <a:t>observations.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67" y="3220117"/>
            <a:ext cx="5635513" cy="3457578"/>
          </a:xfrm>
          <a:prstGeom prst="rect">
            <a:avLst/>
          </a:prstGeom>
        </p:spPr>
      </p:pic>
    </p:spTree>
    <p:extLst>
      <p:ext uri="{BB962C8B-B14F-4D97-AF65-F5344CB8AC3E}">
        <p14:creationId xmlns:p14="http://schemas.microsoft.com/office/powerpoint/2010/main" val="79131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139595"/>
          </a:xfrm>
          <a:prstGeom prst="rect">
            <a:avLst/>
          </a:prstGeom>
          <a:noFill/>
        </p:spPr>
        <p:txBody>
          <a:bodyPr wrap="square" rtlCol="0">
            <a:spAutoFit/>
          </a:bodyPr>
          <a:lstStyle/>
          <a:p>
            <a:r>
              <a:rPr lang="en-IN" dirty="0"/>
              <a:t>There are actually many different t distributions. The particular form of the t distribution is determined by its </a:t>
            </a:r>
            <a:r>
              <a:rPr lang="en-IN" b="1" dirty="0"/>
              <a:t>degrees of freedom</a:t>
            </a:r>
            <a:r>
              <a:rPr lang="en-IN" dirty="0"/>
              <a:t>. </a:t>
            </a:r>
            <a:endParaRPr lang="en-IN" dirty="0" smtClean="0"/>
          </a:p>
          <a:p>
            <a:endParaRPr lang="en-US" dirty="0"/>
          </a:p>
          <a:p>
            <a:r>
              <a:rPr lang="en-IN" dirty="0"/>
              <a:t>When estimating a mean score or a proportion from a single sample, the number of independent observations is equal to the sample size minus one. Hence, the distribution of the </a:t>
            </a:r>
            <a:r>
              <a:rPr lang="en-IN" i="1" dirty="0"/>
              <a:t>t</a:t>
            </a:r>
            <a:r>
              <a:rPr lang="en-IN" dirty="0"/>
              <a:t> statistic from samples of size 8 would be described by a t distribution having 8 - 1 or 7 degrees of freedom. Similarly, a t distribution having 15 degrees of freedom would be used with a sample of size 16</a:t>
            </a:r>
            <a:r>
              <a:rPr lang="en-IN" dirty="0" smtClean="0"/>
              <a:t>.</a:t>
            </a:r>
          </a:p>
          <a:p>
            <a:endParaRPr lang="en-US" dirty="0"/>
          </a:p>
          <a:p>
            <a:pPr>
              <a:spcAft>
                <a:spcPts val="1000"/>
              </a:spcAft>
            </a:pPr>
            <a:r>
              <a:rPr lang="en-US" sz="2200" b="1" u="sng" dirty="0" smtClean="0"/>
              <a:t>Properties of the t – Distribution</a:t>
            </a:r>
          </a:p>
          <a:p>
            <a:pPr marL="342900" indent="-342900">
              <a:spcAft>
                <a:spcPts val="1000"/>
              </a:spcAft>
              <a:buAutoNum type="arabicPeriod"/>
            </a:pPr>
            <a:r>
              <a:rPr lang="en-US" dirty="0" smtClean="0"/>
              <a:t>T</a:t>
            </a:r>
            <a:r>
              <a:rPr lang="en-IN" dirty="0" smtClean="0"/>
              <a:t>he </a:t>
            </a:r>
            <a:r>
              <a:rPr lang="en-IN" dirty="0"/>
              <a:t>mean of the distribution is equal to </a:t>
            </a:r>
            <a:r>
              <a:rPr lang="en-IN" dirty="0" smtClean="0"/>
              <a:t>0.</a:t>
            </a:r>
          </a:p>
          <a:p>
            <a:pPr marL="342900" indent="-342900">
              <a:spcAft>
                <a:spcPts val="1000"/>
              </a:spcAft>
              <a:buAutoNum type="arabicPeriod"/>
            </a:pPr>
            <a:r>
              <a:rPr lang="en-IN" dirty="0"/>
              <a:t>The variance is equal to v / ( v - 2 ), where v is the degrees of </a:t>
            </a:r>
            <a:r>
              <a:rPr lang="en-IN" dirty="0" smtClean="0"/>
              <a:t>freedom.</a:t>
            </a:r>
          </a:p>
          <a:p>
            <a:pPr marL="342900" indent="-342900">
              <a:buAutoNum type="arabicPeriod"/>
            </a:pPr>
            <a:r>
              <a:rPr lang="en-IN" dirty="0"/>
              <a:t>The variance is always greater than 1, although it is close to 1 when there are many degrees of freedom. With infinite degrees of freedom, the t distribution is the same as the standard normal distribution.</a:t>
            </a:r>
            <a:endParaRPr lang="en-IN" dirty="0" smtClean="0"/>
          </a:p>
        </p:txBody>
      </p:sp>
    </p:spTree>
    <p:extLst>
      <p:ext uri="{BB962C8B-B14F-4D97-AF65-F5344CB8AC3E}">
        <p14:creationId xmlns:p14="http://schemas.microsoft.com/office/powerpoint/2010/main" val="282546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57521"/>
          </a:xfrm>
          <a:prstGeom prst="rect">
            <a:avLst/>
          </a:prstGeom>
          <a:noFill/>
        </p:spPr>
        <p:txBody>
          <a:bodyPr wrap="square" rtlCol="0">
            <a:spAutoFit/>
          </a:bodyPr>
          <a:lstStyle/>
          <a:p>
            <a:pPr>
              <a:spcAft>
                <a:spcPts val="1000"/>
              </a:spcAft>
            </a:pPr>
            <a:r>
              <a:rPr lang="en-IN" dirty="0"/>
              <a:t>The distribution of the chi-square statistic is called the chi-square distribution</a:t>
            </a:r>
            <a:r>
              <a:rPr lang="en-IN" dirty="0" smtClean="0"/>
              <a:t>.</a:t>
            </a:r>
          </a:p>
          <a:p>
            <a:pPr>
              <a:spcAft>
                <a:spcPts val="1000"/>
              </a:spcAft>
            </a:pPr>
            <a:r>
              <a:rPr lang="en-IN" dirty="0" smtClean="0"/>
              <a:t>Suppose </a:t>
            </a:r>
            <a:r>
              <a:rPr lang="en-IN" dirty="0"/>
              <a:t>we conduct the following statistical experiment. We select a random sample of size n from a normal population, having a standard deviation equal to σ. We find that the standard deviation in our sample is equal to s. Given these data, we can define a statistic, called chi-square, using the following equation</a:t>
            </a:r>
            <a:r>
              <a:rPr lang="en-IN" dirty="0" smtClean="0"/>
              <a:t>:</a:t>
            </a:r>
            <a:endParaRPr lang="en-IN" dirty="0"/>
          </a:p>
          <a:p>
            <a:pPr algn="ctr">
              <a:spcAft>
                <a:spcPts val="1000"/>
              </a:spcAft>
            </a:pPr>
            <a:r>
              <a:rPr lang="en-IN" b="1" i="1" dirty="0"/>
              <a:t>Χ2 = [ ( n - 1 ) * s2 ] / </a:t>
            </a:r>
            <a:r>
              <a:rPr lang="en-IN" b="1" i="1" dirty="0" smtClean="0"/>
              <a:t>σ2</a:t>
            </a:r>
          </a:p>
          <a:p>
            <a:pPr>
              <a:spcAft>
                <a:spcPts val="1000"/>
              </a:spcAft>
            </a:pPr>
            <a:r>
              <a:rPr lang="en-IN" dirty="0"/>
              <a:t>The distribution of the chi-square statistic is called the chi-square distribution. The chi-square distribution is defined by the following probability density function:</a:t>
            </a:r>
          </a:p>
          <a:p>
            <a:pPr algn="ctr">
              <a:spcAft>
                <a:spcPts val="1000"/>
              </a:spcAft>
            </a:pPr>
            <a:r>
              <a:rPr lang="es-ES" b="1" i="1" dirty="0"/>
              <a:t>Y = Y</a:t>
            </a:r>
            <a:r>
              <a:rPr lang="es-ES" b="1" i="1" baseline="-25000" dirty="0"/>
              <a:t>0</a:t>
            </a:r>
            <a:r>
              <a:rPr lang="es-ES" b="1" i="1" dirty="0"/>
              <a:t> * ( Χ</a:t>
            </a:r>
            <a:r>
              <a:rPr lang="es-ES" b="1" i="1" baseline="30000" dirty="0"/>
              <a:t>2</a:t>
            </a:r>
            <a:r>
              <a:rPr lang="es-ES" b="1" i="1" dirty="0"/>
              <a:t> ) </a:t>
            </a:r>
            <a:r>
              <a:rPr lang="es-ES" b="1" i="1" baseline="30000" dirty="0"/>
              <a:t>( v/2 - 1 )</a:t>
            </a:r>
            <a:r>
              <a:rPr lang="es-ES" b="1" i="1" dirty="0"/>
              <a:t> * e</a:t>
            </a:r>
            <a:r>
              <a:rPr lang="es-ES" b="1" i="1" baseline="30000" dirty="0"/>
              <a:t>-Χ2 / </a:t>
            </a:r>
            <a:r>
              <a:rPr lang="es-ES" b="1" i="1" baseline="30000" dirty="0" smtClean="0"/>
              <a:t>2</a:t>
            </a:r>
          </a:p>
          <a:p>
            <a:r>
              <a:rPr lang="en-IN" dirty="0"/>
              <a:t>where Y</a:t>
            </a:r>
            <a:r>
              <a:rPr lang="en-IN" baseline="-25000" dirty="0"/>
              <a:t>0</a:t>
            </a:r>
            <a:r>
              <a:rPr lang="en-IN" dirty="0"/>
              <a:t> is a constant that depends on the </a:t>
            </a:r>
            <a:endParaRPr lang="en-IN" dirty="0" smtClean="0"/>
          </a:p>
          <a:p>
            <a:r>
              <a:rPr lang="en-IN" dirty="0" smtClean="0"/>
              <a:t>number </a:t>
            </a:r>
            <a:r>
              <a:rPr lang="en-IN" dirty="0"/>
              <a:t>of degrees of freedom, </a:t>
            </a:r>
            <a:endParaRPr lang="en-IN" dirty="0" smtClean="0"/>
          </a:p>
          <a:p>
            <a:r>
              <a:rPr lang="en-IN" dirty="0" smtClean="0"/>
              <a:t>Χ</a:t>
            </a:r>
            <a:r>
              <a:rPr lang="en-IN" baseline="30000" dirty="0" smtClean="0"/>
              <a:t>2</a:t>
            </a:r>
            <a:r>
              <a:rPr lang="en-IN" dirty="0" smtClean="0"/>
              <a:t> </a:t>
            </a:r>
            <a:r>
              <a:rPr lang="en-IN" dirty="0"/>
              <a:t>is the chi-square statistic, </a:t>
            </a:r>
            <a:endParaRPr lang="en-IN" dirty="0" smtClean="0"/>
          </a:p>
          <a:p>
            <a:r>
              <a:rPr lang="en-IN" i="1" dirty="0" smtClean="0"/>
              <a:t>v</a:t>
            </a:r>
            <a:r>
              <a:rPr lang="en-IN" dirty="0" smtClean="0"/>
              <a:t> </a:t>
            </a:r>
            <a:r>
              <a:rPr lang="en-IN" dirty="0"/>
              <a:t>= </a:t>
            </a:r>
            <a:r>
              <a:rPr lang="en-IN" i="1" dirty="0"/>
              <a:t>n</a:t>
            </a:r>
            <a:r>
              <a:rPr lang="en-IN" dirty="0"/>
              <a:t> - 1 is the number of degrees of </a:t>
            </a:r>
            <a:r>
              <a:rPr lang="en-IN" dirty="0" smtClean="0"/>
              <a:t>freedom.</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499" y="3924121"/>
            <a:ext cx="4400819" cy="2933879"/>
          </a:xfrm>
          <a:prstGeom prst="rect">
            <a:avLst/>
          </a:prstGeom>
        </p:spPr>
      </p:pic>
    </p:spTree>
    <p:extLst>
      <p:ext uri="{BB962C8B-B14F-4D97-AF65-F5344CB8AC3E}">
        <p14:creationId xmlns:p14="http://schemas.microsoft.com/office/powerpoint/2010/main" val="1974314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632037"/>
          </a:xfrm>
          <a:prstGeom prst="rect">
            <a:avLst/>
          </a:prstGeom>
          <a:noFill/>
        </p:spPr>
        <p:txBody>
          <a:bodyPr wrap="square" rtlCol="0">
            <a:spAutoFit/>
          </a:bodyPr>
          <a:lstStyle/>
          <a:p>
            <a:pPr>
              <a:spcAft>
                <a:spcPts val="1000"/>
              </a:spcAft>
            </a:pPr>
            <a:r>
              <a:rPr lang="en-US" b="1" dirty="0" smtClean="0"/>
              <a:t>Things to remember:</a:t>
            </a:r>
          </a:p>
          <a:p>
            <a:pPr marL="285750" indent="-285750">
              <a:buFont typeface="Arial" panose="020B0604020202020204" pitchFamily="34" charset="0"/>
              <a:buChar char="•"/>
            </a:pPr>
            <a:r>
              <a:rPr lang="en-IN" dirty="0"/>
              <a:t>As the degrees of freedom increase, the chi-square curve approaches a normal distribution</a:t>
            </a:r>
            <a:r>
              <a:rPr lang="en-IN" dirty="0" smtClean="0"/>
              <a:t>.</a:t>
            </a:r>
          </a:p>
          <a:p>
            <a:pPr marL="285750" indent="-285750">
              <a:buFont typeface="Arial" panose="020B0604020202020204" pitchFamily="34" charset="0"/>
              <a:buChar char="•"/>
            </a:pPr>
            <a:r>
              <a:rPr lang="en-IN" dirty="0"/>
              <a:t>The chi-square distribution is constructed so that the total area under the curve is equal to 1</a:t>
            </a:r>
            <a:r>
              <a:rPr lang="en-IN" dirty="0" smtClean="0"/>
              <a:t>.</a:t>
            </a:r>
          </a:p>
          <a:p>
            <a:pPr marL="285750" indent="-285750">
              <a:buFont typeface="Arial" panose="020B0604020202020204" pitchFamily="34" charset="0"/>
              <a:buChar char="•"/>
            </a:pPr>
            <a:r>
              <a:rPr lang="en-IN" dirty="0"/>
              <a:t>The area under the curve between 0 and a particular chi-square value is a cumulative probability associated with that chi-square value</a:t>
            </a:r>
            <a:r>
              <a:rPr lang="en-IN" dirty="0" smtClean="0"/>
              <a:t>.</a:t>
            </a:r>
          </a:p>
          <a:p>
            <a:pPr marL="285750" indent="-285750">
              <a:buFont typeface="Arial" panose="020B0604020202020204" pitchFamily="34" charset="0"/>
              <a:buChar char="•"/>
            </a:pPr>
            <a:r>
              <a:rPr lang="en-IN" dirty="0"/>
              <a:t>Two of the more common tests using the Chi Square distribution are </a:t>
            </a:r>
            <a:r>
              <a:rPr lang="en-IN" dirty="0" smtClean="0"/>
              <a:t>:</a:t>
            </a:r>
          </a:p>
          <a:p>
            <a:pPr marL="742950" lvl="1" indent="-285750">
              <a:buFont typeface="Arial" panose="020B0604020202020204" pitchFamily="34" charset="0"/>
              <a:buChar char="•"/>
            </a:pPr>
            <a:r>
              <a:rPr lang="en-IN" dirty="0" smtClean="0"/>
              <a:t>Tests </a:t>
            </a:r>
            <a:r>
              <a:rPr lang="en-IN" dirty="0"/>
              <a:t>of deviations of differences between theoretically expected and observed frequencies (one-way tables</a:t>
            </a:r>
            <a:r>
              <a:rPr lang="en-IN" dirty="0" smtClean="0"/>
              <a:t>)</a:t>
            </a:r>
          </a:p>
          <a:p>
            <a:pPr marL="742950" lvl="1" indent="-285750">
              <a:spcAft>
                <a:spcPts val="1000"/>
              </a:spcAft>
              <a:buFont typeface="Arial" panose="020B0604020202020204" pitchFamily="34" charset="0"/>
              <a:buChar char="•"/>
            </a:pPr>
            <a:r>
              <a:rPr lang="en-IN" dirty="0" smtClean="0"/>
              <a:t>The </a:t>
            </a:r>
            <a:r>
              <a:rPr lang="en-IN" dirty="0"/>
              <a:t>relationship between categorical variables (contingency tables</a:t>
            </a:r>
            <a:r>
              <a:rPr lang="en-IN" dirty="0" smtClean="0"/>
              <a:t>)</a:t>
            </a:r>
            <a:endParaRPr lang="en-US" dirty="0" smtClean="0"/>
          </a:p>
          <a:p>
            <a:pPr>
              <a:spcAft>
                <a:spcPts val="1000"/>
              </a:spcAft>
            </a:pPr>
            <a:r>
              <a:rPr lang="en-US" b="1" dirty="0" smtClean="0"/>
              <a:t>Things not to remember:</a:t>
            </a:r>
          </a:p>
          <a:p>
            <a:pPr marL="285750" indent="-285750">
              <a:buFont typeface="Arial" panose="020B0604020202020204" pitchFamily="34" charset="0"/>
              <a:buChar char="•"/>
            </a:pPr>
            <a:r>
              <a:rPr lang="en-US" dirty="0" smtClean="0"/>
              <a:t>Probability density function of chi-square distribution:</a:t>
            </a:r>
            <a:r>
              <a:rPr lang="en-IN" dirty="0" smtClean="0"/>
              <a:t> </a:t>
            </a:r>
            <a:r>
              <a:rPr lang="es-ES" dirty="0"/>
              <a:t>Y = Y</a:t>
            </a:r>
            <a:r>
              <a:rPr lang="es-ES" baseline="-25000" dirty="0"/>
              <a:t>0</a:t>
            </a:r>
            <a:r>
              <a:rPr lang="es-ES" dirty="0"/>
              <a:t> * ( Χ</a:t>
            </a:r>
            <a:r>
              <a:rPr lang="es-ES" baseline="30000" dirty="0"/>
              <a:t>2</a:t>
            </a:r>
            <a:r>
              <a:rPr lang="es-ES" dirty="0"/>
              <a:t> ) </a:t>
            </a:r>
            <a:r>
              <a:rPr lang="es-ES" baseline="30000" dirty="0"/>
              <a:t>( v/2 - 1 )</a:t>
            </a:r>
            <a:r>
              <a:rPr lang="es-ES" dirty="0"/>
              <a:t> * </a:t>
            </a:r>
            <a:r>
              <a:rPr lang="es-ES" i="1" dirty="0"/>
              <a:t>e</a:t>
            </a:r>
            <a:r>
              <a:rPr lang="es-ES" baseline="30000" dirty="0"/>
              <a:t>-Χ2 / </a:t>
            </a:r>
            <a:r>
              <a:rPr lang="es-ES" baseline="30000" dirty="0" smtClean="0"/>
              <a:t>2</a:t>
            </a:r>
          </a:p>
          <a:p>
            <a:pPr marL="285750" indent="-285750">
              <a:buFont typeface="Arial" panose="020B0604020202020204" pitchFamily="34" charset="0"/>
              <a:buChar char="•"/>
            </a:pPr>
            <a:r>
              <a:rPr lang="en-IN" dirty="0"/>
              <a:t>Y</a:t>
            </a:r>
            <a:r>
              <a:rPr lang="en-IN" baseline="-25000" dirty="0"/>
              <a:t>0</a:t>
            </a:r>
            <a:r>
              <a:rPr lang="en-IN" dirty="0"/>
              <a:t> is defined, so that the area under the chi-square curve is equal to </a:t>
            </a:r>
            <a:r>
              <a:rPr lang="en-IN" dirty="0" smtClean="0"/>
              <a:t>one.</a:t>
            </a:r>
          </a:p>
          <a:p>
            <a:pPr marL="285750" indent="-285750">
              <a:buFont typeface="Arial" panose="020B0604020202020204" pitchFamily="34" charset="0"/>
              <a:buChar char="•"/>
            </a:pPr>
            <a:r>
              <a:rPr lang="en-IN" dirty="0" smtClean="0"/>
              <a:t>The </a:t>
            </a:r>
            <a:r>
              <a:rPr lang="en-IN" dirty="0"/>
              <a:t>mean of the distribution is equal to the number of degrees of freedom: μ = </a:t>
            </a:r>
            <a:r>
              <a:rPr lang="en-IN" i="1" dirty="0"/>
              <a:t>v</a:t>
            </a:r>
            <a:r>
              <a:rPr lang="en-IN" dirty="0" smtClean="0"/>
              <a:t>.</a:t>
            </a:r>
          </a:p>
          <a:p>
            <a:pPr marL="285750" indent="-285750">
              <a:buFont typeface="Arial" panose="020B0604020202020204" pitchFamily="34" charset="0"/>
              <a:buChar char="•"/>
            </a:pPr>
            <a:r>
              <a:rPr lang="en-IN" dirty="0"/>
              <a:t>The variance is equal to two times the number of degrees of freedom: σ</a:t>
            </a:r>
            <a:r>
              <a:rPr lang="en-IN" baseline="30000" dirty="0"/>
              <a:t>2</a:t>
            </a:r>
            <a:r>
              <a:rPr lang="en-IN" dirty="0"/>
              <a:t> = 2 * </a:t>
            </a:r>
            <a:r>
              <a:rPr lang="en-IN" i="1" dirty="0" smtClean="0"/>
              <a:t>v</a:t>
            </a:r>
          </a:p>
          <a:p>
            <a:pPr marL="285750" indent="-285750">
              <a:buFont typeface="Arial" panose="020B0604020202020204" pitchFamily="34" charset="0"/>
              <a:buChar char="•"/>
            </a:pPr>
            <a:r>
              <a:rPr lang="en-IN" dirty="0"/>
              <a:t>When the degrees of freedom are greater than or equal to 2, the maximum value for Y occurs when Χ</a:t>
            </a:r>
            <a:r>
              <a:rPr lang="en-IN" baseline="30000" dirty="0"/>
              <a:t>2</a:t>
            </a:r>
            <a:r>
              <a:rPr lang="en-IN" dirty="0"/>
              <a:t> = </a:t>
            </a:r>
            <a:r>
              <a:rPr lang="en-IN" i="1" dirty="0"/>
              <a:t>v</a:t>
            </a:r>
            <a:r>
              <a:rPr lang="en-IN" dirty="0"/>
              <a:t> - 2</a:t>
            </a:r>
            <a:endParaRPr lang="en-US" dirty="0" smtClean="0"/>
          </a:p>
        </p:txBody>
      </p:sp>
    </p:spTree>
    <p:extLst>
      <p:ext uri="{BB962C8B-B14F-4D97-AF65-F5344CB8AC3E}">
        <p14:creationId xmlns:p14="http://schemas.microsoft.com/office/powerpoint/2010/main" val="1294959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 and t </a:t>
            </a:r>
            <a:r>
              <a:rPr lang="en-US" sz="4000" dirty="0" err="1" smtClean="0"/>
              <a:t>dist</a:t>
            </a:r>
            <a:r>
              <a:rPr lang="en-US" sz="4000" dirty="0" smtClean="0"/>
              <a:t> questions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69332"/>
          </a:xfrm>
          <a:prstGeom prst="rect">
            <a:avLst/>
          </a:prstGeom>
          <a:noFill/>
        </p:spPr>
        <p:txBody>
          <a:bodyPr wrap="square" rtlCol="0">
            <a:spAutoFit/>
          </a:bodyPr>
          <a:lstStyle/>
          <a:p>
            <a:pPr>
              <a:spcAft>
                <a:spcPts val="1000"/>
              </a:spcAft>
            </a:pPr>
            <a:r>
              <a:rPr lang="en-US" b="1" dirty="0" smtClean="0"/>
              <a:t>Things to remember:</a:t>
            </a:r>
          </a:p>
        </p:txBody>
      </p:sp>
    </p:spTree>
    <p:extLst>
      <p:ext uri="{BB962C8B-B14F-4D97-AF65-F5344CB8AC3E}">
        <p14:creationId xmlns:p14="http://schemas.microsoft.com/office/powerpoint/2010/main" val="266424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923330"/>
          </a:xfrm>
          <a:prstGeom prst="rect">
            <a:avLst/>
          </a:prstGeom>
          <a:noFill/>
        </p:spPr>
        <p:txBody>
          <a:bodyPr wrap="square" rtlCol="0">
            <a:spAutoFit/>
          </a:bodyPr>
          <a:lstStyle/>
          <a:p>
            <a:r>
              <a:rPr lang="en-IN" dirty="0"/>
              <a:t>In statistics, </a:t>
            </a:r>
            <a:r>
              <a:rPr lang="en-IN" b="1" dirty="0"/>
              <a:t>estimation</a:t>
            </a:r>
            <a:r>
              <a:rPr lang="en-IN" dirty="0"/>
              <a:t> refers to the process by which one makes inferences about a population, based on information obtained from a </a:t>
            </a:r>
            <a:r>
              <a:rPr lang="en-IN" dirty="0" smtClean="0"/>
              <a:t>sample.</a:t>
            </a:r>
            <a:endParaRPr lang="en-US" dirty="0"/>
          </a:p>
          <a:p>
            <a:pPr>
              <a:spcAft>
                <a:spcPts val="1000"/>
              </a:spcAft>
            </a:pPr>
            <a:r>
              <a:rPr lang="en-IN" dirty="0" smtClean="0"/>
              <a:t>An </a:t>
            </a:r>
            <a:r>
              <a:rPr lang="en-IN" dirty="0"/>
              <a:t>estimate of a population parameter may be expressed in two ways</a:t>
            </a:r>
            <a:r>
              <a:rPr lang="en-IN" dirty="0" smtClean="0"/>
              <a:t>:</a:t>
            </a:r>
          </a:p>
        </p:txBody>
      </p:sp>
      <p:sp>
        <p:nvSpPr>
          <p:cNvPr id="6" name="TextBox 5"/>
          <p:cNvSpPr txBox="1"/>
          <p:nvPr/>
        </p:nvSpPr>
        <p:spPr>
          <a:xfrm>
            <a:off x="802783" y="2021979"/>
            <a:ext cx="5134377" cy="3854777"/>
          </a:xfrm>
          <a:prstGeom prst="rect">
            <a:avLst/>
          </a:prstGeom>
          <a:noFill/>
        </p:spPr>
        <p:txBody>
          <a:bodyPr wrap="square" rtlCol="0">
            <a:spAutoFit/>
          </a:bodyPr>
          <a:lstStyle/>
          <a:p>
            <a:pPr algn="just"/>
            <a:r>
              <a:rPr lang="en-US" b="1" dirty="0"/>
              <a:t>Point Estimate:</a:t>
            </a:r>
            <a:endParaRPr lang="en-US" dirty="0"/>
          </a:p>
          <a:p>
            <a:pPr algn="just">
              <a:spcAft>
                <a:spcPts val="1000"/>
              </a:spcAft>
            </a:pPr>
            <a:r>
              <a:rPr lang="en-IN" dirty="0"/>
              <a:t>A point estimate of a population parameter is a single value of a statistic. For example, the sample mean x is a point estimate of the population mean μ. Similarly, the sample proportion </a:t>
            </a:r>
            <a:r>
              <a:rPr lang="en-IN" i="1" dirty="0"/>
              <a:t>p</a:t>
            </a:r>
            <a:r>
              <a:rPr lang="en-IN" dirty="0"/>
              <a:t> is a point estimate of the population proportion </a:t>
            </a:r>
            <a:r>
              <a:rPr lang="en-IN" i="1" dirty="0"/>
              <a:t>P</a:t>
            </a:r>
            <a:r>
              <a:rPr lang="en-IN" dirty="0"/>
              <a:t>.</a:t>
            </a:r>
            <a:endParaRPr lang="en-US" b="1" dirty="0"/>
          </a:p>
          <a:p>
            <a:pPr algn="just"/>
            <a:r>
              <a:rPr lang="en-US" b="1" dirty="0"/>
              <a:t>Interval Estimate:</a:t>
            </a:r>
          </a:p>
          <a:p>
            <a:pPr algn="just"/>
            <a:r>
              <a:rPr lang="en-IN" dirty="0"/>
              <a:t>An interval estimate is defined by two numbers, between which a population parameter is said to lie. For example, </a:t>
            </a:r>
            <a:r>
              <a:rPr lang="en-IN" i="1" dirty="0"/>
              <a:t>a</a:t>
            </a:r>
            <a:r>
              <a:rPr lang="en-IN" dirty="0"/>
              <a:t> &lt; x &lt; </a:t>
            </a:r>
            <a:r>
              <a:rPr lang="en-IN" i="1" dirty="0"/>
              <a:t>b</a:t>
            </a:r>
            <a:r>
              <a:rPr lang="en-IN" dirty="0"/>
              <a:t> is an interval estimate of the population mean μ. It indicates that the population mean is greater than </a:t>
            </a:r>
            <a:r>
              <a:rPr lang="en-IN" i="1" dirty="0"/>
              <a:t>a</a:t>
            </a:r>
            <a:r>
              <a:rPr lang="en-IN" dirty="0"/>
              <a:t> but less than </a:t>
            </a:r>
            <a:r>
              <a:rPr lang="en-IN" i="1" dirty="0"/>
              <a:t>b</a:t>
            </a:r>
            <a:r>
              <a:rPr lang="en-IN" dirty="0"/>
              <a:t>.</a:t>
            </a:r>
          </a:p>
          <a:p>
            <a:pPr algn="just"/>
            <a:endParaRPr lang="en-IN" dirty="0"/>
          </a:p>
        </p:txBody>
      </p:sp>
      <p:pic>
        <p:nvPicPr>
          <p:cNvPr id="8" name="Picture 7"/>
          <p:cNvPicPr>
            <a:picLocks noChangeAspect="1"/>
          </p:cNvPicPr>
          <p:nvPr/>
        </p:nvPicPr>
        <p:blipFill>
          <a:blip r:embed="rId2"/>
          <a:stretch>
            <a:fillRect/>
          </a:stretch>
        </p:blipFill>
        <p:spPr>
          <a:xfrm>
            <a:off x="6126051" y="2061556"/>
            <a:ext cx="5979386" cy="4307983"/>
          </a:xfrm>
          <a:prstGeom prst="rect">
            <a:avLst/>
          </a:prstGeom>
        </p:spPr>
      </p:pic>
    </p:spTree>
    <p:extLst>
      <p:ext uri="{BB962C8B-B14F-4D97-AF65-F5344CB8AC3E}">
        <p14:creationId xmlns:p14="http://schemas.microsoft.com/office/powerpoint/2010/main" val="2576038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760278"/>
          </a:xfrm>
          <a:prstGeom prst="rect">
            <a:avLst/>
          </a:prstGeom>
          <a:noFill/>
        </p:spPr>
        <p:txBody>
          <a:bodyPr wrap="square" rtlCol="0">
            <a:spAutoFit/>
          </a:bodyPr>
          <a:lstStyle/>
          <a:p>
            <a:pPr>
              <a:spcAft>
                <a:spcPts val="1000"/>
              </a:spcAft>
            </a:pPr>
            <a:r>
              <a:rPr lang="en-US" b="1" dirty="0" smtClean="0"/>
              <a:t>What is a Confidence Interval?</a:t>
            </a:r>
            <a:endParaRPr lang="en-US" dirty="0" smtClean="0"/>
          </a:p>
          <a:p>
            <a:r>
              <a:rPr lang="en-IN" dirty="0"/>
              <a:t>Statisticians use a confidence interval to express the precision and uncertainty associated with a particular sampling method. A confidence interval consists of three parts</a:t>
            </a:r>
            <a:r>
              <a:rPr lang="en-IN" dirty="0" smtClean="0"/>
              <a:t>.</a:t>
            </a:r>
            <a:endParaRPr lang="en-IN" dirty="0"/>
          </a:p>
          <a:p>
            <a:pPr marL="342900" indent="-342900">
              <a:buAutoNum type="arabicPeriod"/>
            </a:pPr>
            <a:r>
              <a:rPr lang="en-IN" dirty="0" smtClean="0"/>
              <a:t>A </a:t>
            </a:r>
            <a:r>
              <a:rPr lang="en-IN" dirty="0"/>
              <a:t>confidence </a:t>
            </a:r>
            <a:r>
              <a:rPr lang="en-IN" dirty="0" smtClean="0"/>
              <a:t>level</a:t>
            </a:r>
          </a:p>
          <a:p>
            <a:pPr marL="342900" indent="-342900">
              <a:buAutoNum type="arabicPeriod"/>
            </a:pPr>
            <a:r>
              <a:rPr lang="en-IN" dirty="0" smtClean="0"/>
              <a:t>2. A statistic</a:t>
            </a:r>
          </a:p>
          <a:p>
            <a:pPr marL="342900" indent="-342900">
              <a:spcAft>
                <a:spcPts val="1000"/>
              </a:spcAft>
              <a:buAutoNum type="arabicPeriod"/>
            </a:pPr>
            <a:r>
              <a:rPr lang="en-IN" dirty="0" smtClean="0"/>
              <a:t>3. A </a:t>
            </a:r>
            <a:r>
              <a:rPr lang="en-IN" dirty="0"/>
              <a:t>margin of error</a:t>
            </a:r>
            <a:r>
              <a:rPr lang="en-IN" dirty="0" smtClean="0"/>
              <a:t>.</a:t>
            </a:r>
          </a:p>
          <a:p>
            <a:pPr>
              <a:spcAft>
                <a:spcPts val="1000"/>
              </a:spcAft>
            </a:pPr>
            <a:r>
              <a:rPr lang="en-IN" dirty="0" smtClean="0"/>
              <a:t>The </a:t>
            </a:r>
            <a:r>
              <a:rPr lang="en-IN" dirty="0"/>
              <a:t>confidence level describes the uncertainty of a sampling method. The statistic and the margin of error define an interval estimate that describes the precision of the method. The interval estimate of a confidence interval is defined by the </a:t>
            </a:r>
            <a:r>
              <a:rPr lang="en-IN" i="1" dirty="0"/>
              <a:t>sample statistic</a:t>
            </a:r>
            <a:r>
              <a:rPr lang="en-IN" dirty="0"/>
              <a:t> </a:t>
            </a:r>
            <a:r>
              <a:rPr lang="en-IN" u="sng" dirty="0"/>
              <a:t>+</a:t>
            </a:r>
            <a:r>
              <a:rPr lang="en-IN" dirty="0"/>
              <a:t> </a:t>
            </a:r>
            <a:r>
              <a:rPr lang="en-IN" i="1" dirty="0"/>
              <a:t>margin of error</a:t>
            </a:r>
            <a:r>
              <a:rPr lang="en-IN" dirty="0" smtClean="0"/>
              <a:t>.</a:t>
            </a:r>
            <a:endParaRPr lang="en-US" dirty="0"/>
          </a:p>
          <a:p>
            <a:pPr>
              <a:spcAft>
                <a:spcPts val="1000"/>
              </a:spcAft>
            </a:pPr>
            <a:r>
              <a:rPr lang="en-IN" dirty="0"/>
              <a:t>For example, suppose we compute an interval estimate of a population parameter. We might describe this interval estimate as a 95% confidence interval. This means that if we used the same sampling method to select different samples and compute different interval estimates, the true population parameter would fall within a range defined by the </a:t>
            </a:r>
            <a:r>
              <a:rPr lang="en-IN" i="1" dirty="0"/>
              <a:t>sample statistic</a:t>
            </a:r>
            <a:r>
              <a:rPr lang="en-IN" dirty="0"/>
              <a:t> </a:t>
            </a:r>
            <a:r>
              <a:rPr lang="en-IN" u="sng" dirty="0"/>
              <a:t>+</a:t>
            </a:r>
            <a:r>
              <a:rPr lang="en-IN" dirty="0"/>
              <a:t> </a:t>
            </a:r>
            <a:r>
              <a:rPr lang="en-IN" i="1" dirty="0"/>
              <a:t>margin of error</a:t>
            </a:r>
            <a:r>
              <a:rPr lang="en-IN" dirty="0"/>
              <a:t> 95% of the time</a:t>
            </a:r>
            <a:r>
              <a:rPr lang="en-IN" dirty="0" smtClean="0"/>
              <a:t>.</a:t>
            </a:r>
            <a:endParaRPr lang="en-US" dirty="0"/>
          </a:p>
          <a:p>
            <a:r>
              <a:rPr lang="en-IN" b="1" dirty="0"/>
              <a:t>Confidence intervals are preferred to point estimates</a:t>
            </a:r>
            <a:r>
              <a:rPr lang="en-IN" dirty="0"/>
              <a:t>, because confidence intervals indicate (a) the precision of the estimate and (b) the uncertainty of the estimate.</a:t>
            </a:r>
            <a:endParaRPr lang="en-IN" dirty="0" smtClean="0"/>
          </a:p>
        </p:txBody>
      </p:sp>
    </p:spTree>
    <p:extLst>
      <p:ext uri="{BB962C8B-B14F-4D97-AF65-F5344CB8AC3E}">
        <p14:creationId xmlns:p14="http://schemas.microsoft.com/office/powerpoint/2010/main" val="2530306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1456809"/>
          </a:xfrm>
          <a:prstGeom prst="rect">
            <a:avLst/>
          </a:prstGeom>
          <a:noFill/>
        </p:spPr>
        <p:txBody>
          <a:bodyPr wrap="square" rtlCol="0">
            <a:spAutoFit/>
          </a:bodyPr>
          <a:lstStyle/>
          <a:p>
            <a:pPr>
              <a:spcAft>
                <a:spcPts val="1000"/>
              </a:spcAft>
            </a:pPr>
            <a:r>
              <a:rPr lang="en-US" b="1" dirty="0" smtClean="0"/>
              <a:t>Confidence Interval?</a:t>
            </a:r>
            <a:endParaRPr lang="en-US" dirty="0" smtClean="0"/>
          </a:p>
          <a:p>
            <a:pPr>
              <a:spcAft>
                <a:spcPts val="1000"/>
              </a:spcAft>
            </a:pPr>
            <a:r>
              <a:rPr lang="en-IN" b="1" dirty="0" smtClean="0"/>
              <a:t>A </a:t>
            </a:r>
            <a:r>
              <a:rPr lang="en-IN" b="1" dirty="0"/>
              <a:t>confidence </a:t>
            </a:r>
            <a:r>
              <a:rPr lang="en-IN" b="1" dirty="0" smtClean="0"/>
              <a:t>level</a:t>
            </a:r>
            <a:r>
              <a:rPr lang="en-IN" dirty="0"/>
              <a:t>: The probability part of a confidence interval is called a </a:t>
            </a:r>
            <a:r>
              <a:rPr lang="en-IN" b="1" dirty="0"/>
              <a:t>confidence level</a:t>
            </a:r>
            <a:r>
              <a:rPr lang="en-IN" dirty="0" smtClean="0"/>
              <a:t>.</a:t>
            </a:r>
          </a:p>
          <a:p>
            <a:pPr marL="285750" indent="-285750">
              <a:buFontTx/>
              <a:buChar char="-"/>
            </a:pPr>
            <a:r>
              <a:rPr lang="en-IN" dirty="0" smtClean="0"/>
              <a:t>The </a:t>
            </a:r>
            <a:r>
              <a:rPr lang="en-IN" dirty="0"/>
              <a:t>confidence level describes the likelihood that a particular sampling method will produce a confidence interval that includes the true population parameter</a:t>
            </a:r>
            <a:r>
              <a:rPr lang="en-IN" dirty="0" smtClean="0"/>
              <a:t>.</a:t>
            </a:r>
          </a:p>
        </p:txBody>
      </p:sp>
      <p:pic>
        <p:nvPicPr>
          <p:cNvPr id="3" name="Picture 2"/>
          <p:cNvPicPr>
            <a:picLocks noChangeAspect="1"/>
          </p:cNvPicPr>
          <p:nvPr/>
        </p:nvPicPr>
        <p:blipFill>
          <a:blip r:embed="rId2"/>
          <a:stretch>
            <a:fillRect/>
          </a:stretch>
        </p:blipFill>
        <p:spPr>
          <a:xfrm>
            <a:off x="6772477" y="3263974"/>
            <a:ext cx="5025800" cy="3226978"/>
          </a:xfrm>
          <a:prstGeom prst="rect">
            <a:avLst/>
          </a:prstGeom>
        </p:spPr>
      </p:pic>
      <p:sp>
        <p:nvSpPr>
          <p:cNvPr id="4" name="TextBox 3"/>
          <p:cNvSpPr txBox="1"/>
          <p:nvPr/>
        </p:nvSpPr>
        <p:spPr>
          <a:xfrm>
            <a:off x="802783" y="2735940"/>
            <a:ext cx="5636654" cy="2990562"/>
          </a:xfrm>
          <a:prstGeom prst="rect">
            <a:avLst/>
          </a:prstGeom>
          <a:noFill/>
        </p:spPr>
        <p:txBody>
          <a:bodyPr wrap="square" rtlCol="0">
            <a:spAutoFit/>
          </a:bodyPr>
          <a:lstStyle/>
          <a:p>
            <a:pPr algn="just">
              <a:spcAft>
                <a:spcPts val="1000"/>
              </a:spcAft>
            </a:pPr>
            <a:r>
              <a:rPr lang="en-US" b="1" dirty="0"/>
              <a:t>Interpretation of Confidence Level:</a:t>
            </a:r>
          </a:p>
          <a:p>
            <a:pPr algn="just"/>
            <a:r>
              <a:rPr lang="en-IN" dirty="0"/>
              <a:t>Suppose we collected all possible samples from a given population, and computed confidence intervals for each sample. Some confidence intervals would include the true population parameter; others would not. A 95% confidence level means that 95% of the intervals contain the true population parameter; a 90% confidence level means that 90% of the intervals contain the population parameter; and so on.</a:t>
            </a:r>
          </a:p>
          <a:p>
            <a:pPr algn="just"/>
            <a:endParaRPr lang="en-IN" dirty="0"/>
          </a:p>
        </p:txBody>
      </p:sp>
    </p:spTree>
    <p:extLst>
      <p:ext uri="{BB962C8B-B14F-4D97-AF65-F5344CB8AC3E}">
        <p14:creationId xmlns:p14="http://schemas.microsoft.com/office/powerpoint/2010/main" val="3864502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6602568" cy="1051570"/>
          </a:xfrm>
          <a:prstGeom prst="rect">
            <a:avLst/>
          </a:prstGeom>
          <a:noFill/>
        </p:spPr>
        <p:txBody>
          <a:bodyPr wrap="square" rtlCol="0">
            <a:spAutoFit/>
          </a:bodyPr>
          <a:lstStyle/>
          <a:p>
            <a:pPr algn="just">
              <a:spcAft>
                <a:spcPts val="1000"/>
              </a:spcAft>
            </a:pPr>
            <a:r>
              <a:rPr lang="en-US" b="1" dirty="0" smtClean="0"/>
              <a:t>Confidence Interval?</a:t>
            </a:r>
            <a:endParaRPr lang="en-US" dirty="0" smtClean="0"/>
          </a:p>
          <a:p>
            <a:pPr algn="just">
              <a:spcAft>
                <a:spcPts val="1000"/>
              </a:spcAft>
            </a:pPr>
            <a:r>
              <a:rPr lang="en-IN" b="1" dirty="0" smtClean="0"/>
              <a:t>Margin of Error</a:t>
            </a:r>
            <a:r>
              <a:rPr lang="en-IN" dirty="0"/>
              <a:t>: In a confidence interval, the range of values above and below the sample statistic is called the margin of error</a:t>
            </a:r>
            <a:r>
              <a:rPr lang="en-IN"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0" y="1506731"/>
            <a:ext cx="3696237" cy="1644032"/>
          </a:xfrm>
          <a:prstGeom prst="rect">
            <a:avLst/>
          </a:prstGeom>
        </p:spPr>
      </p:pic>
      <p:sp>
        <p:nvSpPr>
          <p:cNvPr id="8" name="TextBox 7"/>
          <p:cNvSpPr txBox="1"/>
          <p:nvPr/>
        </p:nvSpPr>
        <p:spPr>
          <a:xfrm>
            <a:off x="802783" y="2344765"/>
            <a:ext cx="6602569" cy="923330"/>
          </a:xfrm>
          <a:prstGeom prst="rect">
            <a:avLst/>
          </a:prstGeom>
          <a:noFill/>
        </p:spPr>
        <p:txBody>
          <a:bodyPr wrap="square" rtlCol="0">
            <a:spAutoFit/>
          </a:bodyPr>
          <a:lstStyle/>
          <a:p>
            <a:pPr algn="just"/>
            <a:r>
              <a:rPr lang="en-IN" dirty="0"/>
              <a:t>For example, suppose the local newspaper conducts an </a:t>
            </a:r>
            <a:r>
              <a:rPr lang="en-IN" dirty="0" smtClean="0"/>
              <a:t>election </a:t>
            </a:r>
            <a:r>
              <a:rPr lang="en-IN" dirty="0"/>
              <a:t>survey </a:t>
            </a:r>
            <a:r>
              <a:rPr lang="en-IN" dirty="0" smtClean="0"/>
              <a:t>and </a:t>
            </a:r>
            <a:r>
              <a:rPr lang="en-IN" dirty="0"/>
              <a:t>reports that the independent candidate </a:t>
            </a:r>
            <a:r>
              <a:rPr lang="en-IN" dirty="0" smtClean="0"/>
              <a:t>will </a:t>
            </a:r>
            <a:r>
              <a:rPr lang="en-IN" dirty="0"/>
              <a:t>receive 30% of the vote. </a:t>
            </a:r>
            <a:endParaRPr lang="en-IN" dirty="0" smtClean="0"/>
          </a:p>
        </p:txBody>
      </p:sp>
      <p:sp>
        <p:nvSpPr>
          <p:cNvPr id="10" name="TextBox 9"/>
          <p:cNvSpPr txBox="1"/>
          <p:nvPr/>
        </p:nvSpPr>
        <p:spPr>
          <a:xfrm>
            <a:off x="802783" y="3445555"/>
            <a:ext cx="10479110" cy="2862322"/>
          </a:xfrm>
          <a:prstGeom prst="rect">
            <a:avLst/>
          </a:prstGeom>
          <a:noFill/>
        </p:spPr>
        <p:txBody>
          <a:bodyPr wrap="square" rtlCol="0">
            <a:spAutoFit/>
          </a:bodyPr>
          <a:lstStyle/>
          <a:p>
            <a:pPr algn="just"/>
            <a:r>
              <a:rPr lang="en-IN" dirty="0"/>
              <a:t>The newspaper states that the survey had a 5% margin of error and a confidence level of 95%. </a:t>
            </a:r>
          </a:p>
          <a:p>
            <a:pPr algn="just"/>
            <a:r>
              <a:rPr lang="en-IN" dirty="0"/>
              <a:t>These findings result in the following confidence interval: </a:t>
            </a:r>
            <a:r>
              <a:rPr lang="en-IN" b="1" dirty="0"/>
              <a:t>We are 95% confident that the independent candidate will receive between 25% and 35% of the vote</a:t>
            </a:r>
            <a:r>
              <a:rPr lang="en-IN" b="1" dirty="0" smtClean="0"/>
              <a:t>.</a:t>
            </a:r>
          </a:p>
          <a:p>
            <a:pPr algn="just"/>
            <a:endParaRPr lang="en-IN" b="1" dirty="0"/>
          </a:p>
          <a:p>
            <a:pPr marL="285750" indent="-285750" algn="just">
              <a:buFontTx/>
              <a:buChar char="-"/>
            </a:pPr>
            <a:r>
              <a:rPr lang="en-IN" dirty="0" smtClean="0"/>
              <a:t>Many </a:t>
            </a:r>
            <a:r>
              <a:rPr lang="en-IN" dirty="0"/>
              <a:t>public opinion surveys report interval estimates, but not confidence intervals. They provide the margin of error, but not the confidence level. </a:t>
            </a:r>
            <a:r>
              <a:rPr lang="en-IN" b="1" dirty="0"/>
              <a:t>To clearly interpret survey results you need to know both! </a:t>
            </a:r>
            <a:r>
              <a:rPr lang="en-IN" dirty="0"/>
              <a:t>We are much more likely to accept survey findings if the confidence level is high (say, 95%) than if it is low (say, 50</a:t>
            </a:r>
            <a:r>
              <a:rPr lang="en-IN" dirty="0" smtClean="0"/>
              <a:t>%).</a:t>
            </a:r>
          </a:p>
          <a:p>
            <a:pPr algn="just"/>
            <a:endParaRPr lang="en-IN" dirty="0"/>
          </a:p>
          <a:p>
            <a:pPr algn="just">
              <a:spcAft>
                <a:spcPts val="1000"/>
              </a:spcAft>
            </a:pPr>
            <a:endParaRPr lang="en-IN" dirty="0"/>
          </a:p>
        </p:txBody>
      </p:sp>
    </p:spTree>
    <p:extLst>
      <p:ext uri="{BB962C8B-B14F-4D97-AF65-F5344CB8AC3E}">
        <p14:creationId xmlns:p14="http://schemas.microsoft.com/office/powerpoint/2010/main" val="2749030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3395801"/>
          </a:xfrm>
          <a:prstGeom prst="rect">
            <a:avLst/>
          </a:prstGeom>
          <a:noFill/>
        </p:spPr>
        <p:txBody>
          <a:bodyPr wrap="square" rtlCol="0">
            <a:spAutoFit/>
          </a:bodyPr>
          <a:lstStyle/>
          <a:p>
            <a:pPr algn="just">
              <a:spcAft>
                <a:spcPts val="1000"/>
              </a:spcAft>
            </a:pPr>
            <a:r>
              <a:rPr lang="en-US" b="1" dirty="0" smtClean="0"/>
              <a:t>Understanding Confidence Interval:</a:t>
            </a:r>
          </a:p>
          <a:p>
            <a:r>
              <a:rPr lang="en-IN" dirty="0"/>
              <a:t>Which of the following statements is true</a:t>
            </a:r>
            <a:r>
              <a:rPr lang="en-IN" dirty="0" smtClean="0"/>
              <a:t>.</a:t>
            </a:r>
            <a:endParaRPr lang="en-IN" dirty="0"/>
          </a:p>
          <a:p>
            <a:r>
              <a:rPr lang="en-IN" dirty="0"/>
              <a:t>I. When the margin of error is small, the confidence level is high. </a:t>
            </a:r>
            <a:br>
              <a:rPr lang="en-IN" dirty="0"/>
            </a:br>
            <a:r>
              <a:rPr lang="en-IN" dirty="0"/>
              <a:t>II. When the margin of error is small, the confidence level is low. </a:t>
            </a:r>
            <a:br>
              <a:rPr lang="en-IN" dirty="0"/>
            </a:br>
            <a:r>
              <a:rPr lang="en-IN" dirty="0"/>
              <a:t>III. A confidence interval is a type of point estimate. </a:t>
            </a:r>
            <a:br>
              <a:rPr lang="en-IN" dirty="0"/>
            </a:br>
            <a:r>
              <a:rPr lang="en-IN" dirty="0"/>
              <a:t>IV. A population mean is an example of a point estimate. </a:t>
            </a:r>
          </a:p>
          <a:p>
            <a:pPr algn="just">
              <a:spcAft>
                <a:spcPts val="1000"/>
              </a:spcAft>
            </a:pPr>
            <a:endParaRPr lang="en-IN" dirty="0" smtClean="0"/>
          </a:p>
          <a:p>
            <a:pPr algn="just">
              <a:spcAft>
                <a:spcPts val="1000"/>
              </a:spcAft>
            </a:pPr>
            <a:r>
              <a:rPr lang="en-IN" dirty="0" smtClean="0"/>
              <a:t>The </a:t>
            </a:r>
            <a:r>
              <a:rPr lang="en-IN" dirty="0"/>
              <a:t>confidence level is not affected by the margin of error. When the margin of error is small, the confidence level can low or high or anything in between. A confidence interval is a type of interval estimate, not a type of point estimate. A </a:t>
            </a:r>
            <a:r>
              <a:rPr lang="en-IN" i="1" dirty="0"/>
              <a:t>population</a:t>
            </a:r>
            <a:r>
              <a:rPr lang="en-IN" dirty="0"/>
              <a:t> mean is not an example of a point estimate; a </a:t>
            </a:r>
            <a:r>
              <a:rPr lang="en-IN" i="1" dirty="0"/>
              <a:t>sample</a:t>
            </a:r>
            <a:r>
              <a:rPr lang="en-IN" dirty="0"/>
              <a:t> mean is an example of a point estimate.</a:t>
            </a:r>
            <a:endParaRPr lang="en-US" dirty="0" smtClean="0"/>
          </a:p>
        </p:txBody>
      </p:sp>
    </p:spTree>
    <p:extLst>
      <p:ext uri="{BB962C8B-B14F-4D97-AF65-F5344CB8AC3E}">
        <p14:creationId xmlns:p14="http://schemas.microsoft.com/office/powerpoint/2010/main" val="2530796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Deviation of Sample Estimates: </a:t>
            </a:r>
            <a:r>
              <a:rPr lang="en-IN" dirty="0" smtClean="0"/>
              <a:t>Statisticians </a:t>
            </a:r>
            <a:r>
              <a:rPr lang="en-IN" dirty="0"/>
              <a:t>use sample statistics to estimate population parameters. Naturally, the value of a statistic may vary from one sample to the next. </a:t>
            </a:r>
            <a:r>
              <a:rPr lang="en-IN" dirty="0" smtClean="0"/>
              <a:t>The </a:t>
            </a:r>
            <a:r>
              <a:rPr lang="en-IN" dirty="0"/>
              <a:t>variability of a statistic is measured by its standard deviation</a:t>
            </a:r>
            <a:r>
              <a:rPr lang="en-IN" dirty="0" smtClean="0"/>
              <a:t>.</a:t>
            </a:r>
          </a:p>
          <a:p>
            <a:pPr>
              <a:spcAft>
                <a:spcPts val="1000"/>
              </a:spcAft>
            </a:pPr>
            <a:r>
              <a:rPr lang="en-IN" dirty="0"/>
              <a:t>The table below shows formulas for computing the standard deviation of statistics from simple random samples</a:t>
            </a:r>
            <a:r>
              <a:rPr lang="en-IN"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464317954"/>
              </p:ext>
            </p:extLst>
          </p:nvPr>
        </p:nvGraphicFramePr>
        <p:xfrm>
          <a:off x="802783" y="3244018"/>
          <a:ext cx="10515600" cy="1097280"/>
        </p:xfrm>
        <a:graphic>
          <a:graphicData uri="http://schemas.openxmlformats.org/drawingml/2006/table">
            <a:tbl>
              <a:tblPr>
                <a:tableStyleId>{69C7853C-536D-4A76-A0AE-DD22124D55A5}</a:tableStyleId>
              </a:tblPr>
              <a:tblGrid>
                <a:gridCol w="5257800">
                  <a:extLst>
                    <a:ext uri="{9D8B030D-6E8A-4147-A177-3AD203B41FA5}">
                      <a16:colId xmlns:a16="http://schemas.microsoft.com/office/drawing/2014/main" val="1104619729"/>
                    </a:ext>
                  </a:extLst>
                </a:gridCol>
                <a:gridCol w="5257800">
                  <a:extLst>
                    <a:ext uri="{9D8B030D-6E8A-4147-A177-3AD203B41FA5}">
                      <a16:colId xmlns:a16="http://schemas.microsoft.com/office/drawing/2014/main" val="3081646008"/>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a:t>
                      </a:r>
                      <a:r>
                        <a:rPr lang="en-IN" dirty="0">
                          <a:solidFill>
                            <a:schemeClr val="bg1"/>
                          </a:solidFill>
                          <a:effectLst/>
                        </a:rPr>
                        <a:t> = </a:t>
                      </a:r>
                      <a:r>
                        <a:rPr lang="el-GR" dirty="0">
                          <a:solidFill>
                            <a:schemeClr val="bg1"/>
                          </a:solidFill>
                          <a:effectLst/>
                        </a:rPr>
                        <a:t>σ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63933826"/>
                  </a:ext>
                </a:extLst>
              </a:tr>
              <a:tr h="0">
                <a:tc>
                  <a:txBody>
                    <a:bodyPr/>
                    <a:lstStyle/>
                    <a:p>
                      <a:pPr algn="ctr"/>
                      <a:r>
                        <a:rPr lang="en-IN">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a:solidFill>
                            <a:schemeClr val="bg1"/>
                          </a:solidFill>
                          <a:effectLst/>
                        </a:rPr>
                        <a:t>σ</a:t>
                      </a:r>
                      <a:r>
                        <a:rPr lang="pt-BR" baseline="-25000">
                          <a:solidFill>
                            <a:schemeClr val="bg1"/>
                          </a:solidFill>
                          <a:effectLst/>
                        </a:rPr>
                        <a:t>p</a:t>
                      </a:r>
                      <a:r>
                        <a:rPr lang="pt-BR">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52747876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x1-x2</a:t>
                      </a:r>
                      <a:r>
                        <a:rPr lang="en-IN" dirty="0">
                          <a:solidFill>
                            <a:schemeClr val="bg1"/>
                          </a:solidFill>
                          <a:effectLst/>
                        </a:rPr>
                        <a:t> = </a:t>
                      </a:r>
                      <a:r>
                        <a:rPr lang="en-IN" dirty="0" err="1">
                          <a:solidFill>
                            <a:schemeClr val="bg1"/>
                          </a:solidFill>
                          <a:effectLst/>
                        </a:rPr>
                        <a:t>sqrt</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1</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1</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2</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2</a:t>
                      </a:r>
                      <a:r>
                        <a:rPr lang="en-IN"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944177451"/>
                  </a:ext>
                </a:extLst>
              </a:tr>
            </a:tbl>
          </a:graphicData>
        </a:graphic>
      </p:graphicFrame>
      <p:sp>
        <p:nvSpPr>
          <p:cNvPr id="6" name="TextBox 5"/>
          <p:cNvSpPr txBox="1"/>
          <p:nvPr/>
        </p:nvSpPr>
        <p:spPr>
          <a:xfrm>
            <a:off x="802783" y="4623515"/>
            <a:ext cx="10135672" cy="1477328"/>
          </a:xfrm>
          <a:prstGeom prst="rect">
            <a:avLst/>
          </a:prstGeom>
          <a:noFill/>
        </p:spPr>
        <p:txBody>
          <a:bodyPr wrap="square" rtlCol="0">
            <a:spAutoFit/>
          </a:bodyPr>
          <a:lstStyle/>
          <a:p>
            <a:r>
              <a:rPr lang="en-IN" b="1" dirty="0"/>
              <a:t>Note:</a:t>
            </a:r>
            <a:r>
              <a:rPr lang="en-IN" dirty="0"/>
              <a:t> In order to compute the standard deviation of a sample statistic, you must know the value of one or more population parameters. For example, to compute the standard deviation of the sample mean (</a:t>
            </a:r>
            <a:r>
              <a:rPr lang="en-IN" dirty="0" err="1"/>
              <a:t>σ</a:t>
            </a:r>
            <a:r>
              <a:rPr lang="en-IN" baseline="-25000" dirty="0" err="1"/>
              <a:t>x</a:t>
            </a:r>
            <a:r>
              <a:rPr lang="en-IN" dirty="0"/>
              <a:t>), you need to know the variance of the population (σ</a:t>
            </a:r>
            <a:r>
              <a:rPr lang="en-IN" dirty="0" smtClean="0"/>
              <a:t>).</a:t>
            </a:r>
          </a:p>
          <a:p>
            <a:endParaRPr lang="en-IN" dirty="0"/>
          </a:p>
          <a:p>
            <a:r>
              <a:rPr lang="en-IN" dirty="0" smtClean="0"/>
              <a:t>What if we don’t know the population parameters? </a:t>
            </a:r>
            <a:endParaRPr lang="en-IN" dirty="0"/>
          </a:p>
        </p:txBody>
      </p:sp>
    </p:spTree>
    <p:extLst>
      <p:ext uri="{BB962C8B-B14F-4D97-AF65-F5344CB8AC3E}">
        <p14:creationId xmlns:p14="http://schemas.microsoft.com/office/powerpoint/2010/main" val="311491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4207858765"/>
              </p:ext>
            </p:extLst>
          </p:nvPr>
        </p:nvGraphicFramePr>
        <p:xfrm>
          <a:off x="1447441" y="1814369"/>
          <a:ext cx="8979438" cy="2072640"/>
        </p:xfrm>
        <a:graphic>
          <a:graphicData uri="http://schemas.openxmlformats.org/drawingml/2006/table">
            <a:tbl>
              <a:tblPr firstRow="1" bandRow="1">
                <a:tableStyleId>{5C22544A-7EE6-4342-B048-85BDC9FD1C3A}</a:tableStyleId>
              </a:tblPr>
              <a:tblGrid>
                <a:gridCol w="4489719">
                  <a:extLst>
                    <a:ext uri="{9D8B030D-6E8A-4147-A177-3AD203B41FA5}">
                      <a16:colId xmlns:a16="http://schemas.microsoft.com/office/drawing/2014/main" val="1575994593"/>
                    </a:ext>
                  </a:extLst>
                </a:gridCol>
                <a:gridCol w="4489719">
                  <a:extLst>
                    <a:ext uri="{9D8B030D-6E8A-4147-A177-3AD203B41FA5}">
                      <a16:colId xmlns:a16="http://schemas.microsoft.com/office/drawing/2014/main" val="27816260"/>
                    </a:ext>
                  </a:extLst>
                </a:gridCol>
              </a:tblGrid>
              <a:tr h="468449">
                <a:tc>
                  <a:txBody>
                    <a:bodyPr/>
                    <a:lstStyle/>
                    <a:p>
                      <a:r>
                        <a:rPr lang="en-IN" sz="1800" b="0" dirty="0" smtClean="0">
                          <a:solidFill>
                            <a:schemeClr val="tx1"/>
                          </a:solidFill>
                        </a:rPr>
                        <a:t>A measurable characteristic of a population is called a parameter.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IN" sz="1800" b="0" dirty="0" smtClean="0">
                          <a:solidFill>
                            <a:schemeClr val="tx1"/>
                          </a:solidFill>
                        </a:rPr>
                        <a:t>A measurable characteristic of a sample is called a statistic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378364674"/>
                  </a:ext>
                </a:extLst>
              </a:tr>
              <a:tr h="468449">
                <a:tc>
                  <a:txBody>
                    <a:bodyPr/>
                    <a:lstStyle/>
                    <a:p>
                      <a:r>
                        <a:rPr lang="en-US" sz="1800" dirty="0" smtClean="0"/>
                        <a:t>Mean of the population is denoted by </a:t>
                      </a:r>
                      <a:r>
                        <a:rPr lang="el-GR" sz="2400" b="1" dirty="0" smtClean="0"/>
                        <a:t>μ</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sz="1800" dirty="0" smtClean="0"/>
                        <a:t>Mean of a sample is represented by the symbol </a:t>
                      </a:r>
                      <a:r>
                        <a:rPr lang="en-US" sz="2400" b="1" dirty="0" smtClean="0"/>
                        <a:t>x̅</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14419834"/>
                  </a:ext>
                </a:extLst>
              </a:tr>
              <a:tr h="4684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Standard deviation of population</a:t>
                      </a:r>
                      <a:r>
                        <a:rPr lang="en-US" baseline="0" dirty="0" smtClean="0">
                          <a:solidFill>
                            <a:schemeClr val="tx1"/>
                          </a:solidFill>
                        </a:rPr>
                        <a:t> is calculated in regular fashion and represented by </a:t>
                      </a:r>
                      <a:r>
                        <a:rPr lang="el-GR" sz="2200" b="1" dirty="0" smtClean="0"/>
                        <a:t>σ</a:t>
                      </a:r>
                      <a:endParaRPr lang="el-GR" sz="22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dirty="0" smtClean="0">
                          <a:solidFill>
                            <a:schemeClr val="tx1"/>
                          </a:solidFill>
                        </a:rPr>
                        <a:t>Two</a:t>
                      </a:r>
                      <a:r>
                        <a:rPr lang="en-US" baseline="0" dirty="0" smtClean="0">
                          <a:solidFill>
                            <a:schemeClr val="tx1"/>
                          </a:solidFill>
                        </a:rPr>
                        <a:t> types of sample standard deviation: Biased and Unbiased represented by </a:t>
                      </a:r>
                      <a:r>
                        <a:rPr lang="en-US" sz="2200" b="1" baseline="0" dirty="0" smtClean="0">
                          <a:solidFill>
                            <a:schemeClr val="tx1"/>
                          </a:solidFill>
                        </a:rPr>
                        <a:t>S</a:t>
                      </a:r>
                      <a:endParaRPr lang="en-IN"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645265720"/>
                  </a:ext>
                </a:extLst>
              </a:tr>
            </a:tbl>
          </a:graphicData>
        </a:graphic>
      </p:graphicFrame>
      <p:sp>
        <p:nvSpPr>
          <p:cNvPr id="8" name="Rectangle 7"/>
          <p:cNvSpPr/>
          <p:nvPr/>
        </p:nvSpPr>
        <p:spPr>
          <a:xfrm>
            <a:off x="802783" y="4309905"/>
            <a:ext cx="10311683" cy="1200329"/>
          </a:xfrm>
          <a:prstGeom prst="rect">
            <a:avLst/>
          </a:prstGeom>
        </p:spPr>
        <p:txBody>
          <a:bodyPr wrap="square">
            <a:spAutoFit/>
          </a:bodyPr>
          <a:lstStyle/>
          <a:p>
            <a:r>
              <a:rPr lang="en-IN" dirty="0" smtClean="0"/>
              <a:t>A pollster </a:t>
            </a:r>
            <a:r>
              <a:rPr lang="en-IN" dirty="0"/>
              <a:t>wants to know the percentage of voters that </a:t>
            </a:r>
            <a:r>
              <a:rPr lang="en-IN" dirty="0" smtClean="0"/>
              <a:t>favour </a:t>
            </a:r>
            <a:r>
              <a:rPr lang="en-IN" dirty="0"/>
              <a:t>a flat-rate income tax. </a:t>
            </a:r>
            <a:endParaRPr lang="en-IN" dirty="0" smtClean="0"/>
          </a:p>
          <a:p>
            <a:endParaRPr lang="en-IN" dirty="0" smtClean="0"/>
          </a:p>
          <a:p>
            <a:r>
              <a:rPr lang="en-IN" dirty="0" smtClean="0"/>
              <a:t>The </a:t>
            </a:r>
            <a:r>
              <a:rPr lang="en-IN" i="1" dirty="0"/>
              <a:t>actual</a:t>
            </a:r>
            <a:r>
              <a:rPr lang="en-IN" dirty="0"/>
              <a:t> percentage of all the voters is a population parameter. </a:t>
            </a:r>
            <a:endParaRPr lang="en-IN" dirty="0" smtClean="0"/>
          </a:p>
          <a:p>
            <a:r>
              <a:rPr lang="en-IN" dirty="0" smtClean="0"/>
              <a:t>The </a:t>
            </a:r>
            <a:r>
              <a:rPr lang="en-IN" i="1" dirty="0"/>
              <a:t>estimate</a:t>
            </a:r>
            <a:r>
              <a:rPr lang="en-IN" dirty="0"/>
              <a:t> of that percentage, based on sample data, is a sample </a:t>
            </a:r>
            <a:r>
              <a:rPr lang="en-IN" dirty="0" smtClean="0"/>
              <a:t>statistic.</a:t>
            </a:r>
            <a:endParaRPr lang="en-IN" dirty="0"/>
          </a:p>
        </p:txBody>
      </p:sp>
    </p:spTree>
    <p:extLst>
      <p:ext uri="{BB962C8B-B14F-4D97-AF65-F5344CB8AC3E}">
        <p14:creationId xmlns:p14="http://schemas.microsoft.com/office/powerpoint/2010/main" val="263543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Error of Sample Estimates: </a:t>
            </a:r>
            <a:r>
              <a:rPr lang="en-IN" dirty="0"/>
              <a:t>Sadly, the values of population parameters are often unknown, making it impossible to compute the standard deviation of a statistic. When this occurs, use the standard error</a:t>
            </a:r>
            <a:r>
              <a:rPr lang="en-IN" dirty="0" smtClean="0"/>
              <a:t>.</a:t>
            </a:r>
          </a:p>
          <a:p>
            <a:pPr>
              <a:spcAft>
                <a:spcPts val="1000"/>
              </a:spcAft>
            </a:pPr>
            <a:r>
              <a:rPr lang="en-IN" dirty="0"/>
              <a:t>The standard error is computed from known sample statistics. The table below shows how to compute the standard error for simple random samples, assuming the population size is at least 20 times larger than the sample size.</a:t>
            </a:r>
            <a:endParaRPr lang="en-IN" dirty="0" smtClean="0"/>
          </a:p>
        </p:txBody>
      </p:sp>
      <p:sp>
        <p:nvSpPr>
          <p:cNvPr id="6" name="TextBox 5"/>
          <p:cNvSpPr txBox="1"/>
          <p:nvPr/>
        </p:nvSpPr>
        <p:spPr>
          <a:xfrm>
            <a:off x="802783" y="4623515"/>
            <a:ext cx="10135672" cy="923330"/>
          </a:xfrm>
          <a:prstGeom prst="rect">
            <a:avLst/>
          </a:prstGeom>
          <a:noFill/>
        </p:spPr>
        <p:txBody>
          <a:bodyPr wrap="square" rtlCol="0">
            <a:spAutoFit/>
          </a:bodyPr>
          <a:lstStyle/>
          <a:p>
            <a:r>
              <a:rPr lang="en-IN" dirty="0"/>
              <a:t>The equations for the standard error are identical to the equations for the standard deviation, except for one thing - the standard error equations use statistics where the standard deviation equations use parameters. </a:t>
            </a:r>
          </a:p>
        </p:txBody>
      </p:sp>
      <p:graphicFrame>
        <p:nvGraphicFramePr>
          <p:cNvPr id="3" name="Table 2"/>
          <p:cNvGraphicFramePr>
            <a:graphicFrameLocks noGrp="1"/>
          </p:cNvGraphicFramePr>
          <p:nvPr>
            <p:extLst>
              <p:ext uri="{D42A27DB-BD31-4B8C-83A1-F6EECF244321}">
                <p14:modId xmlns:p14="http://schemas.microsoft.com/office/powerpoint/2010/main" val="1881442433"/>
              </p:ext>
            </p:extLst>
          </p:nvPr>
        </p:nvGraphicFramePr>
        <p:xfrm>
          <a:off x="802783" y="3239186"/>
          <a:ext cx="10515600" cy="1097280"/>
        </p:xfrm>
        <a:graphic>
          <a:graphicData uri="http://schemas.openxmlformats.org/drawingml/2006/table">
            <a:tbl>
              <a:tblPr/>
              <a:tblGrid>
                <a:gridCol w="5257800">
                  <a:extLst>
                    <a:ext uri="{9D8B030D-6E8A-4147-A177-3AD203B41FA5}">
                      <a16:colId xmlns:a16="http://schemas.microsoft.com/office/drawing/2014/main" val="1252294892"/>
                    </a:ext>
                  </a:extLst>
                </a:gridCol>
                <a:gridCol w="5257800">
                  <a:extLst>
                    <a:ext uri="{9D8B030D-6E8A-4147-A177-3AD203B41FA5}">
                      <a16:colId xmlns:a16="http://schemas.microsoft.com/office/drawing/2014/main" val="2375438175"/>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err="1">
                          <a:solidFill>
                            <a:schemeClr val="bg1"/>
                          </a:solidFill>
                          <a:effectLst/>
                        </a:rPr>
                        <a:t>SE</a:t>
                      </a:r>
                      <a:r>
                        <a:rPr lang="en-IN" baseline="-25000" dirty="0" err="1">
                          <a:solidFill>
                            <a:schemeClr val="bg1"/>
                          </a:solidFill>
                          <a:effectLst/>
                        </a:rPr>
                        <a:t>x</a:t>
                      </a:r>
                      <a:r>
                        <a:rPr lang="en-IN" dirty="0">
                          <a:solidFill>
                            <a:schemeClr val="bg1"/>
                          </a:solidFill>
                          <a:effectLst/>
                        </a:rPr>
                        <a:t> = s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4988470"/>
                  </a:ext>
                </a:extLst>
              </a:tr>
              <a:tr h="0">
                <a:tc>
                  <a:txBody>
                    <a:bodyPr/>
                    <a:lstStyle/>
                    <a:p>
                      <a:pPr algn="ctr"/>
                      <a:r>
                        <a:rPr lang="en-IN" dirty="0">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p</a:t>
                      </a:r>
                      <a:r>
                        <a:rPr lang="pt-BR" dirty="0">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4781589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x1-x2</a:t>
                      </a:r>
                      <a:r>
                        <a:rPr lang="pt-BR" dirty="0">
                          <a:solidFill>
                            <a:schemeClr val="bg1"/>
                          </a:solidFill>
                          <a:effectLst/>
                        </a:rPr>
                        <a:t> = sqrt [ s</a:t>
                      </a:r>
                      <a:r>
                        <a:rPr lang="pt-BR" baseline="30000" dirty="0">
                          <a:solidFill>
                            <a:schemeClr val="bg1"/>
                          </a:solidFill>
                          <a:effectLst/>
                        </a:rPr>
                        <a:t>2</a:t>
                      </a:r>
                      <a:r>
                        <a:rPr lang="pt-BR" baseline="-25000" dirty="0">
                          <a:solidFill>
                            <a:schemeClr val="bg1"/>
                          </a:solidFill>
                          <a:effectLst/>
                        </a:rPr>
                        <a:t>1</a:t>
                      </a:r>
                      <a:r>
                        <a:rPr lang="pt-BR" dirty="0">
                          <a:solidFill>
                            <a:schemeClr val="bg1"/>
                          </a:solidFill>
                          <a:effectLst/>
                        </a:rPr>
                        <a:t> / n</a:t>
                      </a:r>
                      <a:r>
                        <a:rPr lang="pt-BR" baseline="-25000" dirty="0">
                          <a:solidFill>
                            <a:schemeClr val="bg1"/>
                          </a:solidFill>
                          <a:effectLst/>
                        </a:rPr>
                        <a:t>1</a:t>
                      </a:r>
                      <a:r>
                        <a:rPr lang="pt-BR" dirty="0">
                          <a:solidFill>
                            <a:schemeClr val="bg1"/>
                          </a:solidFill>
                          <a:effectLst/>
                        </a:rPr>
                        <a:t> + s</a:t>
                      </a:r>
                      <a:r>
                        <a:rPr lang="pt-BR" baseline="30000" dirty="0">
                          <a:solidFill>
                            <a:schemeClr val="bg1"/>
                          </a:solidFill>
                          <a:effectLst/>
                        </a:rPr>
                        <a:t>2</a:t>
                      </a:r>
                      <a:r>
                        <a:rPr lang="pt-BR" baseline="-25000" dirty="0">
                          <a:solidFill>
                            <a:schemeClr val="bg1"/>
                          </a:solidFill>
                          <a:effectLst/>
                        </a:rPr>
                        <a:t>2</a:t>
                      </a:r>
                      <a:r>
                        <a:rPr lang="pt-BR" dirty="0">
                          <a:solidFill>
                            <a:schemeClr val="bg1"/>
                          </a:solidFill>
                          <a:effectLst/>
                        </a:rPr>
                        <a:t> / n</a:t>
                      </a:r>
                      <a:r>
                        <a:rPr lang="pt-BR" baseline="-25000" dirty="0">
                          <a:solidFill>
                            <a:schemeClr val="bg1"/>
                          </a:solidFill>
                          <a:effectLst/>
                        </a:rPr>
                        <a:t>2</a:t>
                      </a:r>
                      <a:r>
                        <a:rPr lang="pt-BR"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15113070"/>
                  </a:ext>
                </a:extLst>
              </a:tr>
            </a:tbl>
          </a:graphicData>
        </a:graphic>
      </p:graphicFrame>
    </p:spTree>
    <p:extLst>
      <p:ext uri="{BB962C8B-B14F-4D97-AF65-F5344CB8AC3E}">
        <p14:creationId xmlns:p14="http://schemas.microsoft.com/office/powerpoint/2010/main" val="3221985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5719514"/>
          </a:xfrm>
          <a:prstGeom prst="rect">
            <a:avLst/>
          </a:prstGeom>
          <a:noFill/>
        </p:spPr>
        <p:txBody>
          <a:bodyPr wrap="square" rtlCol="0">
            <a:spAutoFit/>
          </a:bodyPr>
          <a:lstStyle/>
          <a:p>
            <a:pPr>
              <a:spcAft>
                <a:spcPts val="1000"/>
              </a:spcAft>
            </a:pPr>
            <a:r>
              <a:rPr lang="en-IN" dirty="0"/>
              <a:t>In a confidence interval, the range of values above and below the sample statistic is called the margin of error</a:t>
            </a:r>
            <a:r>
              <a:rPr lang="en-IN" dirty="0" smtClean="0"/>
              <a:t>.</a:t>
            </a:r>
          </a:p>
          <a:p>
            <a:pPr>
              <a:spcAft>
                <a:spcPts val="1000"/>
              </a:spcAft>
            </a:pPr>
            <a:r>
              <a:rPr lang="en-IN" dirty="0"/>
              <a:t>For example, suppose we wanted to know the percentage of adults that exercise daily. We could devise a sample design to ensure that our sample estimate will not differ from the true population value by more than, say, 5 percent (the margin of error) 90 percent of the time (the confidence level</a:t>
            </a:r>
            <a:r>
              <a:rPr lang="en-IN" dirty="0" smtClean="0"/>
              <a:t>).</a:t>
            </a:r>
          </a:p>
          <a:p>
            <a:pPr>
              <a:spcAft>
                <a:spcPts val="1000"/>
              </a:spcAft>
            </a:pPr>
            <a:r>
              <a:rPr lang="en-IN" dirty="0"/>
              <a:t>The margin of error can be defined by either of the following </a:t>
            </a:r>
            <a:r>
              <a:rPr lang="en-IN" dirty="0" smtClean="0"/>
              <a:t>equations:</a:t>
            </a:r>
            <a:endParaRPr lang="en-IN" dirty="0"/>
          </a:p>
          <a:p>
            <a:pPr algn="ctr"/>
            <a:r>
              <a:rPr lang="en-IN" b="1" dirty="0"/>
              <a:t>Margin of error = Critical value x Standard deviation of the statistic </a:t>
            </a:r>
            <a:br>
              <a:rPr lang="en-IN" b="1" dirty="0"/>
            </a:br>
            <a:r>
              <a:rPr lang="en-IN" b="1" dirty="0"/>
              <a:t>Margin of error = Critical value x Standard error of the statistic </a:t>
            </a:r>
          </a:p>
          <a:p>
            <a:pPr>
              <a:spcAft>
                <a:spcPts val="1000"/>
              </a:spcAft>
            </a:pPr>
            <a:endParaRPr lang="en-US" dirty="0"/>
          </a:p>
          <a:p>
            <a:pPr>
              <a:spcAft>
                <a:spcPts val="1000"/>
              </a:spcAft>
            </a:pPr>
            <a:r>
              <a:rPr lang="en-US" b="1" dirty="0" smtClean="0"/>
              <a:t>How to find Critical value:</a:t>
            </a:r>
          </a:p>
          <a:p>
            <a:pPr marL="342900" indent="-342900">
              <a:buAutoNum type="arabicPeriod"/>
            </a:pPr>
            <a:r>
              <a:rPr lang="en-IN" dirty="0" smtClean="0"/>
              <a:t>Compute </a:t>
            </a:r>
            <a:r>
              <a:rPr lang="en-IN" dirty="0"/>
              <a:t>alpha (α): α = 1 - (confidence level / 100</a:t>
            </a:r>
            <a:r>
              <a:rPr lang="en-IN" dirty="0" smtClean="0"/>
              <a:t>)</a:t>
            </a:r>
          </a:p>
          <a:p>
            <a:pPr marL="342900" indent="-342900">
              <a:buAutoNum type="arabicPeriod"/>
            </a:pPr>
            <a:r>
              <a:rPr lang="en-IN" dirty="0"/>
              <a:t>Find the critical probability (p*): p* = 1 - </a:t>
            </a:r>
            <a:r>
              <a:rPr lang="en-IN" dirty="0" smtClean="0"/>
              <a:t>α/2</a:t>
            </a:r>
          </a:p>
          <a:p>
            <a:pPr marL="342900" indent="-342900">
              <a:buAutoNum type="arabicPeriod"/>
            </a:pPr>
            <a:r>
              <a:rPr lang="en-IN" dirty="0"/>
              <a:t>To express the critical value as a z-score, find the z-score having a cumulative probability equal to the critical </a:t>
            </a:r>
            <a:r>
              <a:rPr lang="en-IN" dirty="0" smtClean="0"/>
              <a:t>probability</a:t>
            </a:r>
            <a:r>
              <a:rPr lang="en-IN" dirty="0" smtClean="0"/>
              <a:t>.</a:t>
            </a:r>
          </a:p>
          <a:p>
            <a:pPr marL="342900" indent="-342900">
              <a:buAutoNum type="arabicPeriod"/>
            </a:pPr>
            <a:r>
              <a:rPr lang="en-US" dirty="0" smtClean="0"/>
              <a:t>To express critical value as a t-statistics: </a:t>
            </a:r>
          </a:p>
          <a:p>
            <a:pPr marL="800100" lvl="1" indent="-342900">
              <a:buAutoNum type="arabicPeriod"/>
            </a:pPr>
            <a:r>
              <a:rPr lang="en-US" dirty="0" smtClean="0"/>
              <a:t>find DOF. </a:t>
            </a:r>
          </a:p>
          <a:p>
            <a:pPr marL="800100" lvl="1" indent="-342900">
              <a:buAutoNum type="arabicPeriod"/>
            </a:pPr>
            <a:r>
              <a:rPr lang="en-US" dirty="0" smtClean="0"/>
              <a:t>Critical t-statistics is the t statistics having degrees of freedom equal to DOF and cumulative probability equal to critical probability.</a:t>
            </a:r>
            <a:endParaRPr lang="en-US" dirty="0" smtClean="0"/>
          </a:p>
        </p:txBody>
      </p:sp>
    </p:spTree>
    <p:extLst>
      <p:ext uri="{BB962C8B-B14F-4D97-AF65-F5344CB8AC3E}">
        <p14:creationId xmlns:p14="http://schemas.microsoft.com/office/powerpoint/2010/main" val="1333108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672526"/>
          </a:xfrm>
          <a:prstGeom prst="rect">
            <a:avLst/>
          </a:prstGeom>
          <a:noFill/>
        </p:spPr>
        <p:txBody>
          <a:bodyPr wrap="square" rtlCol="0">
            <a:spAutoFit/>
          </a:bodyPr>
          <a:lstStyle/>
          <a:p>
            <a:pPr>
              <a:spcAft>
                <a:spcPts val="1000"/>
              </a:spcAft>
            </a:pPr>
            <a:r>
              <a:rPr lang="en-IN" dirty="0"/>
              <a:t>Should you express the critical value as a t statistic or as a z-score? One way to answer this question focuses on the population standard </a:t>
            </a:r>
            <a:r>
              <a:rPr lang="en-IN" dirty="0" smtClean="0"/>
              <a:t>deviation.</a:t>
            </a:r>
          </a:p>
          <a:p>
            <a:pPr>
              <a:spcAft>
                <a:spcPts val="1000"/>
              </a:spcAft>
            </a:pPr>
            <a:r>
              <a:rPr lang="en-IN" dirty="0"/>
              <a:t>	</a:t>
            </a:r>
            <a:r>
              <a:rPr lang="en-IN" dirty="0" smtClean="0"/>
              <a:t>- If </a:t>
            </a:r>
            <a:r>
              <a:rPr lang="en-IN" dirty="0"/>
              <a:t>the population standard deviation is known, use the </a:t>
            </a:r>
            <a:r>
              <a:rPr lang="en-IN" dirty="0" smtClean="0"/>
              <a:t>z-score.</a:t>
            </a:r>
          </a:p>
          <a:p>
            <a:pPr>
              <a:spcAft>
                <a:spcPts val="1000"/>
              </a:spcAft>
            </a:pPr>
            <a:r>
              <a:rPr lang="en-IN" dirty="0"/>
              <a:t>	</a:t>
            </a:r>
            <a:r>
              <a:rPr lang="en-IN" dirty="0" smtClean="0"/>
              <a:t>- If </a:t>
            </a:r>
            <a:r>
              <a:rPr lang="en-IN" dirty="0"/>
              <a:t>the population standard deviation is unknown, use the t statistic.</a:t>
            </a:r>
          </a:p>
          <a:p>
            <a:pPr>
              <a:spcAft>
                <a:spcPts val="1000"/>
              </a:spcAft>
            </a:pPr>
            <a:r>
              <a:rPr lang="en-IN" dirty="0" smtClean="0"/>
              <a:t>Another </a:t>
            </a:r>
            <a:r>
              <a:rPr lang="en-IN" dirty="0"/>
              <a:t>approach focuses on sample size.</a:t>
            </a:r>
          </a:p>
          <a:p>
            <a:pPr>
              <a:spcAft>
                <a:spcPts val="1000"/>
              </a:spcAft>
            </a:pPr>
            <a:r>
              <a:rPr lang="en-IN" dirty="0" smtClean="0"/>
              <a:t>	- If </a:t>
            </a:r>
            <a:r>
              <a:rPr lang="en-IN" dirty="0"/>
              <a:t>the sample size is large, use the z-score. </a:t>
            </a:r>
            <a:endParaRPr lang="en-IN" dirty="0" smtClean="0"/>
          </a:p>
          <a:p>
            <a:pPr>
              <a:spcAft>
                <a:spcPts val="1000"/>
              </a:spcAft>
            </a:pPr>
            <a:r>
              <a:rPr lang="en-IN" dirty="0"/>
              <a:t>	</a:t>
            </a:r>
            <a:r>
              <a:rPr lang="en-IN" dirty="0" smtClean="0"/>
              <a:t>- If </a:t>
            </a:r>
            <a:r>
              <a:rPr lang="en-IN" dirty="0"/>
              <a:t>the sample size is small, use the t statistic.</a:t>
            </a:r>
          </a:p>
        </p:txBody>
      </p:sp>
    </p:spTree>
    <p:extLst>
      <p:ext uri="{BB962C8B-B14F-4D97-AF65-F5344CB8AC3E}">
        <p14:creationId xmlns:p14="http://schemas.microsoft.com/office/powerpoint/2010/main" val="1687284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5355312"/>
          </a:xfrm>
          <a:prstGeom prst="rect">
            <a:avLst/>
          </a:prstGeom>
          <a:noFill/>
        </p:spPr>
        <p:txBody>
          <a:bodyPr wrap="square" rtlCol="0">
            <a:spAutoFit/>
          </a:bodyPr>
          <a:lstStyle/>
          <a:p>
            <a:r>
              <a:rPr lang="en-IN" b="1" dirty="0" smtClean="0"/>
              <a:t>Example:</a:t>
            </a:r>
          </a:p>
          <a:p>
            <a:r>
              <a:rPr lang="en-IN" dirty="0"/>
              <a:t>Nine hundred (900) high school freshmen were randomly selected for a national survey. Among survey participants, the mean grade-point average (GPA) was 2.7, and the standard deviation was 0.4. What is the margin of error, assuming a 95% confidence level</a:t>
            </a:r>
            <a:r>
              <a:rPr lang="en-IN" dirty="0" smtClean="0"/>
              <a:t>?</a:t>
            </a:r>
          </a:p>
          <a:p>
            <a:r>
              <a:rPr lang="en-US" dirty="0" smtClean="0"/>
              <a:t>(TO ME – Explain single tailed experiments and double tailed experiments)</a:t>
            </a:r>
            <a:endParaRPr lang="en-IN" dirty="0" smtClean="0"/>
          </a:p>
          <a:p>
            <a:endParaRPr lang="en-US" dirty="0"/>
          </a:p>
          <a:p>
            <a:pPr algn="ctr"/>
            <a:r>
              <a:rPr lang="en-IN" b="1" dirty="0"/>
              <a:t>Margin of error = Critical value x Standard error of the statistic </a:t>
            </a:r>
          </a:p>
          <a:p>
            <a:endParaRPr lang="en-US" dirty="0" smtClean="0"/>
          </a:p>
          <a:p>
            <a:r>
              <a:rPr lang="en-US" dirty="0" smtClean="0"/>
              <a:t>We need – 1) Critical value and 2) SE of the statistic</a:t>
            </a:r>
          </a:p>
          <a:p>
            <a:r>
              <a:rPr lang="en-US" dirty="0" smtClean="0"/>
              <a:t>Critical Value – </a:t>
            </a:r>
          </a:p>
          <a:p>
            <a:endParaRPr lang="en-US" dirty="0" smtClean="0"/>
          </a:p>
          <a:p>
            <a:r>
              <a:rPr lang="en-US" dirty="0" smtClean="0"/>
              <a:t>Alpha = 1 – (confidence level / 100)  = 1 – 0.95 = 0.05</a:t>
            </a:r>
          </a:p>
          <a:p>
            <a:r>
              <a:rPr lang="en-US" dirty="0" smtClean="0"/>
              <a:t>Critical probability = 1 – (alpha / 2) = 1 – (0.05 / 2) = 0.975</a:t>
            </a:r>
          </a:p>
          <a:p>
            <a:r>
              <a:rPr lang="en-US" dirty="0" smtClean="0"/>
              <a:t>DOF – n-1 = 899</a:t>
            </a:r>
          </a:p>
          <a:p>
            <a:r>
              <a:rPr lang="en-US" dirty="0" smtClean="0"/>
              <a:t>From t-</a:t>
            </a:r>
            <a:r>
              <a:rPr lang="en-US" dirty="0" err="1" smtClean="0"/>
              <a:t>dist</a:t>
            </a:r>
            <a:r>
              <a:rPr lang="en-US" dirty="0" smtClean="0"/>
              <a:t> table, value corresponding to critical probability 0.975 and 899 is 1.96</a:t>
            </a:r>
          </a:p>
          <a:p>
            <a:endParaRPr lang="en-US" dirty="0"/>
          </a:p>
          <a:p>
            <a:r>
              <a:rPr lang="en-US" dirty="0" smtClean="0"/>
              <a:t>Standard Error = 0.4 / </a:t>
            </a:r>
            <a:r>
              <a:rPr lang="en-US" dirty="0" err="1" smtClean="0"/>
              <a:t>sqrt</a:t>
            </a:r>
            <a:r>
              <a:rPr lang="en-US" dirty="0" smtClean="0"/>
              <a:t>(900) = 0.013</a:t>
            </a:r>
          </a:p>
          <a:p>
            <a:endParaRPr lang="en-US" dirty="0"/>
          </a:p>
          <a:p>
            <a:r>
              <a:rPr lang="en-US" dirty="0" smtClean="0"/>
              <a:t>ME = Critical value * Standard error = 1.96 * 0.013 = 0.025</a:t>
            </a:r>
            <a:endParaRPr lang="en-IN" dirty="0"/>
          </a:p>
        </p:txBody>
      </p:sp>
    </p:spTree>
    <p:extLst>
      <p:ext uri="{BB962C8B-B14F-4D97-AF65-F5344CB8AC3E}">
        <p14:creationId xmlns:p14="http://schemas.microsoft.com/office/powerpoint/2010/main" val="1834628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4929555"/>
          </a:xfrm>
          <a:prstGeom prst="rect">
            <a:avLst/>
          </a:prstGeom>
          <a:noFill/>
        </p:spPr>
        <p:txBody>
          <a:bodyPr wrap="square" rtlCol="0">
            <a:spAutoFit/>
          </a:bodyPr>
          <a:lstStyle/>
          <a:p>
            <a:pPr>
              <a:spcAft>
                <a:spcPts val="1000"/>
              </a:spcAft>
            </a:pPr>
            <a:r>
              <a:rPr lang="en-US" b="1" dirty="0" smtClean="0"/>
              <a:t>How to Interpret Confidence Intervals</a:t>
            </a:r>
          </a:p>
          <a:p>
            <a:r>
              <a:rPr lang="en-IN" dirty="0"/>
              <a:t>Suppose that a 90% confidence interval states that the population mean is greater than 100 and less than 200. How would you interpret this statement?</a:t>
            </a:r>
          </a:p>
          <a:p>
            <a:endParaRPr lang="en-IN" dirty="0"/>
          </a:p>
          <a:p>
            <a:r>
              <a:rPr lang="en-IN" dirty="0"/>
              <a:t>Some people think this means there is a 90% chance that the population mean falls between 100 and 200. This is incorrect. Like any population parameter, the population mean is a constant, not a random variable. It does not change. The probability that a constant falls within any given range is always 0.00 or 1.00.</a:t>
            </a:r>
          </a:p>
          <a:p>
            <a:endParaRPr lang="en-IN" dirty="0"/>
          </a:p>
          <a:p>
            <a:r>
              <a:rPr lang="en-IN" dirty="0"/>
              <a:t>The confidence level describes the uncertainty associated with a sampling method.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parameter; a 95% confidence level means that 95% of the intervals would include the parameter; and so on</a:t>
            </a:r>
            <a:r>
              <a:rPr lang="en-IN" dirty="0" smtClean="0"/>
              <a:t>.</a:t>
            </a:r>
          </a:p>
          <a:p>
            <a:endParaRPr lang="en-US" dirty="0" smtClean="0"/>
          </a:p>
          <a:p>
            <a:endParaRPr lang="en-US" dirty="0"/>
          </a:p>
          <a:p>
            <a:endParaRPr lang="en-US" dirty="0"/>
          </a:p>
          <a:p>
            <a:r>
              <a:rPr lang="en-US" dirty="0"/>
              <a:t>DEMO - http://www.rossmanchance.com/applets/ConfSim.html</a:t>
            </a:r>
            <a:endParaRPr lang="en-IN" dirty="0"/>
          </a:p>
        </p:txBody>
      </p:sp>
    </p:spTree>
    <p:extLst>
      <p:ext uri="{BB962C8B-B14F-4D97-AF65-F5344CB8AC3E}">
        <p14:creationId xmlns:p14="http://schemas.microsoft.com/office/powerpoint/2010/main" val="3665921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369332"/>
          </a:xfrm>
          <a:prstGeom prst="rect">
            <a:avLst/>
          </a:prstGeom>
          <a:noFill/>
        </p:spPr>
        <p:txBody>
          <a:bodyPr wrap="square" rtlCol="0">
            <a:spAutoFit/>
          </a:bodyPr>
          <a:lstStyle/>
          <a:p>
            <a:pPr>
              <a:spcAft>
                <a:spcPts val="1000"/>
              </a:spcAft>
            </a:pPr>
            <a:r>
              <a:rPr lang="en-US" dirty="0" smtClean="0"/>
              <a:t>s</a:t>
            </a:r>
            <a:endParaRPr lang="en-IN" dirty="0"/>
          </a:p>
        </p:txBody>
      </p:sp>
    </p:spTree>
    <p:extLst>
      <p:ext uri="{BB962C8B-B14F-4D97-AF65-F5344CB8AC3E}">
        <p14:creationId xmlns:p14="http://schemas.microsoft.com/office/powerpoint/2010/main" val="2720435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369332"/>
          </a:xfrm>
          <a:prstGeom prst="rect">
            <a:avLst/>
          </a:prstGeom>
          <a:noFill/>
        </p:spPr>
        <p:txBody>
          <a:bodyPr wrap="square" rtlCol="0">
            <a:spAutoFit/>
          </a:bodyPr>
          <a:lstStyle/>
          <a:p>
            <a:pPr>
              <a:spcAft>
                <a:spcPts val="1000"/>
              </a:spcAft>
            </a:pPr>
            <a:r>
              <a:rPr lang="en-US" dirty="0" smtClean="0"/>
              <a:t>s</a:t>
            </a:r>
            <a:endParaRPr lang="en-IN" dirty="0"/>
          </a:p>
        </p:txBody>
      </p:sp>
    </p:spTree>
    <p:extLst>
      <p:ext uri="{BB962C8B-B14F-4D97-AF65-F5344CB8AC3E}">
        <p14:creationId xmlns:p14="http://schemas.microsoft.com/office/powerpoint/2010/main" val="23404569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Inferential Statistics - Topics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14400" y="1339403"/>
            <a:ext cx="9672034" cy="3693319"/>
          </a:xfrm>
          <a:prstGeom prst="rect">
            <a:avLst/>
          </a:prstGeom>
          <a:noFill/>
        </p:spPr>
        <p:txBody>
          <a:bodyPr wrap="square" rtlCol="0">
            <a:spAutoFit/>
          </a:bodyPr>
          <a:lstStyle/>
          <a:p>
            <a:r>
              <a:rPr lang="en-US" dirty="0" smtClean="0"/>
              <a:t>Population and sample</a:t>
            </a:r>
          </a:p>
          <a:p>
            <a:r>
              <a:rPr lang="en-US" dirty="0"/>
              <a:t>Sampling </a:t>
            </a:r>
            <a:r>
              <a:rPr lang="en-US" dirty="0" smtClean="0"/>
              <a:t>distributions</a:t>
            </a:r>
          </a:p>
          <a:p>
            <a:r>
              <a:rPr lang="en-US" dirty="0" smtClean="0"/>
              <a:t>Central Limit theorem</a:t>
            </a:r>
          </a:p>
          <a:p>
            <a:r>
              <a:rPr lang="en-US" dirty="0" smtClean="0"/>
              <a:t>Sampling </a:t>
            </a:r>
            <a:r>
              <a:rPr lang="en-US" dirty="0" err="1" smtClean="0"/>
              <a:t>dist</a:t>
            </a:r>
            <a:r>
              <a:rPr lang="en-US" dirty="0" smtClean="0"/>
              <a:t> of difference between means</a:t>
            </a:r>
          </a:p>
          <a:p>
            <a:endParaRPr lang="en-US" dirty="0"/>
          </a:p>
          <a:p>
            <a:r>
              <a:rPr lang="en-US" dirty="0" smtClean="0"/>
              <a:t>T distribution</a:t>
            </a:r>
          </a:p>
          <a:p>
            <a:r>
              <a:rPr lang="en-US" dirty="0" smtClean="0"/>
              <a:t>Chi square </a:t>
            </a:r>
            <a:r>
              <a:rPr lang="en-US" dirty="0" err="1" smtClean="0"/>
              <a:t>dist</a:t>
            </a:r>
            <a:endParaRPr lang="en-US" dirty="0" smtClean="0"/>
          </a:p>
          <a:p>
            <a:r>
              <a:rPr lang="en-US" dirty="0" smtClean="0"/>
              <a:t>When to use normal and when to use t-distribution</a:t>
            </a:r>
            <a:endParaRPr lang="en-US" dirty="0"/>
          </a:p>
          <a:p>
            <a:endParaRPr lang="en-US" dirty="0"/>
          </a:p>
          <a:p>
            <a:r>
              <a:rPr lang="en-US" dirty="0" smtClean="0"/>
              <a:t>Estimation</a:t>
            </a:r>
          </a:p>
          <a:p>
            <a:r>
              <a:rPr lang="en-US" dirty="0" smtClean="0"/>
              <a:t>Confidence Interval</a:t>
            </a:r>
          </a:p>
          <a:p>
            <a:r>
              <a:rPr lang="en-US" dirty="0" smtClean="0"/>
              <a:t>Hypothesis Testing</a:t>
            </a:r>
          </a:p>
          <a:p>
            <a:endParaRPr lang="en-US" dirty="0" smtClean="0"/>
          </a:p>
        </p:txBody>
      </p:sp>
    </p:spTree>
    <p:extLst>
      <p:ext uri="{BB962C8B-B14F-4D97-AF65-F5344CB8AC3E}">
        <p14:creationId xmlns:p14="http://schemas.microsoft.com/office/powerpoint/2010/main" val="119503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pic>
        <p:nvPicPr>
          <p:cNvPr id="3" name="Picture 2"/>
          <p:cNvPicPr>
            <a:picLocks noChangeAspect="1"/>
          </p:cNvPicPr>
          <p:nvPr/>
        </p:nvPicPr>
        <p:blipFill>
          <a:blip r:embed="rId2"/>
          <a:stretch>
            <a:fillRect/>
          </a:stretch>
        </p:blipFill>
        <p:spPr>
          <a:xfrm>
            <a:off x="2170090" y="2163437"/>
            <a:ext cx="2133600" cy="1609725"/>
          </a:xfrm>
          <a:prstGeom prst="rect">
            <a:avLst/>
          </a:prstGeom>
        </p:spPr>
      </p:pic>
      <p:pic>
        <p:nvPicPr>
          <p:cNvPr id="4" name="Picture 3"/>
          <p:cNvPicPr>
            <a:picLocks noChangeAspect="1"/>
          </p:cNvPicPr>
          <p:nvPr/>
        </p:nvPicPr>
        <p:blipFill>
          <a:blip r:embed="rId3"/>
          <a:stretch>
            <a:fillRect/>
          </a:stretch>
        </p:blipFill>
        <p:spPr>
          <a:xfrm>
            <a:off x="7057153" y="2138338"/>
            <a:ext cx="2019300" cy="1638300"/>
          </a:xfrm>
          <a:prstGeom prst="rect">
            <a:avLst/>
          </a:prstGeom>
        </p:spPr>
      </p:pic>
      <p:sp>
        <p:nvSpPr>
          <p:cNvPr id="13" name="TextBox 12"/>
          <p:cNvSpPr txBox="1"/>
          <p:nvPr/>
        </p:nvSpPr>
        <p:spPr>
          <a:xfrm>
            <a:off x="802783" y="1665793"/>
            <a:ext cx="2189408" cy="369332"/>
          </a:xfrm>
          <a:prstGeom prst="rect">
            <a:avLst/>
          </a:prstGeom>
          <a:noFill/>
        </p:spPr>
        <p:txBody>
          <a:bodyPr wrap="square" rtlCol="0">
            <a:spAutoFit/>
          </a:bodyPr>
          <a:lstStyle/>
          <a:p>
            <a:r>
              <a:rPr lang="en-US" u="sng" dirty="0" smtClean="0"/>
              <a:t>Mean of Population:</a:t>
            </a:r>
            <a:endParaRPr lang="en-IN" u="sng" dirty="0"/>
          </a:p>
        </p:txBody>
      </p:sp>
      <p:sp>
        <p:nvSpPr>
          <p:cNvPr id="14" name="TextBox 13"/>
          <p:cNvSpPr txBox="1"/>
          <p:nvPr/>
        </p:nvSpPr>
        <p:spPr>
          <a:xfrm>
            <a:off x="6089561" y="1665793"/>
            <a:ext cx="2189408" cy="369332"/>
          </a:xfrm>
          <a:prstGeom prst="rect">
            <a:avLst/>
          </a:prstGeom>
          <a:noFill/>
        </p:spPr>
        <p:txBody>
          <a:bodyPr wrap="square" rtlCol="0">
            <a:spAutoFit/>
          </a:bodyPr>
          <a:lstStyle/>
          <a:p>
            <a:r>
              <a:rPr lang="en-US" u="sng" dirty="0" smtClean="0"/>
              <a:t>Mean of Sample:</a:t>
            </a:r>
            <a:endParaRPr lang="en-IN" u="sng" dirty="0"/>
          </a:p>
        </p:txBody>
      </p:sp>
      <p:pic>
        <p:nvPicPr>
          <p:cNvPr id="15" name="Picture 14"/>
          <p:cNvPicPr>
            <a:picLocks noChangeAspect="1"/>
          </p:cNvPicPr>
          <p:nvPr/>
        </p:nvPicPr>
        <p:blipFill>
          <a:blip r:embed="rId4"/>
          <a:stretch>
            <a:fillRect/>
          </a:stretch>
        </p:blipFill>
        <p:spPr>
          <a:xfrm>
            <a:off x="1902889" y="4854258"/>
            <a:ext cx="2178603" cy="916607"/>
          </a:xfrm>
          <a:prstGeom prst="rect">
            <a:avLst/>
          </a:prstGeom>
        </p:spPr>
      </p:pic>
      <p:pic>
        <p:nvPicPr>
          <p:cNvPr id="16" name="Picture 15"/>
          <p:cNvPicPr>
            <a:picLocks noChangeAspect="1"/>
          </p:cNvPicPr>
          <p:nvPr/>
        </p:nvPicPr>
        <p:blipFill>
          <a:blip r:embed="rId5"/>
          <a:stretch>
            <a:fillRect/>
          </a:stretch>
        </p:blipFill>
        <p:spPr>
          <a:xfrm>
            <a:off x="6031371" y="4904249"/>
            <a:ext cx="2305788" cy="860190"/>
          </a:xfrm>
          <a:prstGeom prst="rect">
            <a:avLst/>
          </a:prstGeom>
        </p:spPr>
      </p:pic>
      <p:pic>
        <p:nvPicPr>
          <p:cNvPr id="17" name="Picture 16"/>
          <p:cNvPicPr>
            <a:picLocks noChangeAspect="1"/>
          </p:cNvPicPr>
          <p:nvPr/>
        </p:nvPicPr>
        <p:blipFill>
          <a:blip r:embed="rId6"/>
          <a:stretch>
            <a:fillRect/>
          </a:stretch>
        </p:blipFill>
        <p:spPr>
          <a:xfrm>
            <a:off x="9493875" y="4927955"/>
            <a:ext cx="1586325" cy="742803"/>
          </a:xfrm>
          <a:prstGeom prst="rect">
            <a:avLst/>
          </a:prstGeom>
        </p:spPr>
      </p:pic>
      <p:sp>
        <p:nvSpPr>
          <p:cNvPr id="18" name="TextBox 17"/>
          <p:cNvSpPr txBox="1"/>
          <p:nvPr/>
        </p:nvSpPr>
        <p:spPr>
          <a:xfrm>
            <a:off x="802782" y="4214471"/>
            <a:ext cx="3500907" cy="369332"/>
          </a:xfrm>
          <a:prstGeom prst="rect">
            <a:avLst/>
          </a:prstGeom>
          <a:noFill/>
        </p:spPr>
        <p:txBody>
          <a:bodyPr wrap="square" rtlCol="0">
            <a:spAutoFit/>
          </a:bodyPr>
          <a:lstStyle/>
          <a:p>
            <a:r>
              <a:rPr lang="en-US" u="sng" dirty="0" smtClean="0"/>
              <a:t>Standard Deviation of Population:</a:t>
            </a:r>
            <a:endParaRPr lang="en-IN" u="sng" dirty="0"/>
          </a:p>
        </p:txBody>
      </p:sp>
      <p:sp>
        <p:nvSpPr>
          <p:cNvPr id="19" name="TextBox 18"/>
          <p:cNvSpPr txBox="1"/>
          <p:nvPr/>
        </p:nvSpPr>
        <p:spPr>
          <a:xfrm>
            <a:off x="6076213" y="4214471"/>
            <a:ext cx="3500907" cy="369332"/>
          </a:xfrm>
          <a:prstGeom prst="rect">
            <a:avLst/>
          </a:prstGeom>
          <a:noFill/>
        </p:spPr>
        <p:txBody>
          <a:bodyPr wrap="square" rtlCol="0">
            <a:spAutoFit/>
          </a:bodyPr>
          <a:lstStyle/>
          <a:p>
            <a:r>
              <a:rPr lang="en-US" u="sng" dirty="0" smtClean="0"/>
              <a:t>Standard Deviation of Sample:</a:t>
            </a:r>
            <a:endParaRPr lang="en-IN" u="sng" dirty="0"/>
          </a:p>
        </p:txBody>
      </p:sp>
      <p:sp>
        <p:nvSpPr>
          <p:cNvPr id="20" name="TextBox 19"/>
          <p:cNvSpPr txBox="1"/>
          <p:nvPr/>
        </p:nvSpPr>
        <p:spPr>
          <a:xfrm>
            <a:off x="8715844" y="5127895"/>
            <a:ext cx="402398" cy="369332"/>
          </a:xfrm>
          <a:prstGeom prst="rect">
            <a:avLst/>
          </a:prstGeom>
          <a:noFill/>
        </p:spPr>
        <p:txBody>
          <a:bodyPr wrap="square" rtlCol="0">
            <a:spAutoFit/>
          </a:bodyPr>
          <a:lstStyle/>
          <a:p>
            <a:r>
              <a:rPr lang="en-US" dirty="0" smtClean="0"/>
              <a:t>or</a:t>
            </a:r>
            <a:endParaRPr lang="en-IN" dirty="0"/>
          </a:p>
        </p:txBody>
      </p:sp>
      <p:sp>
        <p:nvSpPr>
          <p:cNvPr id="21" name="TextBox 20"/>
          <p:cNvSpPr txBox="1"/>
          <p:nvPr/>
        </p:nvSpPr>
        <p:spPr>
          <a:xfrm>
            <a:off x="6851560" y="5962918"/>
            <a:ext cx="1236372" cy="369332"/>
          </a:xfrm>
          <a:prstGeom prst="rect">
            <a:avLst/>
          </a:prstGeom>
          <a:noFill/>
        </p:spPr>
        <p:txBody>
          <a:bodyPr wrap="square" rtlCol="0">
            <a:spAutoFit/>
          </a:bodyPr>
          <a:lstStyle/>
          <a:p>
            <a:r>
              <a:rPr lang="en-US" dirty="0" smtClean="0"/>
              <a:t>(unbiased)</a:t>
            </a:r>
            <a:endParaRPr lang="en-IN" dirty="0"/>
          </a:p>
        </p:txBody>
      </p:sp>
      <p:sp>
        <p:nvSpPr>
          <p:cNvPr id="22" name="TextBox 21"/>
          <p:cNvSpPr txBox="1"/>
          <p:nvPr/>
        </p:nvSpPr>
        <p:spPr>
          <a:xfrm>
            <a:off x="9916734" y="5962918"/>
            <a:ext cx="1107583" cy="369332"/>
          </a:xfrm>
          <a:prstGeom prst="rect">
            <a:avLst/>
          </a:prstGeom>
          <a:noFill/>
        </p:spPr>
        <p:txBody>
          <a:bodyPr wrap="square" rtlCol="0">
            <a:spAutoFit/>
          </a:bodyPr>
          <a:lstStyle/>
          <a:p>
            <a:r>
              <a:rPr lang="en-US" dirty="0" smtClean="0"/>
              <a:t>(biased)</a:t>
            </a:r>
            <a:endParaRPr lang="en-IN" dirty="0"/>
          </a:p>
        </p:txBody>
      </p:sp>
    </p:spTree>
    <p:extLst>
      <p:ext uri="{BB962C8B-B14F-4D97-AF65-F5344CB8AC3E}">
        <p14:creationId xmlns:p14="http://schemas.microsoft.com/office/powerpoint/2010/main" val="260188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Difference between biased and unbiased estimate of Sample Variance</a:t>
            </a:r>
            <a:endParaRPr lang="en-IN" sz="2400" b="1" dirty="0"/>
          </a:p>
        </p:txBody>
      </p:sp>
      <p:sp>
        <p:nvSpPr>
          <p:cNvPr id="6" name="TextBox 5"/>
          <p:cNvSpPr txBox="1"/>
          <p:nvPr/>
        </p:nvSpPr>
        <p:spPr>
          <a:xfrm>
            <a:off x="802783" y="1667803"/>
            <a:ext cx="10311684" cy="646331"/>
          </a:xfrm>
          <a:prstGeom prst="rect">
            <a:avLst/>
          </a:prstGeom>
          <a:noFill/>
        </p:spPr>
        <p:txBody>
          <a:bodyPr wrap="square" rtlCol="0">
            <a:spAutoFit/>
          </a:bodyPr>
          <a:lstStyle/>
          <a:p>
            <a:r>
              <a:rPr lang="en-US" dirty="0" smtClean="0"/>
              <a:t>Using (n-1) instead of (n) in Sample Standard Deviation and Sample Variance is called </a:t>
            </a:r>
            <a:r>
              <a:rPr lang="en-US" b="1" dirty="0" smtClean="0"/>
              <a:t>Bessel’s Correction</a:t>
            </a:r>
            <a:r>
              <a:rPr lang="en-US" dirty="0" smtClean="0"/>
              <a:t>. This corrects the bias in the estimation of the population variance from sample variance.</a:t>
            </a:r>
            <a:endParaRPr lang="en-IN" dirty="0"/>
          </a:p>
        </p:txBody>
      </p:sp>
      <p:sp>
        <p:nvSpPr>
          <p:cNvPr id="8" name="TextBox 7"/>
          <p:cNvSpPr txBox="1"/>
          <p:nvPr/>
        </p:nvSpPr>
        <p:spPr>
          <a:xfrm>
            <a:off x="802783" y="2676768"/>
            <a:ext cx="4005330" cy="646331"/>
          </a:xfrm>
          <a:prstGeom prst="rect">
            <a:avLst/>
          </a:prstGeom>
          <a:noFill/>
        </p:spPr>
        <p:txBody>
          <a:bodyPr wrap="square" rtlCol="0">
            <a:spAutoFit/>
          </a:bodyPr>
          <a:lstStyle/>
          <a:p>
            <a:r>
              <a:rPr lang="en-US" dirty="0" smtClean="0"/>
              <a:t>Explanation:</a:t>
            </a:r>
          </a:p>
          <a:p>
            <a:endParaRPr lang="en-IN" dirty="0"/>
          </a:p>
        </p:txBody>
      </p:sp>
    </p:spTree>
    <p:extLst>
      <p:ext uri="{BB962C8B-B14F-4D97-AF65-F5344CB8AC3E}">
        <p14:creationId xmlns:p14="http://schemas.microsoft.com/office/powerpoint/2010/main" val="393529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41404432"/>
              </p:ext>
            </p:extLst>
          </p:nvPr>
        </p:nvGraphicFramePr>
        <p:xfrm>
          <a:off x="1703197" y="3547725"/>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913892"/>
          </a:xfrm>
          <a:prstGeom prst="rect">
            <a:avLst/>
          </a:prstGeom>
          <a:noFill/>
        </p:spPr>
        <p:txBody>
          <a:bodyPr wrap="square" rtlCol="0">
            <a:spAutoFit/>
          </a:bodyPr>
          <a:lstStyle/>
          <a:p>
            <a:pPr>
              <a:spcAft>
                <a:spcPts val="1000"/>
              </a:spcAft>
            </a:pPr>
            <a:r>
              <a:rPr lang="en-US" sz="2400" b="1" dirty="0" smtClean="0"/>
              <a:t>Sampling</a:t>
            </a:r>
          </a:p>
          <a:p>
            <a:pPr marL="285750" indent="-285750">
              <a:buFontTx/>
              <a:buChar char="-"/>
            </a:pPr>
            <a:r>
              <a:rPr lang="en-US" dirty="0" smtClean="0"/>
              <a:t>Sampling </a:t>
            </a:r>
            <a:r>
              <a:rPr lang="en-US" dirty="0"/>
              <a:t>is a procedure for selecting sample elements from the population. </a:t>
            </a:r>
          </a:p>
          <a:p>
            <a:pPr marL="285750" indent="-285750">
              <a:buFontTx/>
              <a:buChar char="-"/>
            </a:pPr>
            <a:r>
              <a:rPr lang="en-US" dirty="0" smtClean="0"/>
              <a:t>We </a:t>
            </a:r>
            <a:r>
              <a:rPr lang="en-US" dirty="0"/>
              <a:t>often don’t have resources (time and money) needed to measure population parameters, so we try to estimate them. </a:t>
            </a:r>
            <a:endParaRPr lang="en-US" dirty="0" smtClean="0"/>
          </a:p>
          <a:p>
            <a:pPr marL="285750" indent="-285750">
              <a:buFontTx/>
              <a:buChar char="-"/>
            </a:pPr>
            <a:r>
              <a:rPr lang="en-US" dirty="0" smtClean="0"/>
              <a:t>We </a:t>
            </a:r>
            <a:r>
              <a:rPr lang="en-US" dirty="0"/>
              <a:t>try to measure the sample statistics and then try to estimate the population parameters from them</a:t>
            </a:r>
            <a:r>
              <a:rPr lang="en-US" dirty="0" smtClean="0"/>
              <a:t>.</a:t>
            </a:r>
          </a:p>
          <a:p>
            <a:endParaRPr lang="en-US" dirty="0"/>
          </a:p>
          <a:p>
            <a:r>
              <a:rPr lang="en-IN" dirty="0"/>
              <a:t>The quality of a sample statistic (i.e., accuracy, precision, representativeness) is strongly affected by the way that sample observations are chosen; that is., by the sampling method</a:t>
            </a:r>
            <a:r>
              <a:rPr lang="en-IN" dirty="0" smtClean="0"/>
              <a:t>.</a:t>
            </a:r>
          </a:p>
          <a:p>
            <a:endParaRPr lang="en-US" dirty="0" smtClean="0"/>
          </a:p>
          <a:p>
            <a:r>
              <a:rPr lang="en-US" dirty="0" smtClean="0"/>
              <a:t>Sampling </a:t>
            </a:r>
            <a:r>
              <a:rPr lang="en-US" dirty="0"/>
              <a:t>methods fall into one of two different </a:t>
            </a:r>
            <a:r>
              <a:rPr lang="en-US" dirty="0" smtClean="0"/>
              <a:t>categories:</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351550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190891"/>
          </a:xfrm>
          <a:prstGeom prst="rect">
            <a:avLst/>
          </a:prstGeom>
          <a:noFill/>
        </p:spPr>
        <p:txBody>
          <a:bodyPr wrap="square" rtlCol="0">
            <a:spAutoFit/>
          </a:bodyPr>
          <a:lstStyle/>
          <a:p>
            <a:pPr>
              <a:spcAft>
                <a:spcPts val="1000"/>
              </a:spcAft>
            </a:pPr>
            <a:r>
              <a:rPr lang="en-US" sz="2400" b="1" dirty="0" smtClean="0"/>
              <a:t>Sampling</a:t>
            </a:r>
            <a:endParaRPr lang="en-US" dirty="0"/>
          </a:p>
          <a:p>
            <a:r>
              <a:rPr lang="en-US" b="1" dirty="0"/>
              <a:t>Probability samples: </a:t>
            </a:r>
            <a:endParaRPr lang="en-US" b="1" dirty="0" smtClean="0"/>
          </a:p>
          <a:p>
            <a:r>
              <a:rPr lang="en-IN" dirty="0" smtClean="0"/>
              <a:t>With </a:t>
            </a:r>
            <a:r>
              <a:rPr lang="en-IN" dirty="0"/>
              <a:t>probability sampling methods, each population element has a known (non-zero) chance of being chosen for the sample.</a:t>
            </a:r>
          </a:p>
          <a:p>
            <a:endParaRPr lang="en-US" dirty="0" smtClean="0"/>
          </a:p>
          <a:p>
            <a:r>
              <a:rPr lang="en-US" b="1" dirty="0"/>
              <a:t>Non probability samples: </a:t>
            </a:r>
            <a:endParaRPr lang="en-US" b="1" dirty="0" smtClean="0"/>
          </a:p>
          <a:p>
            <a:r>
              <a:rPr lang="en-IN" dirty="0" smtClean="0"/>
              <a:t>With </a:t>
            </a:r>
            <a:r>
              <a:rPr lang="en-IN" dirty="0"/>
              <a:t>non-probability sampling methods, we do not know the probability that each population element will be chosen, and/or we cannot be sure that each population element has a non-zero chance of being chosen.</a:t>
            </a:r>
          </a:p>
          <a:p>
            <a:endParaRPr lang="en-US" dirty="0" smtClean="0"/>
          </a:p>
          <a:p>
            <a:r>
              <a:rPr lang="en-IN" dirty="0"/>
              <a:t>Non-probability sampling methods offer two potential advantages - convenience and cost</a:t>
            </a:r>
            <a:r>
              <a:rPr lang="en-IN" dirty="0" smtClean="0"/>
              <a:t>.</a:t>
            </a:r>
          </a:p>
          <a:p>
            <a:r>
              <a:rPr lang="en-IN" dirty="0"/>
              <a:t>The main disadvantage is that non-probability sampling methods do not allow you to estimate the extent to which sample statistics are likely to differ from population parameters. Only probability sampling methods permit that kind of analysis.</a:t>
            </a:r>
          </a:p>
          <a:p>
            <a:endParaRPr lang="en-IN" dirty="0" smtClean="0"/>
          </a:p>
        </p:txBody>
      </p:sp>
    </p:spTree>
    <p:extLst>
      <p:ext uri="{BB962C8B-B14F-4D97-AF65-F5344CB8AC3E}">
        <p14:creationId xmlns:p14="http://schemas.microsoft.com/office/powerpoint/2010/main" val="228648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636893"/>
          </a:xfrm>
          <a:prstGeom prst="rect">
            <a:avLst/>
          </a:prstGeom>
          <a:noFill/>
        </p:spPr>
        <p:txBody>
          <a:bodyPr wrap="square" rtlCol="0">
            <a:spAutoFit/>
          </a:bodyPr>
          <a:lstStyle/>
          <a:p>
            <a:pPr>
              <a:spcAft>
                <a:spcPts val="1000"/>
              </a:spcAft>
            </a:pPr>
            <a:r>
              <a:rPr lang="en-US" sz="2400" b="1" dirty="0" smtClean="0"/>
              <a:t>Non Probability Sampling Methods:</a:t>
            </a:r>
            <a:endParaRPr lang="en-US" dirty="0"/>
          </a:p>
          <a:p>
            <a:r>
              <a:rPr lang="en-US" b="1" dirty="0"/>
              <a:t>Voluntary samples:</a:t>
            </a:r>
            <a:r>
              <a:rPr lang="en-US" dirty="0"/>
              <a:t> </a:t>
            </a:r>
            <a:endParaRPr lang="en-US" dirty="0" smtClean="0"/>
          </a:p>
          <a:p>
            <a:r>
              <a:rPr lang="en-IN" dirty="0" smtClean="0"/>
              <a:t>A </a:t>
            </a:r>
            <a:r>
              <a:rPr lang="en-IN" dirty="0"/>
              <a:t>voluntary sample is made up of people who self-select into the survey. </a:t>
            </a:r>
            <a:endParaRPr lang="en-IN" dirty="0" smtClean="0"/>
          </a:p>
          <a:p>
            <a:r>
              <a:rPr lang="en-IN" dirty="0" smtClean="0"/>
              <a:t>Often</a:t>
            </a:r>
            <a:r>
              <a:rPr lang="en-IN" dirty="0"/>
              <a:t>, these folks have a strong interest in the main topic of the survey</a:t>
            </a:r>
            <a:r>
              <a:rPr lang="en-IN" dirty="0" smtClean="0"/>
              <a:t>.</a:t>
            </a:r>
          </a:p>
          <a:p>
            <a:endParaRPr lang="en-US" dirty="0" smtClean="0"/>
          </a:p>
          <a:p>
            <a:endParaRPr lang="en-US" dirty="0"/>
          </a:p>
          <a:p>
            <a:endParaRPr lang="en-US" dirty="0" smtClean="0"/>
          </a:p>
          <a:p>
            <a:endParaRPr lang="en-US" dirty="0" smtClean="0"/>
          </a:p>
          <a:p>
            <a:r>
              <a:rPr lang="en-US" b="1" dirty="0"/>
              <a:t>Convenience samples:</a:t>
            </a:r>
            <a:r>
              <a:rPr lang="en-US" dirty="0"/>
              <a:t> </a:t>
            </a:r>
            <a:endParaRPr lang="en-US" dirty="0" smtClean="0"/>
          </a:p>
          <a:p>
            <a:r>
              <a:rPr lang="en-IN" dirty="0" smtClean="0"/>
              <a:t>A </a:t>
            </a:r>
            <a:r>
              <a:rPr lang="en-IN" dirty="0"/>
              <a:t>convenience sample is made up of people who are easy to reach. </a:t>
            </a:r>
            <a:endParaRPr lang="en-US" dirty="0"/>
          </a:p>
          <a:p>
            <a:endParaRPr lang="en-US" dirty="0"/>
          </a:p>
          <a:p>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034" y="1397346"/>
            <a:ext cx="2823433" cy="2174684"/>
          </a:xfrm>
          <a:prstGeom prst="rect">
            <a:avLst/>
          </a:prstGeom>
        </p:spPr>
      </p:pic>
      <p:pic>
        <p:nvPicPr>
          <p:cNvPr id="4" name="Picture 3"/>
          <p:cNvPicPr>
            <a:picLocks noChangeAspect="1"/>
          </p:cNvPicPr>
          <p:nvPr/>
        </p:nvPicPr>
        <p:blipFill>
          <a:blip r:embed="rId3"/>
          <a:stretch>
            <a:fillRect/>
          </a:stretch>
        </p:blipFill>
        <p:spPr>
          <a:xfrm>
            <a:off x="3134462" y="4114234"/>
            <a:ext cx="5648325" cy="2628900"/>
          </a:xfrm>
          <a:prstGeom prst="rect">
            <a:avLst/>
          </a:prstGeom>
        </p:spPr>
      </p:pic>
    </p:spTree>
    <p:extLst>
      <p:ext uri="{BB962C8B-B14F-4D97-AF65-F5344CB8AC3E}">
        <p14:creationId xmlns:p14="http://schemas.microsoft.com/office/powerpoint/2010/main" val="380432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12751</TotalTime>
  <Words>5309</Words>
  <Application>Microsoft Office PowerPoint</Application>
  <PresentationFormat>Widescreen</PresentationFormat>
  <Paragraphs>422</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Lesson 7</vt:lpstr>
      <vt:lpstr>Statistics</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PowerPoint Presentation</vt:lpstr>
      <vt:lpstr>Sampling Distributions</vt:lpstr>
      <vt:lpstr>Sampling Distribution of the Mean</vt:lpstr>
      <vt:lpstr>Sampling Distribution of the Proportion</vt:lpstr>
      <vt:lpstr>Demo time</vt:lpstr>
      <vt:lpstr>Sampling Distribution - Learnings</vt:lpstr>
      <vt:lpstr>Central Limit Theorem</vt:lpstr>
      <vt:lpstr>Central Limit Theorem</vt:lpstr>
      <vt:lpstr>Sampling Distribution of Difference Between Means</vt:lpstr>
      <vt:lpstr>Sampling Distribution of Difference Between Means</vt:lpstr>
      <vt:lpstr>Sampling Distribution of Difference Between Means</vt:lpstr>
      <vt:lpstr>Next Steps..</vt:lpstr>
      <vt:lpstr>PowerPoint Presentation</vt:lpstr>
      <vt:lpstr>T Distribution</vt:lpstr>
      <vt:lpstr>Degrees of Freedom</vt:lpstr>
      <vt:lpstr>Degrees of Freedom</vt:lpstr>
      <vt:lpstr>T Distribution</vt:lpstr>
      <vt:lpstr>Chi-Square Distribution</vt:lpstr>
      <vt:lpstr>Chi-Square Distribution</vt:lpstr>
      <vt:lpstr>Chi-Square Distribution and t dist questions</vt:lpstr>
      <vt:lpstr>Estimation</vt:lpstr>
      <vt:lpstr>Estimation</vt:lpstr>
      <vt:lpstr>Estimation</vt:lpstr>
      <vt:lpstr>Estimation</vt:lpstr>
      <vt:lpstr>Estimation</vt:lpstr>
      <vt:lpstr>Estimation – Standard Error</vt:lpstr>
      <vt:lpstr>Estimation – Standard Error</vt:lpstr>
      <vt:lpstr>Estimation – Margin of Error</vt:lpstr>
      <vt:lpstr>Estimation – Margin of Error</vt:lpstr>
      <vt:lpstr>Estimation – Margin of Error</vt:lpstr>
      <vt:lpstr>Estimation – Margin of Error</vt:lpstr>
      <vt:lpstr>Hypothesis Testing</vt:lpstr>
      <vt:lpstr>Hypothesis Testing</vt:lpstr>
      <vt:lpstr>Inferential Statistics -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Kush Kulshrestha</dc:creator>
  <cp:lastModifiedBy>Kush Kulshrestha</cp:lastModifiedBy>
  <cp:revision>139</cp:revision>
  <dcterms:created xsi:type="dcterms:W3CDTF">2018-12-08T19:39:14Z</dcterms:created>
  <dcterms:modified xsi:type="dcterms:W3CDTF">2019-01-25T05:42:25Z</dcterms:modified>
</cp:coreProperties>
</file>