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85" r:id="rId4"/>
    <p:sldId id="258" r:id="rId5"/>
    <p:sldId id="286" r:id="rId6"/>
    <p:sldId id="314" r:id="rId7"/>
    <p:sldId id="315" r:id="rId8"/>
    <p:sldId id="316" r:id="rId9"/>
    <p:sldId id="317" r:id="rId10"/>
    <p:sldId id="318" r:id="rId11"/>
    <p:sldId id="287" r:id="rId12"/>
    <p:sldId id="320" r:id="rId13"/>
    <p:sldId id="322" r:id="rId14"/>
    <p:sldId id="321" r:id="rId15"/>
    <p:sldId id="323" r:id="rId16"/>
    <p:sldId id="324" r:id="rId17"/>
    <p:sldId id="326" r:id="rId18"/>
    <p:sldId id="299" r:id="rId19"/>
    <p:sldId id="304" r:id="rId20"/>
    <p:sldId id="306" r:id="rId21"/>
    <p:sldId id="307" r:id="rId22"/>
    <p:sldId id="327" r:id="rId23"/>
    <p:sldId id="313" r:id="rId24"/>
  </p:sldIdLst>
  <p:sldSz cx="9144000" cy="5143500" type="screen16x9"/>
  <p:notesSz cx="6858000" cy="9144000"/>
  <p:embeddedFontLs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Barlow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746DA-68F1-4145-BEB8-3A605D6E89DA}" v="131" dt="2020-11-20T08:04:43.680"/>
  </p1510:revLst>
</p1510:revInfo>
</file>

<file path=ppt/tableStyles.xml><?xml version="1.0" encoding="utf-8"?>
<a:tblStyleLst xmlns:a="http://schemas.openxmlformats.org/drawingml/2006/main" def="{A3D162C2-7F4F-4909-9D08-959099D79433}">
  <a:tblStyle styleId="{A3D162C2-7F4F-4909-9D08-959099D79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Shah" userId="080eea40-0604-416d-a1c9-b69e19e6a706" providerId="ADAL" clId="{543D5D77-B039-4F71-9EC9-44105CFF7D5F}"/>
    <pc:docChg chg="undo custSel modSld">
      <pc:chgData name="Kushal Shah" userId="080eea40-0604-416d-a1c9-b69e19e6a706" providerId="ADAL" clId="{543D5D77-B039-4F71-9EC9-44105CFF7D5F}" dt="2020-11-20T08:29:09.746" v="105" actId="403"/>
      <pc:docMkLst>
        <pc:docMk/>
      </pc:docMkLst>
      <pc:sldChg chg="modSp mod">
        <pc:chgData name="Kushal Shah" userId="080eea40-0604-416d-a1c9-b69e19e6a706" providerId="ADAL" clId="{543D5D77-B039-4F71-9EC9-44105CFF7D5F}" dt="2020-11-20T08:29:09.746" v="105" actId="403"/>
        <pc:sldMkLst>
          <pc:docMk/>
          <pc:sldMk cId="244010918" sldId="285"/>
        </pc:sldMkLst>
        <pc:spChg chg="mod">
          <ac:chgData name="Kushal Shah" userId="080eea40-0604-416d-a1c9-b69e19e6a706" providerId="ADAL" clId="{543D5D77-B039-4F71-9EC9-44105CFF7D5F}" dt="2020-11-20T08:29:09.746" v="105" actId="403"/>
          <ac:spMkLst>
            <pc:docMk/>
            <pc:sldMk cId="244010918" sldId="285"/>
            <ac:spMk id="5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9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70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83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10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36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72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2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371475" y="1541675"/>
            <a:ext cx="6529387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 Advanced Real Plus Minus for Soccer</a:t>
            </a:r>
            <a:br>
              <a:rPr lang="en-US" sz="2400" dirty="0"/>
            </a:br>
            <a:r>
              <a:rPr lang="en-US" sz="1600" dirty="0"/>
              <a:t>Kushal Shah, James Hyman, and Dominic </a:t>
            </a:r>
            <a:r>
              <a:rPr lang="en-US" sz="1600" dirty="0" err="1"/>
              <a:t>Samangy</a:t>
            </a:r>
            <a:br>
              <a:rPr lang="en-US" sz="1600" dirty="0"/>
            </a:br>
            <a:r>
              <a:rPr lang="en-US" sz="1600" dirty="0"/>
              <a:t>Syracuse University Soccer Analytics Club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421481" y="1915569"/>
            <a:ext cx="6407944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Weighted Sum of Ridge Coefficients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9807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F91A-3C0E-4F7E-A61B-488D9AF2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769D9-ACC9-4AB3-B7A4-A84C25D3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572" y="1460900"/>
            <a:ext cx="7843200" cy="2886000"/>
          </a:xfrm>
        </p:spPr>
        <p:txBody>
          <a:bodyPr/>
          <a:lstStyle/>
          <a:p>
            <a:r>
              <a:rPr lang="en-US" sz="2000" dirty="0"/>
              <a:t>We used all the coefficients to calculate a weighted sum which provided a holistic measurement of a player’s impact.</a:t>
            </a:r>
          </a:p>
          <a:p>
            <a:r>
              <a:rPr lang="en-US" sz="2000" dirty="0"/>
              <a:t>This weighted concept values all contributions, and not only goals</a:t>
            </a:r>
          </a:p>
          <a:p>
            <a:r>
              <a:rPr lang="en-US" sz="2000" dirty="0"/>
              <a:t>Each event was weighted by their “goal value”</a:t>
            </a:r>
          </a:p>
          <a:p>
            <a:pPr lvl="1"/>
            <a:r>
              <a:rPr lang="en-US" sz="2000" dirty="0"/>
              <a:t>Goal Value being how likely that event is to result in a goal</a:t>
            </a:r>
          </a:p>
          <a:p>
            <a:pPr lvl="1"/>
            <a:r>
              <a:rPr lang="en-US" sz="2000" dirty="0"/>
              <a:t>For Example: </a:t>
            </a:r>
            <a:r>
              <a:rPr lang="en-US" sz="2000" dirty="0" err="1"/>
              <a:t>xG</a:t>
            </a:r>
            <a:r>
              <a:rPr lang="en-US" sz="2000" dirty="0"/>
              <a:t> for Penalties is 0.76, hence we used the weight for penalties as 0.76.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10143-2CB4-4E26-ADF9-208D088D1C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070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47C63-6D19-4D01-B80C-89BFB699D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659;p28">
            <a:extLst>
              <a:ext uri="{FF2B5EF4-FFF2-40B4-BE49-F238E27FC236}">
                <a16:creationId xmlns:a16="http://schemas.microsoft.com/office/drawing/2014/main" id="{D8254F76-1735-4EAE-918A-5960A80D2C45}"/>
              </a:ext>
            </a:extLst>
          </p:cNvPr>
          <p:cNvSpPr txBox="1">
            <a:spLocks/>
          </p:cNvSpPr>
          <p:nvPr/>
        </p:nvSpPr>
        <p:spPr>
          <a:xfrm>
            <a:off x="1307304" y="184328"/>
            <a:ext cx="7183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>
                <a:solidFill>
                  <a:schemeClr val="bg1"/>
                </a:solidFill>
              </a:rPr>
              <a:t>Weights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61A36-DB09-4A27-B327-00B60EE76DF8}"/>
              </a:ext>
            </a:extLst>
          </p:cNvPr>
          <p:cNvSpPr txBox="1"/>
          <p:nvPr/>
        </p:nvSpPr>
        <p:spPr>
          <a:xfrm>
            <a:off x="5564981" y="681078"/>
            <a:ext cx="32016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The weights were reversed for each event on defense, so giving up a penalty has a weight of  -0.76. Similarly goals scored has a weight of 1 while goals allowed has a weight of -1.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This results in a Defensive Advanced RPM for a player being scaled in a manner where a greater value is preferred.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The overall Advanced RPM is simply the Advanced Attacking RPM + Advanced Defending RPM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50A7FC-50C2-4E3A-A32A-A56C6ADA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04" y="809160"/>
            <a:ext cx="4021931" cy="40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6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96281" y="1915569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and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4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3489-726B-43ED-9863-5451A4F3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vs Midfield vs Defending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BDC9-9824-4DDD-BDD4-829F29B2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678925"/>
            <a:ext cx="7758112" cy="2886000"/>
          </a:xfrm>
        </p:spPr>
        <p:txBody>
          <a:bodyPr/>
          <a:lstStyle/>
          <a:p>
            <a:r>
              <a:rPr lang="en-US" sz="2000" dirty="0"/>
              <a:t>Soccer does not require every player to be heavily involved on the both sides of the field, attacking and defending. Hence:</a:t>
            </a:r>
          </a:p>
          <a:p>
            <a:pPr lvl="1"/>
            <a:r>
              <a:rPr lang="en-US" sz="2000" dirty="0"/>
              <a:t>Attacking players should value their Attacking RPM more</a:t>
            </a:r>
          </a:p>
          <a:p>
            <a:pPr lvl="1"/>
            <a:r>
              <a:rPr lang="en-US" sz="2000" dirty="0"/>
              <a:t>Defensive players should value their Defensive RPM more </a:t>
            </a:r>
          </a:p>
          <a:p>
            <a:pPr lvl="1"/>
            <a:r>
              <a:rPr lang="en-US" sz="2000" dirty="0"/>
              <a:t>Since Midfielders contribute to both attack and defense, their overall Advanced RPM is a better metric for that position grouping.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C9D87-0F99-4E98-A187-28DB90185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688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47C63-6D19-4D01-B80C-89BFB699D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659;p28">
            <a:extLst>
              <a:ext uri="{FF2B5EF4-FFF2-40B4-BE49-F238E27FC236}">
                <a16:creationId xmlns:a16="http://schemas.microsoft.com/office/drawing/2014/main" id="{D8254F76-1735-4EAE-918A-5960A80D2C45}"/>
              </a:ext>
            </a:extLst>
          </p:cNvPr>
          <p:cNvSpPr txBox="1">
            <a:spLocks/>
          </p:cNvSpPr>
          <p:nvPr/>
        </p:nvSpPr>
        <p:spPr>
          <a:xfrm>
            <a:off x="1307304" y="184328"/>
            <a:ext cx="7183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>
                <a:solidFill>
                  <a:schemeClr val="bg1"/>
                </a:solidFill>
              </a:rPr>
              <a:t>Advanced Attacking RPM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61A36-DB09-4A27-B327-00B60EE76DF8}"/>
              </a:ext>
            </a:extLst>
          </p:cNvPr>
          <p:cNvSpPr txBox="1"/>
          <p:nvPr/>
        </p:nvSpPr>
        <p:spPr>
          <a:xfrm>
            <a:off x="5740400" y="1428368"/>
            <a:ext cx="3182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Vardy, Firmino, Martial, and Sterling stand out amongst those with &gt;2500 minutes played.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With less minutes played, Silva and Jesus score the highest, but figure may be inflated.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These players named justify accuracy and validity of the model to a degree. This doesn’t mean it’s perfect. Should be a supplement to eye test and other reports.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  <p:pic>
        <p:nvPicPr>
          <p:cNvPr id="3074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490CCD1-2BBC-4210-972B-E8D61883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" y="1525488"/>
            <a:ext cx="5316513" cy="32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B5330-830D-4427-9E13-99EF05E2DC44}"/>
              </a:ext>
            </a:extLst>
          </p:cNvPr>
          <p:cNvSpPr txBox="1"/>
          <p:nvPr/>
        </p:nvSpPr>
        <p:spPr>
          <a:xfrm>
            <a:off x="1086411" y="647528"/>
            <a:ext cx="745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arlow Light" panose="020B0604020202020204" charset="0"/>
              </a:rPr>
              <a:t>Based on our metric, here are the top attackers from the 2019-20 season</a:t>
            </a:r>
          </a:p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7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47C63-6D19-4D01-B80C-89BFB699D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659;p28">
            <a:extLst>
              <a:ext uri="{FF2B5EF4-FFF2-40B4-BE49-F238E27FC236}">
                <a16:creationId xmlns:a16="http://schemas.microsoft.com/office/drawing/2014/main" id="{D8254F76-1735-4EAE-918A-5960A80D2C45}"/>
              </a:ext>
            </a:extLst>
          </p:cNvPr>
          <p:cNvSpPr txBox="1">
            <a:spLocks/>
          </p:cNvSpPr>
          <p:nvPr/>
        </p:nvSpPr>
        <p:spPr>
          <a:xfrm>
            <a:off x="1307304" y="184328"/>
            <a:ext cx="7183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>
                <a:solidFill>
                  <a:schemeClr val="bg1"/>
                </a:solidFill>
              </a:rPr>
              <a:t>Advanced RPM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61A36-DB09-4A27-B327-00B60EE76DF8}"/>
              </a:ext>
            </a:extLst>
          </p:cNvPr>
          <p:cNvSpPr txBox="1"/>
          <p:nvPr/>
        </p:nvSpPr>
        <p:spPr>
          <a:xfrm>
            <a:off x="5634442" y="1572827"/>
            <a:ext cx="33571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De Bruyne, Wijnaldum, and Ruben Neves stand out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With less minutes played, Henderson, Barnes, and Silva score the highest, but figure may be inflated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Dr Bruyne being one of the best Midfielder helps further validate the metric as he is widely considered as one of the best in the world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B5330-830D-4427-9E13-99EF05E2DC44}"/>
              </a:ext>
            </a:extLst>
          </p:cNvPr>
          <p:cNvSpPr txBox="1"/>
          <p:nvPr/>
        </p:nvSpPr>
        <p:spPr>
          <a:xfrm>
            <a:off x="1086411" y="647528"/>
            <a:ext cx="745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arlow Light" panose="020B0604020202020204" charset="0"/>
              </a:rPr>
              <a:t>Based on our metric, here are the top midfielder from the 2019-20 season</a:t>
            </a:r>
          </a:p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ABECC30-AC88-41C9-844C-27457CB9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8" y="1572827"/>
            <a:ext cx="5304490" cy="32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47C63-6D19-4D01-B80C-89BFB699D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659;p28">
            <a:extLst>
              <a:ext uri="{FF2B5EF4-FFF2-40B4-BE49-F238E27FC236}">
                <a16:creationId xmlns:a16="http://schemas.microsoft.com/office/drawing/2014/main" id="{D8254F76-1735-4EAE-918A-5960A80D2C45}"/>
              </a:ext>
            </a:extLst>
          </p:cNvPr>
          <p:cNvSpPr txBox="1">
            <a:spLocks/>
          </p:cNvSpPr>
          <p:nvPr/>
        </p:nvSpPr>
        <p:spPr>
          <a:xfrm>
            <a:off x="1307304" y="184328"/>
            <a:ext cx="7183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>
                <a:solidFill>
                  <a:schemeClr val="bg1"/>
                </a:solidFill>
              </a:rPr>
              <a:t>Advanced Defending RPM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61A36-DB09-4A27-B327-00B60EE76DF8}"/>
              </a:ext>
            </a:extLst>
          </p:cNvPr>
          <p:cNvSpPr txBox="1"/>
          <p:nvPr/>
        </p:nvSpPr>
        <p:spPr>
          <a:xfrm>
            <a:off x="5707013" y="1891556"/>
            <a:ext cx="3357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Van Dijk, Robertson, and Sanchez stand out amongst those with the most minutes played.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rlow Light" panose="020B0604020202020204" charset="0"/>
              </a:rPr>
              <a:t>With less minutes played, Gomez, Otamendi, and Alonso core the highest, but as mentioned earlier, this figure may be inflated.</a:t>
            </a: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endParaRPr lang="en-US" sz="1600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B5330-830D-4427-9E13-99EF05E2DC44}"/>
              </a:ext>
            </a:extLst>
          </p:cNvPr>
          <p:cNvSpPr txBox="1"/>
          <p:nvPr/>
        </p:nvSpPr>
        <p:spPr>
          <a:xfrm>
            <a:off x="1086411" y="647528"/>
            <a:ext cx="745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arlow Light" panose="020B0604020202020204" charset="0"/>
              </a:rPr>
              <a:t>Based on our metric, here are the top defenders from the 2019-20 season</a:t>
            </a:r>
          </a:p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  <a:p>
            <a:endParaRPr lang="en-US" sz="1800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7BE498-C6E4-4CE9-999C-E8CCD1BA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4" y="1555556"/>
            <a:ext cx="5239154" cy="32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2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96281" y="1915569"/>
            <a:ext cx="6304582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US" dirty="0"/>
              <a:t>p</a:t>
            </a:r>
            <a:r>
              <a:rPr lang="en" dirty="0"/>
              <a:t>plications and Usage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87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158-5834-49CD-93B0-634EB4DC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A04E-2ED4-46D8-8935-4EBA86B0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223" y="1531651"/>
            <a:ext cx="7537031" cy="2886000"/>
          </a:xfrm>
        </p:spPr>
        <p:txBody>
          <a:bodyPr/>
          <a:lstStyle/>
          <a:p>
            <a:r>
              <a:rPr lang="en-US" sz="1800" dirty="0"/>
              <a:t>Lineup and Squad Selection</a:t>
            </a:r>
          </a:p>
          <a:p>
            <a:pPr lvl="1"/>
            <a:r>
              <a:rPr lang="en-US" sz="1800" dirty="0"/>
              <a:t>Managers can tailor lineups based on the game plan</a:t>
            </a:r>
          </a:p>
          <a:p>
            <a:r>
              <a:rPr lang="en-US" sz="1800" dirty="0"/>
              <a:t>Transfer Targets</a:t>
            </a:r>
          </a:p>
          <a:p>
            <a:pPr lvl="1"/>
            <a:r>
              <a:rPr lang="en-US" sz="1800" dirty="0"/>
              <a:t>Teams can identify undervalued players</a:t>
            </a:r>
          </a:p>
          <a:p>
            <a:pPr lvl="1"/>
            <a:r>
              <a:rPr lang="en-US" sz="1800" dirty="0"/>
              <a:t>This especially helps smaller clubs who can spend less for better players</a:t>
            </a:r>
          </a:p>
          <a:p>
            <a:r>
              <a:rPr lang="en-US" sz="1800" dirty="0"/>
              <a:t>Youth Talent</a:t>
            </a:r>
          </a:p>
          <a:p>
            <a:pPr lvl="1"/>
            <a:r>
              <a:rPr lang="en-US" sz="1800" dirty="0"/>
              <a:t>Determining which youth level players to acquire and develop. 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587CB-3B4C-49B2-9594-52667FD38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75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65392" y="1401664"/>
            <a:ext cx="7231121" cy="341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1. 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2. Data Collection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3. Ridge Regressions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4. Weighted Sum of Ridge Coefficients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5. Findings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6. Applications and Usage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7. Improvements, Limitations, and Conclusion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380834" y="2135400"/>
            <a:ext cx="6854537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Improvements, Limitations and Conclusion 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4523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797-CE0D-49EB-8AE5-D3677102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21228-0591-48DE-B167-F5D4F6F6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23" y="1456824"/>
            <a:ext cx="7504131" cy="3229475"/>
          </a:xfrm>
        </p:spPr>
        <p:txBody>
          <a:bodyPr/>
          <a:lstStyle/>
          <a:p>
            <a:r>
              <a:rPr lang="en-US" sz="2000" dirty="0"/>
              <a:t>The weights applied to each event could be fine tuned to be more accurate</a:t>
            </a:r>
          </a:p>
          <a:p>
            <a:pPr lvl="1"/>
            <a:r>
              <a:rPr lang="en-US" sz="2000" dirty="0"/>
              <a:t>A more accurate weight results in the RPM being more accurate</a:t>
            </a:r>
          </a:p>
          <a:p>
            <a:pPr marL="533400" lvl="1" indent="0">
              <a:buNone/>
            </a:pPr>
            <a:endParaRPr lang="en-US" sz="2000" dirty="0"/>
          </a:p>
          <a:p>
            <a:r>
              <a:rPr lang="en-US" sz="2000" dirty="0"/>
              <a:t>The difference in play style between Goalkeepers versus other players limits the metric when analyzing Goalkeepers</a:t>
            </a:r>
          </a:p>
          <a:p>
            <a:pPr marL="762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EB484-AAE8-4E86-A5A8-66D91E721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735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1672-DD91-4C32-B2A0-36EE883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4B12-2F75-402A-A106-59204535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114" y="1599700"/>
            <a:ext cx="8077200" cy="2886000"/>
          </a:xfrm>
        </p:spPr>
        <p:txBody>
          <a:bodyPr/>
          <a:lstStyle/>
          <a:p>
            <a:r>
              <a:rPr lang="en-US" sz="2000" dirty="0"/>
              <a:t>We believe our metric has very promising results and can be an effective tool to analyze players</a:t>
            </a:r>
          </a:p>
          <a:p>
            <a:r>
              <a:rPr lang="en-US" sz="2000" dirty="0"/>
              <a:t>While this shouldn’t be used as an end all argument when analyzing players, we believe it can provide insight in a player’s ability</a:t>
            </a:r>
          </a:p>
          <a:p>
            <a:r>
              <a:rPr lang="en-US" sz="2000" dirty="0"/>
              <a:t>Moreover, this Advanced RPM concept can be applied to different sports as well, providing a more accurate measure of a player’s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9959A-FA68-45E2-9892-493D1D2EF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10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424831" y="2135400"/>
            <a:ext cx="6304582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br>
              <a:rPr lang="en" dirty="0"/>
            </a:br>
            <a:r>
              <a:rPr lang="en" sz="1600" dirty="0">
                <a:solidFill>
                  <a:schemeClr val="bg1"/>
                </a:solidFill>
              </a:rPr>
              <a:t>Thank you to the Midwest Sport Analytics Conference and the Audience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800100" y="1599700"/>
            <a:ext cx="7981043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Soccer has always had a lack of advanced metrics compared to other sports in North America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We decided to apply the Real Plus Minus concept from Basketball and Hockey to Soccer</a:t>
            </a:r>
          </a:p>
          <a:p>
            <a:r>
              <a:rPr lang="en-US" sz="1800" dirty="0"/>
              <a:t>The reason why ours is Advanced is because we include metrics in addition to Goals</a:t>
            </a:r>
          </a:p>
          <a:p>
            <a:pPr lvl="1"/>
            <a:r>
              <a:rPr lang="en-US" sz="1800" dirty="0"/>
              <a:t>Typically, RPM only includes points and goals.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We used stint data and a ridge regression to calculate this metric.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96281" y="1915569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3489-726B-43ED-9863-5451A4F3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BDC9-9824-4DDD-BDD4-829F29B2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304" y="1593200"/>
            <a:ext cx="7600950" cy="2886000"/>
          </a:xfrm>
        </p:spPr>
        <p:txBody>
          <a:bodyPr/>
          <a:lstStyle/>
          <a:p>
            <a:r>
              <a:rPr lang="en-US" sz="2000" dirty="0"/>
              <a:t>We scraped stint and lineup data for the 2019-2020 Premier League season</a:t>
            </a:r>
          </a:p>
          <a:p>
            <a:r>
              <a:rPr lang="en-US" sz="2000" dirty="0"/>
              <a:t>Each stint is defined as a period when the 22 players on the field are the same</a:t>
            </a:r>
          </a:p>
          <a:p>
            <a:pPr lvl="1"/>
            <a:r>
              <a:rPr lang="en-US" sz="2000" dirty="0"/>
              <a:t>Substitutions and Red Cards result in stint changes.</a:t>
            </a:r>
          </a:p>
          <a:p>
            <a:r>
              <a:rPr lang="en-US" sz="2000" dirty="0"/>
              <a:t>The stint data keeps track of which players were on the field for the home and away team.</a:t>
            </a:r>
          </a:p>
          <a:p>
            <a:pPr lvl="1"/>
            <a:r>
              <a:rPr lang="en-US" sz="2000" dirty="0"/>
              <a:t>1 represents a home team player,  -1 represents an away team player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C9D87-0F99-4E98-A187-28DB90185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194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2AF0-E0DB-42E1-BDA7-BCF0ADFD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4D4E-5541-4349-BE1B-37DD0FF3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599700"/>
            <a:ext cx="8022431" cy="2886000"/>
          </a:xfrm>
        </p:spPr>
        <p:txBody>
          <a:bodyPr/>
          <a:lstStyle/>
          <a:p>
            <a:r>
              <a:rPr lang="en-US" sz="2000" dirty="0"/>
              <a:t>The stint data was coupled with the count of different events for each stint</a:t>
            </a:r>
          </a:p>
          <a:p>
            <a:pPr lvl="1"/>
            <a:r>
              <a:rPr lang="en-US" sz="2000" dirty="0"/>
              <a:t>Example: Goals, Shots on Target, etc.</a:t>
            </a:r>
          </a:p>
          <a:p>
            <a:r>
              <a:rPr lang="en-US" sz="2000" dirty="0"/>
              <a:t>Below is a snippet of what our data would look like for Goals: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E2B25-B4F2-43EF-86A4-B6F823E63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F6D1B5-AFBB-43DF-8082-4347543D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88" y="3218282"/>
            <a:ext cx="6947066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0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96281" y="1915569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Ridge Regressions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3489-726B-43ED-9863-5451A4F3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BDC9-9824-4DDD-BDD4-829F29B2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525" y="1460900"/>
            <a:ext cx="7732729" cy="2886000"/>
          </a:xfrm>
        </p:spPr>
        <p:txBody>
          <a:bodyPr/>
          <a:lstStyle/>
          <a:p>
            <a:r>
              <a:rPr lang="en-US" sz="2000" dirty="0"/>
              <a:t>For each recorded event we ran a Ridge Regression</a:t>
            </a:r>
          </a:p>
          <a:p>
            <a:pPr lvl="1"/>
            <a:r>
              <a:rPr lang="en-US" sz="2000" dirty="0"/>
              <a:t>The ridge regression will add “bias” to players who are playing against better players, hence their contributions during that game will be even more noteworthy.  </a:t>
            </a:r>
          </a:p>
          <a:p>
            <a:r>
              <a:rPr lang="en-US" sz="2000" dirty="0"/>
              <a:t>This accounts for the level of talent on the field, accurately measuring players contribution </a:t>
            </a:r>
          </a:p>
          <a:p>
            <a:r>
              <a:rPr lang="en-US" sz="2000" dirty="0"/>
              <a:t>The ridges were run on both the offensive and defensive side</a:t>
            </a:r>
          </a:p>
          <a:p>
            <a:pPr lvl="1"/>
            <a:r>
              <a:rPr lang="en-US" sz="2000" dirty="0"/>
              <a:t>This allowed us to create an Advanced Attacking and Defending RPM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C9D87-0F99-4E98-A187-28DB90185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22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A13-DDD6-4B4B-B3DA-9CD8F79B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F42CF-74FE-4D3A-BFB8-C8537AB3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1593200"/>
            <a:ext cx="7786687" cy="2886000"/>
          </a:xfrm>
        </p:spPr>
        <p:txBody>
          <a:bodyPr/>
          <a:lstStyle/>
          <a:p>
            <a:r>
              <a:rPr lang="en-US" sz="2000" dirty="0"/>
              <a:t>Each ridge regression provided a coefficient for the respective statistic</a:t>
            </a:r>
          </a:p>
          <a:p>
            <a:pPr lvl="1"/>
            <a:r>
              <a:rPr lang="en-US" sz="2000" dirty="0"/>
              <a:t>Kevin De Bruyne’s Shots on Target coefficient = 0.30951</a:t>
            </a:r>
          </a:p>
          <a:p>
            <a:pPr lvl="1"/>
            <a:r>
              <a:rPr lang="en-US" sz="2000" dirty="0"/>
              <a:t>This implies that there are 0.30951 more Shots on Target when De Bruyne is on the field</a:t>
            </a:r>
          </a:p>
          <a:p>
            <a:r>
              <a:rPr lang="en-US" sz="2000" dirty="0"/>
              <a:t>We ran a ridge regression for each of the following metrics:</a:t>
            </a:r>
          </a:p>
          <a:p>
            <a:pPr lvl="1"/>
            <a:r>
              <a:rPr lang="en-US" sz="2000" dirty="0"/>
              <a:t>Goals, Penalties, Shots on Target, Shots off Target, Counter Attacks, Key Passes, Red Cards, Yellow Cards, Corners, Free Kicks in the Attacking Half</a:t>
            </a:r>
          </a:p>
          <a:p>
            <a:pPr marL="5334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D71EB-EEB6-4FDB-9DBB-C788311C8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905813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1045</Words>
  <Application>Microsoft Office PowerPoint</Application>
  <PresentationFormat>On-screen Show (16:9)</PresentationFormat>
  <Paragraphs>115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Barlow SemiBold</vt:lpstr>
      <vt:lpstr>Arial</vt:lpstr>
      <vt:lpstr>Barlow Light</vt:lpstr>
      <vt:lpstr>Lodovico template</vt:lpstr>
      <vt:lpstr>An Advanced Real Plus Minus for Soccer Kushal Shah, James Hyman, and Dominic Samangy Syracuse University Soccer Analytics Club</vt:lpstr>
      <vt:lpstr>Table of Contents</vt:lpstr>
      <vt:lpstr>Introduction</vt:lpstr>
      <vt:lpstr>Data Collection</vt:lpstr>
      <vt:lpstr>Data</vt:lpstr>
      <vt:lpstr>Data</vt:lpstr>
      <vt:lpstr>Ridge Regressions</vt:lpstr>
      <vt:lpstr>Ridge Regressions </vt:lpstr>
      <vt:lpstr>Ridge Regressions</vt:lpstr>
      <vt:lpstr>Weighted Sum of Ridge Coefficients </vt:lpstr>
      <vt:lpstr>Weighted Sum</vt:lpstr>
      <vt:lpstr>PowerPoint Presentation</vt:lpstr>
      <vt:lpstr>Findings and Results</vt:lpstr>
      <vt:lpstr>Attacking vs Midfield vs Defending</vt:lpstr>
      <vt:lpstr>PowerPoint Presentation</vt:lpstr>
      <vt:lpstr>PowerPoint Presentation</vt:lpstr>
      <vt:lpstr>PowerPoint Presentation</vt:lpstr>
      <vt:lpstr>Applications and Usage</vt:lpstr>
      <vt:lpstr>Applications and Usage</vt:lpstr>
      <vt:lpstr>Improvements, Limitations and Conclusion </vt:lpstr>
      <vt:lpstr>Limitations and Improvements</vt:lpstr>
      <vt:lpstr>Conclusion   </vt:lpstr>
      <vt:lpstr>Questions? Thank you to the Midwest Sport Analytics Conference and the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Offensive and Defensive Positions in College Basketball to Build Optimal Rosters for Maximum Tournament Success  Kushal Shah and Colin Krantz Syracuse University </dc:title>
  <dc:creator>Kushal Shah</dc:creator>
  <cp:lastModifiedBy>Kushal Shah</cp:lastModifiedBy>
  <cp:revision>10</cp:revision>
  <dcterms:created xsi:type="dcterms:W3CDTF">2020-11-20T03:20:30Z</dcterms:created>
  <dcterms:modified xsi:type="dcterms:W3CDTF">2020-11-21T18:11:14Z</dcterms:modified>
</cp:coreProperties>
</file>