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Old Standard TT" panose="020B0604020202020204" charset="0"/>
      <p:regular r:id="rId48"/>
      <p:bold r:id="rId49"/>
      <p: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941823-E9FC-4645-94F1-7A6F001F180A}" v="4" dt="2020-08-01T04:34:59.021"/>
  </p1510:revLst>
</p1510:revInfo>
</file>

<file path=ppt/tableStyles.xml><?xml version="1.0" encoding="utf-8"?>
<a:tblStyleLst xmlns:a="http://schemas.openxmlformats.org/drawingml/2006/main" def="{E6603749-FC22-4B05-8990-4822831A7178}">
  <a:tblStyle styleId="{E6603749-FC22-4B05-8990-4822831A717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shal Shah" userId="080eea40-0604-416d-a1c9-b69e19e6a706" providerId="ADAL" clId="{3B941823-E9FC-4645-94F1-7A6F001F180A}"/>
    <pc:docChg chg="custSel modSld">
      <pc:chgData name="Kushal Shah" userId="080eea40-0604-416d-a1c9-b69e19e6a706" providerId="ADAL" clId="{3B941823-E9FC-4645-94F1-7A6F001F180A}" dt="2020-08-01T04:36:09.917" v="124" actId="20577"/>
      <pc:docMkLst>
        <pc:docMk/>
      </pc:docMkLst>
      <pc:sldChg chg="modSp mod">
        <pc:chgData name="Kushal Shah" userId="080eea40-0604-416d-a1c9-b69e19e6a706" providerId="ADAL" clId="{3B941823-E9FC-4645-94F1-7A6F001F180A}" dt="2020-08-01T04:33:39.673" v="51" actId="20577"/>
        <pc:sldMkLst>
          <pc:docMk/>
          <pc:sldMk cId="0" sldId="260"/>
        </pc:sldMkLst>
        <pc:spChg chg="mod">
          <ac:chgData name="Kushal Shah" userId="080eea40-0604-416d-a1c9-b69e19e6a706" providerId="ADAL" clId="{3B941823-E9FC-4645-94F1-7A6F001F180A}" dt="2020-08-01T04:33:39.673" v="51" actId="20577"/>
          <ac:spMkLst>
            <pc:docMk/>
            <pc:sldMk cId="0" sldId="260"/>
            <ac:spMk id="84" creationId="{00000000-0000-0000-0000-000000000000}"/>
          </ac:spMkLst>
        </pc:spChg>
      </pc:sldChg>
      <pc:sldChg chg="addSp delSp modSp mod">
        <pc:chgData name="Kushal Shah" userId="080eea40-0604-416d-a1c9-b69e19e6a706" providerId="ADAL" clId="{3B941823-E9FC-4645-94F1-7A6F001F180A}" dt="2020-07-20T00:37:06.674" v="47" actId="14100"/>
        <pc:sldMkLst>
          <pc:docMk/>
          <pc:sldMk cId="0" sldId="272"/>
        </pc:sldMkLst>
        <pc:spChg chg="add mod">
          <ac:chgData name="Kushal Shah" userId="080eea40-0604-416d-a1c9-b69e19e6a706" providerId="ADAL" clId="{3B941823-E9FC-4645-94F1-7A6F001F180A}" dt="2020-07-20T00:37:06.674" v="47" actId="14100"/>
          <ac:spMkLst>
            <pc:docMk/>
            <pc:sldMk cId="0" sldId="272"/>
            <ac:spMk id="4" creationId="{F49DABCF-B006-45C8-BB15-52EE0BE3C3AC}"/>
          </ac:spMkLst>
        </pc:spChg>
        <pc:spChg chg="del mod">
          <ac:chgData name="Kushal Shah" userId="080eea40-0604-416d-a1c9-b69e19e6a706" providerId="ADAL" clId="{3B941823-E9FC-4645-94F1-7A6F001F180A}" dt="2020-07-20T00:36:32.033" v="41" actId="478"/>
          <ac:spMkLst>
            <pc:docMk/>
            <pc:sldMk cId="0" sldId="272"/>
            <ac:spMk id="156" creationId="{00000000-0000-0000-0000-000000000000}"/>
          </ac:spMkLst>
        </pc:spChg>
      </pc:sldChg>
      <pc:sldChg chg="modSp mod">
        <pc:chgData name="Kushal Shah" userId="080eea40-0604-416d-a1c9-b69e19e6a706" providerId="ADAL" clId="{3B941823-E9FC-4645-94F1-7A6F001F180A}" dt="2020-08-01T04:34:06.187" v="52" actId="20577"/>
        <pc:sldMkLst>
          <pc:docMk/>
          <pc:sldMk cId="0" sldId="273"/>
        </pc:sldMkLst>
        <pc:spChg chg="mod">
          <ac:chgData name="Kushal Shah" userId="080eea40-0604-416d-a1c9-b69e19e6a706" providerId="ADAL" clId="{3B941823-E9FC-4645-94F1-7A6F001F180A}" dt="2020-08-01T04:34:06.187" v="52" actId="20577"/>
          <ac:spMkLst>
            <pc:docMk/>
            <pc:sldMk cId="0" sldId="273"/>
            <ac:spMk id="163" creationId="{00000000-0000-0000-0000-000000000000}"/>
          </ac:spMkLst>
        </pc:spChg>
      </pc:sldChg>
      <pc:sldChg chg="modSp mod">
        <pc:chgData name="Kushal Shah" userId="080eea40-0604-416d-a1c9-b69e19e6a706" providerId="ADAL" clId="{3B941823-E9FC-4645-94F1-7A6F001F180A}" dt="2020-08-01T04:35:43.372" v="121" actId="20577"/>
        <pc:sldMkLst>
          <pc:docMk/>
          <pc:sldMk cId="0" sldId="281"/>
        </pc:sldMkLst>
        <pc:spChg chg="mod">
          <ac:chgData name="Kushal Shah" userId="080eea40-0604-416d-a1c9-b69e19e6a706" providerId="ADAL" clId="{3B941823-E9FC-4645-94F1-7A6F001F180A}" dt="2020-08-01T04:35:43.372" v="121" actId="20577"/>
          <ac:spMkLst>
            <pc:docMk/>
            <pc:sldMk cId="0" sldId="281"/>
            <ac:spMk id="209" creationId="{00000000-0000-0000-0000-000000000000}"/>
          </ac:spMkLst>
        </pc:spChg>
      </pc:sldChg>
      <pc:sldChg chg="modSp mod">
        <pc:chgData name="Kushal Shah" userId="080eea40-0604-416d-a1c9-b69e19e6a706" providerId="ADAL" clId="{3B941823-E9FC-4645-94F1-7A6F001F180A}" dt="2020-07-20T02:30:32.627" v="50" actId="20577"/>
        <pc:sldMkLst>
          <pc:docMk/>
          <pc:sldMk cId="0" sldId="291"/>
        </pc:sldMkLst>
        <pc:spChg chg="mod">
          <ac:chgData name="Kushal Shah" userId="080eea40-0604-416d-a1c9-b69e19e6a706" providerId="ADAL" clId="{3B941823-E9FC-4645-94F1-7A6F001F180A}" dt="2020-07-20T02:30:32.627" v="50" actId="20577"/>
          <ac:spMkLst>
            <pc:docMk/>
            <pc:sldMk cId="0" sldId="291"/>
            <ac:spMk id="275" creationId="{00000000-0000-0000-0000-000000000000}"/>
          </ac:spMkLst>
        </pc:spChg>
      </pc:sldChg>
      <pc:sldChg chg="modSp mod">
        <pc:chgData name="Kushal Shah" userId="080eea40-0604-416d-a1c9-b69e19e6a706" providerId="ADAL" clId="{3B941823-E9FC-4645-94F1-7A6F001F180A}" dt="2020-07-20T02:30:15.015" v="48" actId="20577"/>
        <pc:sldMkLst>
          <pc:docMk/>
          <pc:sldMk cId="0" sldId="296"/>
        </pc:sldMkLst>
        <pc:spChg chg="mod">
          <ac:chgData name="Kushal Shah" userId="080eea40-0604-416d-a1c9-b69e19e6a706" providerId="ADAL" clId="{3B941823-E9FC-4645-94F1-7A6F001F180A}" dt="2020-07-20T02:30:15.015" v="48" actId="20577"/>
          <ac:spMkLst>
            <pc:docMk/>
            <pc:sldMk cId="0" sldId="296"/>
            <ac:spMk id="309" creationId="{00000000-0000-0000-0000-000000000000}"/>
          </ac:spMkLst>
        </pc:spChg>
      </pc:sldChg>
      <pc:sldChg chg="modSp mod">
        <pc:chgData name="Kushal Shah" userId="080eea40-0604-416d-a1c9-b69e19e6a706" providerId="ADAL" clId="{3B941823-E9FC-4645-94F1-7A6F001F180A}" dt="2020-08-01T04:36:09.917" v="124" actId="20577"/>
        <pc:sldMkLst>
          <pc:docMk/>
          <pc:sldMk cId="0" sldId="298"/>
        </pc:sldMkLst>
        <pc:spChg chg="mod">
          <ac:chgData name="Kushal Shah" userId="080eea40-0604-416d-a1c9-b69e19e6a706" providerId="ADAL" clId="{3B941823-E9FC-4645-94F1-7A6F001F180A}" dt="2020-08-01T04:36:09.917" v="124" actId="20577"/>
          <ac:spMkLst>
            <pc:docMk/>
            <pc:sldMk cId="0" sldId="298"/>
            <ac:spMk id="32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d6d43704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d6d43704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d6d43704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d6d43704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61d79508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61d79508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661d79508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661d79508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c5463a13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c5463a1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661d79508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661d79508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661d7950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661d7950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661d79508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661d79508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661d7950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661d7950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661d79508_1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661d79508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661d79508_1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661d79508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661d79508_1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661d79508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d6d43704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d6d43704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661d79508_1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661d79508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661d79508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8661d7950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669cb33f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8669cb33f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661d79508_1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661d79508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661d79508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661d79508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c5463a13a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c5463a13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661d79508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661d79508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c5463a13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c5463a1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661d79508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661d79508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661d79508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661d79508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c5463a13a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8c5463a13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d6d43704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8d6d43704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c5463a13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c5463a13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6d43704d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6d43704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d6d43704d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8d6d43704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c5463a13a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c5463a13a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6d43704d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6d43704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c5463a13a_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c5463a13a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d6d43704d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d6d43704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661d79508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661d79508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8c5463a13a_4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8c5463a13a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8661d79508_1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8661d79508_1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8661d79508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8661d7950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8661d79508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8661d79508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8661d79508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661d79508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8661d79508_1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8661d79508_1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d6d43704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d6d43704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d6d43704d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d6d43704d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c1cb29c1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c1cb29c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d6d43704d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d6d43704d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661d7950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661d795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www.idpguru.com/2019/02/2019-defensive-coordinators-and-schemes.html"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hyperlink" Target="https://www.spotrac.com/nfl" TargetMode="External"/><Relationship Id="rId4" Type="http://schemas.openxmlformats.org/officeDocument/2006/relationships/hyperlink" Target="https://www.footballoutsiders.com/dvoa-ratings/2019/final-2019-dvoa-rating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4018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Trench Warfare </a:t>
            </a:r>
            <a:endParaRPr/>
          </a:p>
          <a:p>
            <a:pPr marL="0" lvl="0" indent="0" algn="l" rtl="0">
              <a:spcBef>
                <a:spcPts val="0"/>
              </a:spcBef>
              <a:spcAft>
                <a:spcPts val="0"/>
              </a:spcAft>
              <a:buNone/>
            </a:pPr>
            <a:endParaRPr/>
          </a:p>
          <a:p>
            <a:pPr marL="0" lvl="0" indent="0" algn="l" rtl="0">
              <a:spcBef>
                <a:spcPts val="0"/>
              </a:spcBef>
              <a:spcAft>
                <a:spcPts val="0"/>
              </a:spcAft>
              <a:buNone/>
            </a:pPr>
            <a:r>
              <a:rPr lang="en-GB"/>
              <a:t>Creating and Analyzing Defensive Line Positions</a:t>
            </a:r>
            <a:endParaRPr/>
          </a:p>
        </p:txBody>
      </p:sp>
      <p:sp>
        <p:nvSpPr>
          <p:cNvPr id="60" name="Google Shape;60;p13"/>
          <p:cNvSpPr txBox="1">
            <a:spLocks noGrp="1"/>
          </p:cNvSpPr>
          <p:nvPr>
            <p:ph type="subTitle" idx="1"/>
          </p:nvPr>
        </p:nvSpPr>
        <p:spPr>
          <a:xfrm>
            <a:off x="512700" y="3840650"/>
            <a:ext cx="84567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James Hyman, Colin Krantz, Brendan McKeown, Kushal Shah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Evaluating Value</a:t>
            </a:r>
            <a:endParaRPr/>
          </a:p>
        </p:txBody>
      </p:sp>
      <p:sp>
        <p:nvSpPr>
          <p:cNvPr id="117" name="Google Shape;11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a:t>We used 4 methods to evaluate each newly defined position:</a:t>
            </a:r>
            <a:endParaRPr sz="1900"/>
          </a:p>
          <a:p>
            <a:pPr marL="457200" lvl="0" indent="-349250" algn="l" rtl="0">
              <a:spcBef>
                <a:spcPts val="1600"/>
              </a:spcBef>
              <a:spcAft>
                <a:spcPts val="0"/>
              </a:spcAft>
              <a:buSzPts val="1900"/>
              <a:buChar char="●"/>
            </a:pPr>
            <a:r>
              <a:rPr lang="en-GB" sz="1900"/>
              <a:t>Ridge Regression</a:t>
            </a:r>
            <a:endParaRPr sz="1900"/>
          </a:p>
          <a:p>
            <a:pPr marL="914400" lvl="1" indent="-323850" algn="l" rtl="0">
              <a:spcBef>
                <a:spcPts val="0"/>
              </a:spcBef>
              <a:spcAft>
                <a:spcPts val="0"/>
              </a:spcAft>
              <a:buSzPts val="1500"/>
              <a:buChar char="○"/>
            </a:pPr>
            <a:r>
              <a:rPr lang="en-GB" sz="1500"/>
              <a:t>Investigating player performance adjusted for on field talent</a:t>
            </a:r>
            <a:endParaRPr sz="1500"/>
          </a:p>
          <a:p>
            <a:pPr marL="457200" lvl="0" indent="-349250" algn="l" rtl="0">
              <a:spcBef>
                <a:spcPts val="0"/>
              </a:spcBef>
              <a:spcAft>
                <a:spcPts val="0"/>
              </a:spcAft>
              <a:buSzPts val="1900"/>
              <a:buChar char="●"/>
            </a:pPr>
            <a:r>
              <a:rPr lang="en-GB" sz="1900"/>
              <a:t>Adjusted DVOA EPA</a:t>
            </a:r>
            <a:endParaRPr sz="1900"/>
          </a:p>
          <a:p>
            <a:pPr marL="914400" lvl="1" indent="-323850" algn="l" rtl="0">
              <a:spcBef>
                <a:spcPts val="0"/>
              </a:spcBef>
              <a:spcAft>
                <a:spcPts val="0"/>
              </a:spcAft>
              <a:buSzPts val="1500"/>
              <a:buChar char="○"/>
            </a:pPr>
            <a:r>
              <a:rPr lang="en-GB" sz="1500"/>
              <a:t>Using Defensive-adjusted Value Over Average to standardize player EPA</a:t>
            </a:r>
            <a:endParaRPr sz="1500"/>
          </a:p>
          <a:p>
            <a:pPr marL="457200" lvl="0" indent="-349250" algn="l" rtl="0">
              <a:spcBef>
                <a:spcPts val="0"/>
              </a:spcBef>
              <a:spcAft>
                <a:spcPts val="0"/>
              </a:spcAft>
              <a:buSzPts val="1900"/>
              <a:buChar char="●"/>
            </a:pPr>
            <a:r>
              <a:rPr lang="en-GB" sz="1900"/>
              <a:t>Raw Stats Rating</a:t>
            </a:r>
            <a:endParaRPr sz="1900"/>
          </a:p>
          <a:p>
            <a:pPr marL="914400" lvl="1" indent="-323850" algn="l" rtl="0">
              <a:spcBef>
                <a:spcPts val="0"/>
              </a:spcBef>
              <a:spcAft>
                <a:spcPts val="0"/>
              </a:spcAft>
              <a:buSzPts val="1500"/>
              <a:buChar char="○"/>
            </a:pPr>
            <a:r>
              <a:rPr lang="en-GB" sz="1500"/>
              <a:t>Weighted sum of raw stats accumulated by a player</a:t>
            </a:r>
            <a:endParaRPr sz="1500"/>
          </a:p>
          <a:p>
            <a:pPr marL="457200" lvl="0" indent="-349250" algn="l" rtl="0">
              <a:spcBef>
                <a:spcPts val="0"/>
              </a:spcBef>
              <a:spcAft>
                <a:spcPts val="0"/>
              </a:spcAft>
              <a:buSzPts val="1900"/>
              <a:buChar char="●"/>
            </a:pPr>
            <a:r>
              <a:rPr lang="en-GB" sz="1900"/>
              <a:t>Salary Valuation</a:t>
            </a:r>
            <a:endParaRPr sz="1900"/>
          </a:p>
          <a:p>
            <a:pPr marL="914400" lvl="1" indent="-323850" algn="l" rtl="0">
              <a:spcBef>
                <a:spcPts val="0"/>
              </a:spcBef>
              <a:spcAft>
                <a:spcPts val="0"/>
              </a:spcAft>
              <a:buSzPts val="1500"/>
              <a:buChar char="○"/>
            </a:pPr>
            <a:r>
              <a:rPr lang="en-GB" sz="1500"/>
              <a:t>Comparing contract valuation with a player’s on field performance</a:t>
            </a:r>
            <a:endParaRPr sz="1500"/>
          </a:p>
          <a:p>
            <a:pPr marL="45720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a:t>The benefit of using a ridge regression is that it accounts for the other players involved on the play, hence it rewards or penalizes if a player is playing with better or worse players</a:t>
            </a:r>
            <a:endParaRPr sz="1900"/>
          </a:p>
          <a:p>
            <a:pPr marL="0" lvl="0" indent="0" algn="l" rtl="0">
              <a:spcBef>
                <a:spcPts val="1600"/>
              </a:spcBef>
              <a:spcAft>
                <a:spcPts val="0"/>
              </a:spcAft>
              <a:buNone/>
            </a:pPr>
            <a:r>
              <a:rPr lang="en-GB" sz="1900"/>
              <a:t>We ran 4 ridge regressions predicting the following statistics:</a:t>
            </a:r>
            <a:endParaRPr sz="1900"/>
          </a:p>
          <a:p>
            <a:pPr marL="914400" lvl="0" indent="-349250" algn="l" rtl="0">
              <a:spcBef>
                <a:spcPts val="1600"/>
              </a:spcBef>
              <a:spcAft>
                <a:spcPts val="0"/>
              </a:spcAft>
              <a:buSzPts val="1900"/>
              <a:buAutoNum type="arabicPeriod"/>
            </a:pPr>
            <a:r>
              <a:rPr lang="en-GB" sz="1900"/>
              <a:t>EPA</a:t>
            </a:r>
            <a:endParaRPr sz="1900"/>
          </a:p>
          <a:p>
            <a:pPr marL="914400" lvl="0" indent="-349250" algn="l" rtl="0">
              <a:spcBef>
                <a:spcPts val="0"/>
              </a:spcBef>
              <a:spcAft>
                <a:spcPts val="0"/>
              </a:spcAft>
              <a:buSzPts val="1900"/>
              <a:buAutoNum type="arabicPeriod"/>
            </a:pPr>
            <a:r>
              <a:rPr lang="en-GB" sz="1900"/>
              <a:t>Offensive Yardage</a:t>
            </a:r>
            <a:endParaRPr sz="1900"/>
          </a:p>
          <a:p>
            <a:pPr marL="914400" lvl="0" indent="-349250" algn="l" rtl="0">
              <a:spcBef>
                <a:spcPts val="0"/>
              </a:spcBef>
              <a:spcAft>
                <a:spcPts val="0"/>
              </a:spcAft>
              <a:buSzPts val="1900"/>
              <a:buAutoNum type="arabicPeriod"/>
            </a:pPr>
            <a:r>
              <a:rPr lang="en-GB" sz="1900"/>
              <a:t>Pressures</a:t>
            </a:r>
            <a:endParaRPr sz="1900"/>
          </a:p>
          <a:p>
            <a:pPr marL="914400" lvl="0" indent="-349250" algn="l" rtl="0">
              <a:spcBef>
                <a:spcPts val="0"/>
              </a:spcBef>
              <a:spcAft>
                <a:spcPts val="0"/>
              </a:spcAft>
              <a:buSzPts val="1900"/>
              <a:buAutoNum type="arabicPeriod"/>
            </a:pPr>
            <a:r>
              <a:rPr lang="en-GB" sz="1900"/>
              <a:t>Sacks</a:t>
            </a:r>
            <a:endParaRPr sz="1900"/>
          </a:p>
          <a:p>
            <a:pPr marL="0" lvl="0" indent="0" algn="l" rtl="0">
              <a:spcBef>
                <a:spcPts val="1600"/>
              </a:spcBef>
              <a:spcAft>
                <a:spcPts val="1600"/>
              </a:spcAft>
              <a:buNone/>
            </a:pPr>
            <a:endParaRPr/>
          </a:p>
        </p:txBody>
      </p:sp>
      <p:sp>
        <p:nvSpPr>
          <p:cNvPr id="123" name="Google Shape;123;p23"/>
          <p:cNvSpPr txBox="1">
            <a:spLocks noGrp="1"/>
          </p:cNvSpPr>
          <p:nvPr>
            <p:ph type="title"/>
          </p:nvPr>
        </p:nvSpPr>
        <p:spPr>
          <a:xfrm>
            <a:off x="311700" y="3808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Ridge Regression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3808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Ridge Regression	</a:t>
            </a:r>
            <a:endParaRPr/>
          </a:p>
        </p:txBody>
      </p:sp>
      <p:sp>
        <p:nvSpPr>
          <p:cNvPr id="129" name="Google Shape;129;p24"/>
          <p:cNvSpPr txBox="1">
            <a:spLocks noGrp="1"/>
          </p:cNvSpPr>
          <p:nvPr>
            <p:ph type="body" idx="1"/>
          </p:nvPr>
        </p:nvSpPr>
        <p:spPr>
          <a:xfrm>
            <a:off x="311700" y="11624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Each ridge regression provided a coefficient that depicted how a player impacts that statistic for a play. We used a weighted sum of these coefficients to create a Ridge Rating (RR) for each player</a:t>
            </a:r>
            <a:endParaRPr/>
          </a:p>
          <a:p>
            <a:pPr marL="0" lvl="0" indent="0" algn="l" rtl="0">
              <a:spcBef>
                <a:spcPts val="1600"/>
              </a:spcBef>
              <a:spcAft>
                <a:spcPts val="0"/>
              </a:spcAft>
              <a:buNone/>
            </a:pPr>
            <a:r>
              <a:rPr lang="en-GB" sz="1600"/>
              <a:t>RR = -1(Coef.EPA) – 0.75(Coef.OffensiveYardage) + 0.5(Coef.Sack) + 0.25(Coef.Pressure) </a:t>
            </a:r>
            <a:endParaRPr sz="1600"/>
          </a:p>
          <a:p>
            <a:pPr marL="0" lvl="0" indent="0" algn="l" rtl="0">
              <a:spcBef>
                <a:spcPts val="1600"/>
              </a:spcBef>
              <a:spcAft>
                <a:spcPts val="0"/>
              </a:spcAft>
              <a:buNone/>
            </a:pPr>
            <a:r>
              <a:rPr lang="en-GB"/>
              <a:t>The weights here imply that a better player would have a higher ridge rating</a:t>
            </a:r>
            <a:endParaRPr/>
          </a:p>
          <a:p>
            <a:pPr marL="0" lvl="0" indent="0" algn="l" rtl="0">
              <a:spcBef>
                <a:spcPts val="1600"/>
              </a:spcBef>
              <a:spcAft>
                <a:spcPts val="0"/>
              </a:spcAft>
              <a:buNone/>
            </a:pPr>
            <a:r>
              <a:rPr lang="en-GB"/>
              <a:t>Example:</a:t>
            </a:r>
            <a:endParaRPr/>
          </a:p>
          <a:p>
            <a:pPr marL="0" lvl="0" indent="0" algn="l" rtl="0">
              <a:spcBef>
                <a:spcPts val="1600"/>
              </a:spcBef>
              <a:spcAft>
                <a:spcPts val="0"/>
              </a:spcAft>
              <a:buNone/>
            </a:pPr>
            <a:r>
              <a:rPr lang="en-GB" sz="1600"/>
              <a:t>Myles Garrett RR = -1(-0.0641) – 0.75(-0.5477) + 0.5(0.0019) + 0.25(0.0787) = 0.4955</a:t>
            </a:r>
            <a:endParaRPr sz="1600"/>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5"/>
          <p:cNvPicPr preferRelativeResize="0"/>
          <p:nvPr/>
        </p:nvPicPr>
        <p:blipFill>
          <a:blip r:embed="rId3">
            <a:alphaModFix/>
          </a:blip>
          <a:stretch>
            <a:fillRect/>
          </a:stretch>
        </p:blipFill>
        <p:spPr>
          <a:xfrm>
            <a:off x="605488" y="123850"/>
            <a:ext cx="7933025" cy="489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Distribution of Ridge Rating by Labelled Position</a:t>
            </a:r>
            <a:endParaRPr/>
          </a:p>
        </p:txBody>
      </p:sp>
      <p:sp>
        <p:nvSpPr>
          <p:cNvPr id="140" name="Google Shape;140;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9250" algn="l" rtl="0">
              <a:lnSpc>
                <a:spcPct val="200000"/>
              </a:lnSpc>
              <a:spcBef>
                <a:spcPts val="0"/>
              </a:spcBef>
              <a:spcAft>
                <a:spcPts val="0"/>
              </a:spcAft>
              <a:buSzPts val="1900"/>
              <a:buChar char="●"/>
            </a:pPr>
            <a:r>
              <a:rPr lang="en-GB" sz="1900"/>
              <a:t>DT_4’s and Hybrid_3’s have the highest Ridge Ratings and includes players such Fletcher Cox and D.J. Reader</a:t>
            </a:r>
            <a:endParaRPr sz="1900"/>
          </a:p>
          <a:p>
            <a:pPr marL="457200" lvl="0" indent="-349250" algn="l" rtl="0">
              <a:lnSpc>
                <a:spcPct val="200000"/>
              </a:lnSpc>
              <a:spcBef>
                <a:spcPts val="0"/>
              </a:spcBef>
              <a:spcAft>
                <a:spcPts val="0"/>
              </a:spcAft>
              <a:buSzPts val="1900"/>
              <a:buChar char="●"/>
            </a:pPr>
            <a:r>
              <a:rPr lang="en-GB" sz="1900"/>
              <a:t>Hybrid_1’s have by far the lowest Ridge Ratings  even with the significant outlier of Aaron Donald</a:t>
            </a:r>
            <a:endParaRPr sz="1900"/>
          </a:p>
          <a:p>
            <a:pPr marL="457200" lvl="0" indent="-349250" algn="l" rtl="0">
              <a:lnSpc>
                <a:spcPct val="200000"/>
              </a:lnSpc>
              <a:spcBef>
                <a:spcPts val="0"/>
              </a:spcBef>
              <a:spcAft>
                <a:spcPts val="0"/>
              </a:spcAft>
              <a:buSzPts val="1900"/>
              <a:buChar char="●"/>
            </a:pPr>
            <a:r>
              <a:rPr lang="en-GB" sz="1900"/>
              <a:t>Hybird_1’s also have the biggest distribution between their Ridge Ratings, mainly because of Aaron Donald</a:t>
            </a:r>
            <a:endParaRPr sz="1900"/>
          </a:p>
          <a:p>
            <a:pPr marL="0" lvl="0" indent="0" algn="l" rtl="0">
              <a:spcBef>
                <a:spcPts val="1600"/>
              </a:spcBef>
              <a:spcAft>
                <a:spcPts val="0"/>
              </a:spcAft>
              <a:buNone/>
            </a:pPr>
            <a:r>
              <a:rPr lang="en-GB"/>
              <a:t>  </a:t>
            </a:r>
            <a:endParaRPr/>
          </a:p>
          <a:p>
            <a:pPr marL="0" lvl="0" indent="0" algn="l" rtl="0">
              <a:spcBef>
                <a:spcPts val="1600"/>
              </a:spcBef>
              <a:spcAft>
                <a:spcPts val="1600"/>
              </a:spcAft>
              <a:buNone/>
            </a:pPr>
            <a:r>
              <a:rPr lang="en-GB"/>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57625" y="2130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Adjusted DVOA EPA</a:t>
            </a:r>
            <a:endParaRPr/>
          </a:p>
        </p:txBody>
      </p:sp>
      <p:sp>
        <p:nvSpPr>
          <p:cNvPr id="146" name="Google Shape;146;p27"/>
          <p:cNvSpPr txBox="1">
            <a:spLocks noGrp="1"/>
          </p:cNvSpPr>
          <p:nvPr>
            <p:ph type="body" idx="1"/>
          </p:nvPr>
        </p:nvSpPr>
        <p:spPr>
          <a:xfrm>
            <a:off x="357625" y="8469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calculated the average EPA for each player by summing the EPA for every play they were involved in and dividing that sum by the number of plays </a:t>
            </a:r>
            <a:endParaRPr/>
          </a:p>
          <a:p>
            <a:pPr marL="0" lvl="0" indent="0" algn="l" rtl="0">
              <a:spcBef>
                <a:spcPts val="1600"/>
              </a:spcBef>
              <a:spcAft>
                <a:spcPts val="0"/>
              </a:spcAft>
              <a:buNone/>
            </a:pPr>
            <a:r>
              <a:rPr lang="en-GB"/>
              <a:t>However, players on the same team would have extremely similar EPA values if they were playing at the same time consistently. Hence we adjusted a player’s EPA using Defensive-adjusted Value Over Average (DVOA)</a:t>
            </a:r>
            <a:endParaRPr/>
          </a:p>
          <a:p>
            <a:pPr marL="0" lvl="0" indent="0" algn="l" rtl="0">
              <a:spcBef>
                <a:spcPts val="1600"/>
              </a:spcBef>
              <a:spcAft>
                <a:spcPts val="0"/>
              </a:spcAft>
              <a:buNone/>
            </a:pPr>
            <a:r>
              <a:rPr lang="en-GB"/>
              <a:t>DVOA is a defensive ranking metric that is based on a number of variables that accurately rank defenses in the NFL. Based on our formula, a defensive player would prefer to have a lower AdjDVOAEPA</a:t>
            </a:r>
            <a:endParaRPr/>
          </a:p>
          <a:p>
            <a:pPr marL="0" lvl="0" indent="0" algn="l" rtl="0">
              <a:spcBef>
                <a:spcPts val="1600"/>
              </a:spcBef>
              <a:spcAft>
                <a:spcPts val="0"/>
              </a:spcAft>
              <a:buNone/>
            </a:pPr>
            <a:r>
              <a:rPr lang="en-GB"/>
              <a:t>We used the following formula for the adjustment:</a:t>
            </a:r>
            <a:endParaRPr/>
          </a:p>
          <a:p>
            <a:pPr marL="0" lvl="0" indent="0" algn="l" rtl="0">
              <a:spcBef>
                <a:spcPts val="1600"/>
              </a:spcBef>
              <a:spcAft>
                <a:spcPts val="0"/>
              </a:spcAft>
              <a:buClr>
                <a:schemeClr val="dk1"/>
              </a:buClr>
              <a:buSzPts val="1100"/>
              <a:buFont typeface="Arial"/>
              <a:buNone/>
            </a:pPr>
            <a:r>
              <a:rPr lang="en-GB"/>
              <a:t>AdjDVOAEPA = (1 – ScaledTeamDVOA) * PlayerEPA</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r>
              <a:rPr lang="en-GB"/>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8"/>
          <p:cNvPicPr preferRelativeResize="0"/>
          <p:nvPr/>
        </p:nvPicPr>
        <p:blipFill>
          <a:blip r:embed="rId3">
            <a:alphaModFix/>
          </a:blip>
          <a:stretch>
            <a:fillRect/>
          </a:stretch>
        </p:blipFill>
        <p:spPr>
          <a:xfrm>
            <a:off x="677200" y="166313"/>
            <a:ext cx="7789600" cy="4810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Google Shape;157;p29"/>
          <p:cNvSpPr txBox="1">
            <a:spLocks noGrp="1"/>
          </p:cNvSpPr>
          <p:nvPr>
            <p:ph type="body" idx="1"/>
          </p:nvPr>
        </p:nvSpPr>
        <p:spPr>
          <a:xfrm>
            <a:off x="220075" y="1152475"/>
            <a:ext cx="8520600" cy="3416400"/>
          </a:xfrm>
          <a:prstGeom prst="rect">
            <a:avLst/>
          </a:prstGeom>
        </p:spPr>
        <p:txBody>
          <a:bodyPr spcFirstLastPara="1" wrap="square" lIns="91425" tIns="91425" rIns="91425" bIns="91425" anchor="t" anchorCtr="0">
            <a:noAutofit/>
          </a:bodyPr>
          <a:lstStyle/>
          <a:p>
            <a:pPr marL="457200" lvl="0" indent="-349250" algn="l" rtl="0">
              <a:lnSpc>
                <a:spcPct val="200000"/>
              </a:lnSpc>
              <a:spcBef>
                <a:spcPts val="0"/>
              </a:spcBef>
              <a:spcAft>
                <a:spcPts val="0"/>
              </a:spcAft>
              <a:buSzPts val="1900"/>
              <a:buChar char="●"/>
            </a:pPr>
            <a:r>
              <a:rPr lang="en-GB" sz="1900" dirty="0"/>
              <a:t>Hybrid_3’s are clearly the best of the position groups, while DT_6’s have the best results for groups with a sample size above 5 led by Pro Bowler Kenny Clark</a:t>
            </a:r>
            <a:endParaRPr sz="1900" dirty="0"/>
          </a:p>
          <a:p>
            <a:pPr marL="457200" lvl="0" indent="-349250" algn="l" rtl="0">
              <a:lnSpc>
                <a:spcPct val="200000"/>
              </a:lnSpc>
              <a:spcBef>
                <a:spcPts val="0"/>
              </a:spcBef>
              <a:spcAft>
                <a:spcPts val="0"/>
              </a:spcAft>
              <a:buSzPts val="1900"/>
              <a:buChar char="●"/>
            </a:pPr>
            <a:r>
              <a:rPr lang="en-GB" sz="1900" dirty="0"/>
              <a:t>Hybrid_1’s remain at the bottom of the pack even with the significant outlier of Aaron Donald along with DT_3’s</a:t>
            </a:r>
            <a:endParaRPr sz="1900" dirty="0"/>
          </a:p>
          <a:p>
            <a:pPr marL="457200" lvl="0" indent="-349250" algn="l" rtl="0">
              <a:lnSpc>
                <a:spcPct val="200000"/>
              </a:lnSpc>
              <a:spcBef>
                <a:spcPts val="0"/>
              </a:spcBef>
              <a:spcAft>
                <a:spcPts val="0"/>
              </a:spcAft>
              <a:buSzPts val="1900"/>
              <a:buChar char="●"/>
            </a:pPr>
            <a:r>
              <a:rPr lang="en-GB" sz="1900" dirty="0"/>
              <a:t>Hybrid_1’s, Hybrid_4’s, and DE_5’s  have the largest spreads</a:t>
            </a:r>
            <a:endParaRPr sz="1900" dirty="0"/>
          </a:p>
          <a:p>
            <a:pPr marL="457200" lvl="0" indent="0" algn="l" rtl="0">
              <a:lnSpc>
                <a:spcPct val="200000"/>
              </a:lnSpc>
              <a:spcBef>
                <a:spcPts val="1600"/>
              </a:spcBef>
              <a:spcAft>
                <a:spcPts val="1600"/>
              </a:spcAft>
              <a:buNone/>
            </a:pPr>
            <a:endParaRPr dirty="0"/>
          </a:p>
        </p:txBody>
      </p:sp>
      <p:sp>
        <p:nvSpPr>
          <p:cNvPr id="4" name="Google Shape;162;p30">
            <a:extLst>
              <a:ext uri="{FF2B5EF4-FFF2-40B4-BE49-F238E27FC236}">
                <a16:creationId xmlns:a16="http://schemas.microsoft.com/office/drawing/2014/main" id="{F49DABCF-B006-45C8-BB15-52EE0BE3C3AC}"/>
              </a:ext>
            </a:extLst>
          </p:cNvPr>
          <p:cNvSpPr txBox="1">
            <a:spLocks/>
          </p:cNvSpPr>
          <p:nvPr/>
        </p:nvSpPr>
        <p:spPr>
          <a:xfrm>
            <a:off x="164306" y="445025"/>
            <a:ext cx="8979693" cy="61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r>
              <a:rPr lang="en-GB" dirty="0"/>
              <a:t>Distribution of </a:t>
            </a:r>
            <a:r>
              <a:rPr lang="en-GB" dirty="0" err="1"/>
              <a:t>Adj</a:t>
            </a:r>
            <a:r>
              <a:rPr lang="en-GB" dirty="0"/>
              <a:t> DVOA EPA by Labelled Position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Raw Stats Rating</a:t>
            </a:r>
            <a:endParaRPr/>
          </a:p>
        </p:txBody>
      </p:sp>
      <p:sp>
        <p:nvSpPr>
          <p:cNvPr id="163" name="Google Shape;163;p30"/>
          <p:cNvSpPr txBox="1">
            <a:spLocks noGrp="1"/>
          </p:cNvSpPr>
          <p:nvPr>
            <p:ph type="body" idx="1"/>
          </p:nvPr>
        </p:nvSpPr>
        <p:spPr>
          <a:xfrm>
            <a:off x="311700" y="1152475"/>
            <a:ext cx="8520600" cy="352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Instead of looking at each raw statistics individually, we decided to create a more holistic measure by using a weighted sum of various raw statistics </a:t>
            </a:r>
            <a:endParaRPr dirty="0"/>
          </a:p>
          <a:p>
            <a:pPr marL="0" lvl="0" indent="0" algn="l" rtl="0">
              <a:spcBef>
                <a:spcPts val="1600"/>
              </a:spcBef>
              <a:spcAft>
                <a:spcPts val="0"/>
              </a:spcAft>
              <a:buNone/>
            </a:pPr>
            <a:r>
              <a:rPr lang="en-GB" dirty="0"/>
              <a:t>The raw statistics we used, in order of importance, were:</a:t>
            </a:r>
            <a:endParaRPr dirty="0"/>
          </a:p>
          <a:p>
            <a:pPr marL="0" lvl="0" indent="0" algn="l" rtl="0">
              <a:lnSpc>
                <a:spcPct val="50000"/>
              </a:lnSpc>
              <a:spcBef>
                <a:spcPts val="1600"/>
              </a:spcBef>
              <a:spcAft>
                <a:spcPts val="0"/>
              </a:spcAft>
              <a:buNone/>
            </a:pPr>
            <a:r>
              <a:rPr lang="en-GB" dirty="0"/>
              <a:t>1) Forced Fumble and Interception		6) Pass Breakup	</a:t>
            </a:r>
            <a:endParaRPr dirty="0"/>
          </a:p>
          <a:p>
            <a:pPr marL="0" lvl="0" indent="0" algn="l" rtl="0">
              <a:lnSpc>
                <a:spcPct val="50000"/>
              </a:lnSpc>
              <a:spcBef>
                <a:spcPts val="1600"/>
              </a:spcBef>
              <a:spcAft>
                <a:spcPts val="0"/>
              </a:spcAft>
              <a:buNone/>
            </a:pPr>
            <a:r>
              <a:rPr lang="en-GB" dirty="0"/>
              <a:t>2) Solo Sack				7) Pressure</a:t>
            </a:r>
            <a:endParaRPr dirty="0"/>
          </a:p>
          <a:p>
            <a:pPr marL="0" lvl="0" indent="0" algn="l" rtl="0">
              <a:lnSpc>
                <a:spcPct val="50000"/>
              </a:lnSpc>
              <a:spcBef>
                <a:spcPts val="1600"/>
              </a:spcBef>
              <a:spcAft>
                <a:spcPts val="0"/>
              </a:spcAft>
              <a:buNone/>
            </a:pPr>
            <a:r>
              <a:rPr lang="en-GB" dirty="0"/>
              <a:t>3) Assisted Sack				8) Solo Tackle			</a:t>
            </a:r>
            <a:endParaRPr dirty="0"/>
          </a:p>
          <a:p>
            <a:pPr marL="0" lvl="0" indent="0" algn="l" rtl="0">
              <a:lnSpc>
                <a:spcPct val="50000"/>
              </a:lnSpc>
              <a:spcBef>
                <a:spcPts val="1600"/>
              </a:spcBef>
              <a:spcAft>
                <a:spcPts val="0"/>
              </a:spcAft>
              <a:buNone/>
            </a:pPr>
            <a:r>
              <a:rPr lang="en-GB" dirty="0"/>
              <a:t>4) Solo Tackle for Loss			9) Assisted Tackle</a:t>
            </a:r>
            <a:endParaRPr dirty="0"/>
          </a:p>
          <a:p>
            <a:pPr marL="0" lvl="0" indent="0" algn="l" rtl="0">
              <a:lnSpc>
                <a:spcPct val="50000"/>
              </a:lnSpc>
              <a:spcBef>
                <a:spcPts val="1600"/>
              </a:spcBef>
              <a:spcAft>
                <a:spcPts val="0"/>
              </a:spcAft>
              <a:buNone/>
            </a:pPr>
            <a:r>
              <a:rPr lang="en-GB" dirty="0"/>
              <a:t>5) Assisted Tackle for Loss</a:t>
            </a:r>
            <a:endParaRPr dirty="0"/>
          </a:p>
          <a:p>
            <a:pPr marL="0" lvl="0" indent="0" algn="l" rtl="0">
              <a:spcBef>
                <a:spcPts val="1600"/>
              </a:spcBef>
              <a:spcAft>
                <a:spcPts val="16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31"/>
          <p:cNvPicPr preferRelativeResize="0"/>
          <p:nvPr/>
        </p:nvPicPr>
        <p:blipFill>
          <a:blip r:embed="rId3">
            <a:alphaModFix/>
          </a:blip>
          <a:stretch>
            <a:fillRect/>
          </a:stretch>
        </p:blipFill>
        <p:spPr>
          <a:xfrm>
            <a:off x="686375" y="172013"/>
            <a:ext cx="7771250" cy="4799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Table of Contents	</a:t>
            </a:r>
            <a:endParaRPr/>
          </a:p>
        </p:txBody>
      </p:sp>
      <p:sp>
        <p:nvSpPr>
          <p:cNvPr id="66" name="Google Shape;66;p14"/>
          <p:cNvSpPr txBox="1">
            <a:spLocks noGrp="1"/>
          </p:cNvSpPr>
          <p:nvPr>
            <p:ph type="body" idx="1"/>
          </p:nvPr>
        </p:nvSpPr>
        <p:spPr>
          <a:xfrm>
            <a:off x="775800" y="1152475"/>
            <a:ext cx="7592400" cy="3540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GB"/>
              <a:t>Data</a:t>
            </a:r>
            <a:endParaRPr/>
          </a:p>
          <a:p>
            <a:pPr marL="457200" lvl="0" indent="-342900" algn="l" rtl="0">
              <a:spcBef>
                <a:spcPts val="0"/>
              </a:spcBef>
              <a:spcAft>
                <a:spcPts val="0"/>
              </a:spcAft>
              <a:buSzPts val="1800"/>
              <a:buAutoNum type="arabicPeriod"/>
            </a:pPr>
            <a:r>
              <a:rPr lang="en-GB"/>
              <a:t>Assumptions</a:t>
            </a:r>
            <a:endParaRPr/>
          </a:p>
          <a:p>
            <a:pPr marL="457200" lvl="0" indent="-342900" algn="l" rtl="0">
              <a:spcBef>
                <a:spcPts val="0"/>
              </a:spcBef>
              <a:spcAft>
                <a:spcPts val="0"/>
              </a:spcAft>
              <a:buSzPts val="1800"/>
              <a:buAutoNum type="arabicPeriod"/>
            </a:pPr>
            <a:r>
              <a:rPr lang="en-GB"/>
              <a:t>Defining Positions</a:t>
            </a:r>
            <a:endParaRPr/>
          </a:p>
          <a:p>
            <a:pPr marL="457200" lvl="0" indent="-342900" algn="l" rtl="0">
              <a:spcBef>
                <a:spcPts val="0"/>
              </a:spcBef>
              <a:spcAft>
                <a:spcPts val="0"/>
              </a:spcAft>
              <a:buSzPts val="1800"/>
              <a:buAutoNum type="arabicPeriod"/>
            </a:pPr>
            <a:r>
              <a:rPr lang="en-GB"/>
              <a:t>Evaluating Player Value</a:t>
            </a:r>
            <a:endParaRPr/>
          </a:p>
          <a:p>
            <a:pPr marL="457200" lvl="0" indent="-342900" algn="l" rtl="0">
              <a:spcBef>
                <a:spcPts val="0"/>
              </a:spcBef>
              <a:spcAft>
                <a:spcPts val="0"/>
              </a:spcAft>
              <a:buSzPts val="1800"/>
              <a:buAutoNum type="arabicPeriod"/>
            </a:pPr>
            <a:r>
              <a:rPr lang="en-GB"/>
              <a:t>Talent Distribution Across Positions</a:t>
            </a:r>
            <a:endParaRPr/>
          </a:p>
          <a:p>
            <a:pPr marL="457200" lvl="0" indent="-342900" algn="l" rtl="0">
              <a:spcBef>
                <a:spcPts val="0"/>
              </a:spcBef>
              <a:spcAft>
                <a:spcPts val="0"/>
              </a:spcAft>
              <a:buSzPts val="1800"/>
              <a:buAutoNum type="arabicPeriod"/>
            </a:pPr>
            <a:r>
              <a:rPr lang="en-GB"/>
              <a:t>Situational Analysis</a:t>
            </a:r>
            <a:endParaRPr/>
          </a:p>
          <a:p>
            <a:pPr marL="457200" lvl="0" indent="-342900" algn="l" rtl="0">
              <a:spcBef>
                <a:spcPts val="0"/>
              </a:spcBef>
              <a:spcAft>
                <a:spcPts val="0"/>
              </a:spcAft>
              <a:buSzPts val="1800"/>
              <a:buAutoNum type="arabicPeriod"/>
            </a:pPr>
            <a:r>
              <a:rPr lang="en-GB"/>
              <a:t>Roster Construction Analysis</a:t>
            </a:r>
            <a:endParaRPr/>
          </a:p>
          <a:p>
            <a:pPr marL="457200" lvl="0" indent="-342900" algn="l" rtl="0">
              <a:spcBef>
                <a:spcPts val="0"/>
              </a:spcBef>
              <a:spcAft>
                <a:spcPts val="0"/>
              </a:spcAft>
              <a:buSzPts val="1800"/>
              <a:buAutoNum type="arabicPeriod"/>
            </a:pPr>
            <a:r>
              <a:rPr lang="en-GB"/>
              <a:t>Limitations and Future Analysis </a:t>
            </a:r>
            <a:endParaRPr/>
          </a:p>
          <a:p>
            <a:pPr marL="457200" lvl="0" indent="-342900" algn="l" rtl="0">
              <a:spcBef>
                <a:spcPts val="0"/>
              </a:spcBef>
              <a:spcAft>
                <a:spcPts val="0"/>
              </a:spcAft>
              <a:buSzPts val="1800"/>
              <a:buAutoNum type="arabicPeriod"/>
            </a:pPr>
            <a:r>
              <a:rPr lang="en-GB"/>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a:spLocks noGrp="1"/>
          </p:cNvSpPr>
          <p:nvPr>
            <p:ph type="title"/>
          </p:nvPr>
        </p:nvSpPr>
        <p:spPr>
          <a:xfrm>
            <a:off x="0" y="389925"/>
            <a:ext cx="92304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Distribution of Raw Stats Rating by Labelled Position</a:t>
            </a:r>
            <a:endParaRPr/>
          </a:p>
        </p:txBody>
      </p:sp>
      <p:sp>
        <p:nvSpPr>
          <p:cNvPr id="174" name="Google Shape;174;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GB"/>
              <a:t>Hybrid_2’s along with DE_5’s put up the best raw stat totals </a:t>
            </a:r>
            <a:endParaRPr/>
          </a:p>
          <a:p>
            <a:pPr marL="457200" lvl="0" indent="-342900" algn="l" rtl="0">
              <a:lnSpc>
                <a:spcPct val="200000"/>
              </a:lnSpc>
              <a:spcBef>
                <a:spcPts val="0"/>
              </a:spcBef>
              <a:spcAft>
                <a:spcPts val="0"/>
              </a:spcAft>
              <a:buSzPts val="1800"/>
              <a:buChar char="●"/>
            </a:pPr>
            <a:r>
              <a:rPr lang="en-GB"/>
              <a:t>Quality Edge rushers such as Myles Garrett are part of the DE_5 group and they excel in getting pressures and sacks</a:t>
            </a:r>
            <a:endParaRPr/>
          </a:p>
          <a:p>
            <a:pPr marL="457200" lvl="0" indent="-342900" algn="l" rtl="0">
              <a:lnSpc>
                <a:spcPct val="200000"/>
              </a:lnSpc>
              <a:spcBef>
                <a:spcPts val="0"/>
              </a:spcBef>
              <a:spcAft>
                <a:spcPts val="0"/>
              </a:spcAft>
              <a:buSzPts val="1800"/>
              <a:buChar char="●"/>
            </a:pPr>
            <a:r>
              <a:rPr lang="en-GB"/>
              <a:t>Hybrid_1’s once again have the lowest median and average even with the significant outlier of Aaron Donald</a:t>
            </a:r>
            <a:endParaRPr/>
          </a:p>
          <a:p>
            <a:pPr marL="0" lvl="0" indent="0" algn="l" rtl="0">
              <a:spcBef>
                <a:spcPts val="16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311700" y="362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Understanding Value</a:t>
            </a:r>
            <a:endParaRPr/>
          </a:p>
        </p:txBody>
      </p:sp>
      <p:sp>
        <p:nvSpPr>
          <p:cNvPr id="180" name="Google Shape;180;p3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 understand which position is the most valuable, it is important to incorporate contract details into our analysis</a:t>
            </a:r>
            <a:endParaRPr/>
          </a:p>
          <a:p>
            <a:pPr marL="0" lvl="0" indent="0" algn="l" rtl="0">
              <a:spcBef>
                <a:spcPts val="1600"/>
              </a:spcBef>
              <a:spcAft>
                <a:spcPts val="0"/>
              </a:spcAft>
              <a:buNone/>
            </a:pPr>
            <a:r>
              <a:rPr lang="en-GB"/>
              <a:t>We looked at each positions’ average salary and compared it to the 3 evaluation metrics we discussed earlier</a:t>
            </a:r>
            <a:endParaRPr/>
          </a:p>
          <a:p>
            <a:pPr marL="0" lvl="0" indent="0" algn="l" rtl="0">
              <a:spcBef>
                <a:spcPts val="1600"/>
              </a:spcBef>
              <a:spcAft>
                <a:spcPts val="0"/>
              </a:spcAft>
              <a:buNone/>
            </a:pPr>
            <a:r>
              <a:rPr lang="en-GB"/>
              <a:t>It is important to understand that the ability of a player to produce on the field with a smaller salary makes him extremely valuable. This is because it allows a team to spend more on other aspects of the team that may need improvement</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4"/>
          <p:cNvPicPr preferRelativeResize="0"/>
          <p:nvPr/>
        </p:nvPicPr>
        <p:blipFill>
          <a:blip r:embed="rId3">
            <a:alphaModFix/>
          </a:blip>
          <a:stretch>
            <a:fillRect/>
          </a:stretch>
        </p:blipFill>
        <p:spPr>
          <a:xfrm>
            <a:off x="1576938" y="0"/>
            <a:ext cx="5990124" cy="496445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Interpreting Value Graphs</a:t>
            </a:r>
            <a:endParaRPr/>
          </a:p>
        </p:txBody>
      </p:sp>
      <p:sp>
        <p:nvSpPr>
          <p:cNvPr id="191" name="Google Shape;191;p3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GB"/>
              <a:t>The most valuable positions are the ones who are paid the least but exhibit the most talented players</a:t>
            </a:r>
            <a:endParaRPr/>
          </a:p>
          <a:p>
            <a:pPr marL="457200" lvl="0" indent="-342900" algn="l" rtl="0">
              <a:lnSpc>
                <a:spcPct val="150000"/>
              </a:lnSpc>
              <a:spcBef>
                <a:spcPts val="0"/>
              </a:spcBef>
              <a:spcAft>
                <a:spcPts val="0"/>
              </a:spcAft>
              <a:buSzPts val="1800"/>
              <a:buChar char="●"/>
            </a:pPr>
            <a:r>
              <a:rPr lang="en-GB"/>
              <a:t>The most valuable position on each graph is located at:</a:t>
            </a:r>
            <a:endParaRPr/>
          </a:p>
          <a:p>
            <a:pPr marL="914400" lvl="1" indent="-317500" algn="l" rtl="0">
              <a:spcBef>
                <a:spcPts val="0"/>
              </a:spcBef>
              <a:spcAft>
                <a:spcPts val="0"/>
              </a:spcAft>
              <a:buSzPts val="1400"/>
              <a:buChar char="○"/>
            </a:pPr>
            <a:r>
              <a:rPr lang="en-GB"/>
              <a:t>Ridge Rating vs Average Salary: Bottom Right</a:t>
            </a:r>
            <a:endParaRPr/>
          </a:p>
          <a:p>
            <a:pPr marL="914400" lvl="1" indent="-317500" algn="l" rtl="0">
              <a:spcBef>
                <a:spcPts val="0"/>
              </a:spcBef>
              <a:spcAft>
                <a:spcPts val="0"/>
              </a:spcAft>
              <a:buSzPts val="1400"/>
              <a:buChar char="○"/>
            </a:pPr>
            <a:r>
              <a:rPr lang="en-GB"/>
              <a:t>Adjusted DVOA EPA vs Average Salary: Bottom Left</a:t>
            </a:r>
            <a:endParaRPr/>
          </a:p>
          <a:p>
            <a:pPr marL="914400" lvl="1" indent="-317500" algn="l" rtl="0">
              <a:lnSpc>
                <a:spcPct val="150000"/>
              </a:lnSpc>
              <a:spcBef>
                <a:spcPts val="0"/>
              </a:spcBef>
              <a:spcAft>
                <a:spcPts val="0"/>
              </a:spcAft>
              <a:buSzPts val="1400"/>
              <a:buChar char="○"/>
            </a:pPr>
            <a:r>
              <a:rPr lang="en-GB"/>
              <a:t>Raw Stats Rating vs Average Salary: Bottom Right</a:t>
            </a:r>
            <a:endParaRPr/>
          </a:p>
          <a:p>
            <a:pPr marL="457200" lvl="0" indent="-342900" algn="l" rtl="0">
              <a:lnSpc>
                <a:spcPct val="100000"/>
              </a:lnSpc>
              <a:spcBef>
                <a:spcPts val="0"/>
              </a:spcBef>
              <a:spcAft>
                <a:spcPts val="0"/>
              </a:spcAft>
              <a:buSzPts val="1800"/>
              <a:buChar char="●"/>
            </a:pPr>
            <a:r>
              <a:rPr lang="en-GB"/>
              <a:t>On the first two graphs it is clear that Hybrid_3 is the most valuable position, however, an argument can be made for both DE_4 and Hybrid_2 on the third graph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Summarizing our Evaluation</a:t>
            </a:r>
            <a:endParaRPr/>
          </a:p>
        </p:txBody>
      </p:sp>
      <p:sp>
        <p:nvSpPr>
          <p:cNvPr id="197" name="Google Shape;197;p36"/>
          <p:cNvSpPr txBox="1">
            <a:spLocks noGrp="1"/>
          </p:cNvSpPr>
          <p:nvPr>
            <p:ph type="body" idx="1"/>
          </p:nvPr>
        </p:nvSpPr>
        <p:spPr>
          <a:xfrm>
            <a:off x="311700" y="1171600"/>
            <a:ext cx="8520600" cy="3434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GB"/>
              <a:t>Our next slide shows a table that ranks every position from 1 to 13 based on our various evaluation metrics</a:t>
            </a:r>
            <a:endParaRPr/>
          </a:p>
          <a:p>
            <a:pPr marL="457200" lvl="0" indent="-342900" algn="l" rtl="0">
              <a:lnSpc>
                <a:spcPct val="150000"/>
              </a:lnSpc>
              <a:spcBef>
                <a:spcPts val="0"/>
              </a:spcBef>
              <a:spcAft>
                <a:spcPts val="0"/>
              </a:spcAft>
              <a:buSzPts val="1800"/>
              <a:buChar char="●"/>
            </a:pPr>
            <a:r>
              <a:rPr lang="en-GB"/>
              <a:t>We created a final ranking by finding the sum of each ranking. The lower the sum, the better the value of that position</a:t>
            </a:r>
            <a:endParaRPr/>
          </a:p>
          <a:p>
            <a:pPr marL="457200" lvl="0" indent="-342900" algn="l" rtl="0">
              <a:lnSpc>
                <a:spcPct val="150000"/>
              </a:lnSpc>
              <a:spcBef>
                <a:spcPts val="0"/>
              </a:spcBef>
              <a:spcAft>
                <a:spcPts val="0"/>
              </a:spcAft>
              <a:buSzPts val="1800"/>
              <a:buChar char="●"/>
            </a:pPr>
            <a:r>
              <a:rPr lang="en-GB"/>
              <a:t>We have valued on field performance slightly higher and hence have divided the ranking for Average Salary by 2</a:t>
            </a:r>
            <a:endParaRPr/>
          </a:p>
          <a:p>
            <a:pPr marL="457200" lvl="0" indent="-342900" algn="l" rtl="0">
              <a:lnSpc>
                <a:spcPct val="150000"/>
              </a:lnSpc>
              <a:spcBef>
                <a:spcPts val="0"/>
              </a:spcBef>
              <a:spcAft>
                <a:spcPts val="0"/>
              </a:spcAft>
              <a:buSzPts val="1800"/>
              <a:buChar char="●"/>
            </a:pPr>
            <a:r>
              <a:rPr lang="en-GB"/>
              <a:t>Hence, Average Salary is ranked from 0.5 to 6.5 with increments of 0.5</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graphicFrame>
        <p:nvGraphicFramePr>
          <p:cNvPr id="202" name="Google Shape;202;p37"/>
          <p:cNvGraphicFramePr/>
          <p:nvPr/>
        </p:nvGraphicFramePr>
        <p:xfrm>
          <a:off x="955413" y="928238"/>
          <a:ext cx="7233175" cy="3812103"/>
        </p:xfrm>
        <a:graphic>
          <a:graphicData uri="http://schemas.openxmlformats.org/drawingml/2006/table">
            <a:tbl>
              <a:tblPr>
                <a:noFill/>
                <a:tableStyleId>{E6603749-FC22-4B05-8990-4822831A7178}</a:tableStyleId>
              </a:tblPr>
              <a:tblGrid>
                <a:gridCol w="1161275">
                  <a:extLst>
                    <a:ext uri="{9D8B030D-6E8A-4147-A177-3AD203B41FA5}">
                      <a16:colId xmlns:a16="http://schemas.microsoft.com/office/drawing/2014/main" val="20000"/>
                    </a:ext>
                  </a:extLst>
                </a:gridCol>
                <a:gridCol w="927575">
                  <a:extLst>
                    <a:ext uri="{9D8B030D-6E8A-4147-A177-3AD203B41FA5}">
                      <a16:colId xmlns:a16="http://schemas.microsoft.com/office/drawing/2014/main" val="20001"/>
                    </a:ext>
                  </a:extLst>
                </a:gridCol>
                <a:gridCol w="833175">
                  <a:extLst>
                    <a:ext uri="{9D8B030D-6E8A-4147-A177-3AD203B41FA5}">
                      <a16:colId xmlns:a16="http://schemas.microsoft.com/office/drawing/2014/main" val="20002"/>
                    </a:ext>
                  </a:extLst>
                </a:gridCol>
                <a:gridCol w="1136425">
                  <a:extLst>
                    <a:ext uri="{9D8B030D-6E8A-4147-A177-3AD203B41FA5}">
                      <a16:colId xmlns:a16="http://schemas.microsoft.com/office/drawing/2014/main" val="20003"/>
                    </a:ext>
                  </a:extLst>
                </a:gridCol>
                <a:gridCol w="1061575">
                  <a:extLst>
                    <a:ext uri="{9D8B030D-6E8A-4147-A177-3AD203B41FA5}">
                      <a16:colId xmlns:a16="http://schemas.microsoft.com/office/drawing/2014/main" val="20004"/>
                    </a:ext>
                  </a:extLst>
                </a:gridCol>
                <a:gridCol w="1315400">
                  <a:extLst>
                    <a:ext uri="{9D8B030D-6E8A-4147-A177-3AD203B41FA5}">
                      <a16:colId xmlns:a16="http://schemas.microsoft.com/office/drawing/2014/main" val="20005"/>
                    </a:ext>
                  </a:extLst>
                </a:gridCol>
                <a:gridCol w="797750">
                  <a:extLst>
                    <a:ext uri="{9D8B030D-6E8A-4147-A177-3AD203B41FA5}">
                      <a16:colId xmlns:a16="http://schemas.microsoft.com/office/drawing/2014/main" val="20006"/>
                    </a:ext>
                  </a:extLst>
                </a:gridCol>
              </a:tblGrid>
              <a:tr h="301275">
                <a:tc>
                  <a:txBody>
                    <a:bodyPr/>
                    <a:lstStyle/>
                    <a:p>
                      <a:pPr marL="0" marR="0" lvl="0" indent="0" algn="ctr" rtl="0">
                        <a:lnSpc>
                          <a:spcPct val="115000"/>
                        </a:lnSpc>
                        <a:spcBef>
                          <a:spcPts val="0"/>
                        </a:spcBef>
                        <a:spcAft>
                          <a:spcPts val="0"/>
                        </a:spcAft>
                        <a:buNone/>
                      </a:pPr>
                      <a:r>
                        <a:rPr lang="en-GB" sz="900" b="1">
                          <a:solidFill>
                            <a:srgbClr val="FFFFFF"/>
                          </a:solidFill>
                        </a:rPr>
                        <a:t>Labelled</a:t>
                      </a:r>
                      <a:endParaRPr sz="900" b="1">
                        <a:solidFill>
                          <a:srgbClr val="FFFFFF"/>
                        </a:solidFill>
                      </a:endParaRPr>
                    </a:p>
                    <a:p>
                      <a:pPr marL="0" marR="0" lvl="0" indent="0" algn="ctr" rtl="0">
                        <a:lnSpc>
                          <a:spcPct val="115000"/>
                        </a:lnSpc>
                        <a:spcBef>
                          <a:spcPts val="0"/>
                        </a:spcBef>
                        <a:spcAft>
                          <a:spcPts val="0"/>
                        </a:spcAft>
                        <a:buNone/>
                      </a:pPr>
                      <a:r>
                        <a:rPr lang="en-GB" sz="900" b="1">
                          <a:solidFill>
                            <a:srgbClr val="FFFFFF"/>
                          </a:solidFill>
                        </a:rPr>
                        <a:t>Position</a:t>
                      </a:r>
                      <a:endParaRPr sz="900" b="1">
                        <a:solidFill>
                          <a:srgbClr val="FFFFFF"/>
                        </a:solidFill>
                      </a:endParaRPr>
                    </a:p>
                  </a:txBody>
                  <a:tcPr marL="0" marR="0" marT="72000" marB="0">
                    <a:lnL w="8475" cap="flat" cmpd="sng">
                      <a:solidFill>
                        <a:srgbClr val="000000"/>
                      </a:solidFill>
                      <a:prstDash val="solid"/>
                      <a:round/>
                      <a:headEnd type="none" w="sm" len="sm"/>
                      <a:tailEnd type="none" w="sm" len="sm"/>
                    </a:lnL>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000000"/>
                    </a:solidFill>
                  </a:tcPr>
                </a:tc>
                <a:tc>
                  <a:txBody>
                    <a:bodyPr/>
                    <a:lstStyle/>
                    <a:p>
                      <a:pPr marL="0" marR="0" lvl="0" indent="0" algn="ctr" rtl="0">
                        <a:lnSpc>
                          <a:spcPct val="115000"/>
                        </a:lnSpc>
                        <a:spcBef>
                          <a:spcPts val="0"/>
                        </a:spcBef>
                        <a:spcAft>
                          <a:spcPts val="0"/>
                        </a:spcAft>
                        <a:buNone/>
                      </a:pPr>
                      <a:r>
                        <a:rPr lang="en-GB" sz="900" b="1">
                          <a:solidFill>
                            <a:srgbClr val="FFFFFF"/>
                          </a:solidFill>
                        </a:rPr>
                        <a:t>Sample</a:t>
                      </a:r>
                      <a:endParaRPr sz="900" b="1">
                        <a:solidFill>
                          <a:srgbClr val="FFFFFF"/>
                        </a:solidFill>
                      </a:endParaRPr>
                    </a:p>
                    <a:p>
                      <a:pPr marL="0" marR="0" lvl="0" indent="0" algn="ctr" rtl="0">
                        <a:lnSpc>
                          <a:spcPct val="115000"/>
                        </a:lnSpc>
                        <a:spcBef>
                          <a:spcPts val="0"/>
                        </a:spcBef>
                        <a:spcAft>
                          <a:spcPts val="0"/>
                        </a:spcAft>
                        <a:buNone/>
                      </a:pPr>
                      <a:r>
                        <a:rPr lang="en-GB" sz="900" b="1">
                          <a:solidFill>
                            <a:srgbClr val="FFFFFF"/>
                          </a:solidFill>
                        </a:rPr>
                        <a:t>Size</a:t>
                      </a:r>
                      <a:endParaRPr sz="900" b="1">
                        <a:solidFill>
                          <a:srgbClr val="FFFFFF"/>
                        </a:solidFill>
                      </a:endParaRPr>
                    </a:p>
                  </a:txBody>
                  <a:tcPr marL="0" marR="0" marT="72000" marB="0">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000000"/>
                    </a:solidFill>
                  </a:tcPr>
                </a:tc>
                <a:tc>
                  <a:txBody>
                    <a:bodyPr/>
                    <a:lstStyle/>
                    <a:p>
                      <a:pPr marL="0" marR="0" lvl="0" indent="0" algn="ctr" rtl="0">
                        <a:lnSpc>
                          <a:spcPct val="115000"/>
                        </a:lnSpc>
                        <a:spcBef>
                          <a:spcPts val="0"/>
                        </a:spcBef>
                        <a:spcAft>
                          <a:spcPts val="0"/>
                        </a:spcAft>
                        <a:buNone/>
                      </a:pPr>
                      <a:r>
                        <a:rPr lang="en-GB" sz="900" b="1">
                          <a:solidFill>
                            <a:srgbClr val="FFFFFF"/>
                          </a:solidFill>
                        </a:rPr>
                        <a:t>Ridge</a:t>
                      </a:r>
                      <a:endParaRPr sz="900" b="1">
                        <a:solidFill>
                          <a:srgbClr val="FFFFFF"/>
                        </a:solidFill>
                      </a:endParaRPr>
                    </a:p>
                    <a:p>
                      <a:pPr marL="0" marR="0" lvl="0" indent="0" algn="ctr" rtl="0">
                        <a:lnSpc>
                          <a:spcPct val="115000"/>
                        </a:lnSpc>
                        <a:spcBef>
                          <a:spcPts val="0"/>
                        </a:spcBef>
                        <a:spcAft>
                          <a:spcPts val="0"/>
                        </a:spcAft>
                        <a:buNone/>
                      </a:pPr>
                      <a:r>
                        <a:rPr lang="en-GB" sz="900" b="1">
                          <a:solidFill>
                            <a:srgbClr val="FFFFFF"/>
                          </a:solidFill>
                        </a:rPr>
                        <a:t>Ranking</a:t>
                      </a:r>
                      <a:endParaRPr sz="900" b="1">
                        <a:solidFill>
                          <a:srgbClr val="FFFFFF"/>
                        </a:solidFill>
                      </a:endParaRPr>
                    </a:p>
                  </a:txBody>
                  <a:tcPr marL="0" marR="0" marT="72000" marB="0">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000000"/>
                    </a:solidFill>
                  </a:tcPr>
                </a:tc>
                <a:tc>
                  <a:txBody>
                    <a:bodyPr/>
                    <a:lstStyle/>
                    <a:p>
                      <a:pPr marL="0" marR="0" lvl="0" indent="0" algn="ctr" rtl="0">
                        <a:spcBef>
                          <a:spcPts val="0"/>
                        </a:spcBef>
                        <a:spcAft>
                          <a:spcPts val="0"/>
                        </a:spcAft>
                        <a:buNone/>
                      </a:pPr>
                      <a:r>
                        <a:rPr lang="en-GB" sz="900" b="1">
                          <a:solidFill>
                            <a:srgbClr val="FFFFFF"/>
                          </a:solidFill>
                        </a:rPr>
                        <a:t>AdjSalary</a:t>
                      </a:r>
                      <a:endParaRPr sz="900" b="1">
                        <a:solidFill>
                          <a:srgbClr val="FFFFFF"/>
                        </a:solidFill>
                      </a:endParaRPr>
                    </a:p>
                    <a:p>
                      <a:pPr marL="0" marR="0" lvl="0" indent="0" algn="ctr" rtl="0">
                        <a:spcBef>
                          <a:spcPts val="0"/>
                        </a:spcBef>
                        <a:spcAft>
                          <a:spcPts val="0"/>
                        </a:spcAft>
                        <a:buNone/>
                      </a:pPr>
                      <a:r>
                        <a:rPr lang="en-GB" sz="900" b="1">
                          <a:solidFill>
                            <a:srgbClr val="FFFFFF"/>
                          </a:solidFill>
                        </a:rPr>
                        <a:t>Ranking</a:t>
                      </a:r>
                      <a:endParaRPr sz="900" b="1">
                        <a:solidFill>
                          <a:srgbClr val="FFFFFF"/>
                        </a:solidFill>
                      </a:endParaRPr>
                    </a:p>
                  </a:txBody>
                  <a:tcPr marL="0" marR="0" marT="72000" marB="0">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000000"/>
                    </a:solidFill>
                  </a:tcPr>
                </a:tc>
                <a:tc>
                  <a:txBody>
                    <a:bodyPr/>
                    <a:lstStyle/>
                    <a:p>
                      <a:pPr marL="0" marR="0" lvl="0" indent="0" algn="ctr" rtl="0">
                        <a:lnSpc>
                          <a:spcPct val="115000"/>
                        </a:lnSpc>
                        <a:spcBef>
                          <a:spcPts val="0"/>
                        </a:spcBef>
                        <a:spcAft>
                          <a:spcPts val="0"/>
                        </a:spcAft>
                        <a:buNone/>
                      </a:pPr>
                      <a:r>
                        <a:rPr lang="en-GB" sz="900" b="1">
                          <a:solidFill>
                            <a:srgbClr val="FFFFFF"/>
                          </a:solidFill>
                        </a:rPr>
                        <a:t>AdjDVOAEPA </a:t>
                      </a:r>
                      <a:endParaRPr sz="900" b="1">
                        <a:solidFill>
                          <a:srgbClr val="FFFFFF"/>
                        </a:solidFill>
                      </a:endParaRPr>
                    </a:p>
                    <a:p>
                      <a:pPr marL="0" marR="0" lvl="0" indent="0" algn="ctr" rtl="0">
                        <a:lnSpc>
                          <a:spcPct val="115000"/>
                        </a:lnSpc>
                        <a:spcBef>
                          <a:spcPts val="0"/>
                        </a:spcBef>
                        <a:spcAft>
                          <a:spcPts val="0"/>
                        </a:spcAft>
                        <a:buNone/>
                      </a:pPr>
                      <a:r>
                        <a:rPr lang="en-GB" sz="900" b="1">
                          <a:solidFill>
                            <a:srgbClr val="FFFFFF"/>
                          </a:solidFill>
                        </a:rPr>
                        <a:t>Ranking</a:t>
                      </a:r>
                      <a:endParaRPr sz="900" b="1">
                        <a:solidFill>
                          <a:srgbClr val="FFFFFF"/>
                        </a:solidFill>
                      </a:endParaRPr>
                    </a:p>
                  </a:txBody>
                  <a:tcPr marL="0" marR="0" marT="72000" marB="0">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000000"/>
                    </a:solidFill>
                  </a:tcPr>
                </a:tc>
                <a:tc>
                  <a:txBody>
                    <a:bodyPr/>
                    <a:lstStyle/>
                    <a:p>
                      <a:pPr marL="0" marR="0" lvl="0" indent="0" algn="ctr" rtl="0">
                        <a:lnSpc>
                          <a:spcPct val="115000"/>
                        </a:lnSpc>
                        <a:spcBef>
                          <a:spcPts val="0"/>
                        </a:spcBef>
                        <a:spcAft>
                          <a:spcPts val="0"/>
                        </a:spcAft>
                        <a:buNone/>
                      </a:pPr>
                      <a:r>
                        <a:rPr lang="en-GB" sz="900" b="1">
                          <a:solidFill>
                            <a:srgbClr val="FFFFFF"/>
                          </a:solidFill>
                        </a:rPr>
                        <a:t>RawStatRating </a:t>
                      </a:r>
                      <a:endParaRPr sz="900" b="1">
                        <a:solidFill>
                          <a:srgbClr val="FFFFFF"/>
                        </a:solidFill>
                      </a:endParaRPr>
                    </a:p>
                    <a:p>
                      <a:pPr marL="0" marR="0" lvl="0" indent="0" algn="ctr" rtl="0">
                        <a:lnSpc>
                          <a:spcPct val="115000"/>
                        </a:lnSpc>
                        <a:spcBef>
                          <a:spcPts val="0"/>
                        </a:spcBef>
                        <a:spcAft>
                          <a:spcPts val="0"/>
                        </a:spcAft>
                        <a:buNone/>
                      </a:pPr>
                      <a:r>
                        <a:rPr lang="en-GB" sz="900" b="1">
                          <a:solidFill>
                            <a:srgbClr val="FFFFFF"/>
                          </a:solidFill>
                        </a:rPr>
                        <a:t>Ranking</a:t>
                      </a:r>
                      <a:endParaRPr sz="900" b="1">
                        <a:solidFill>
                          <a:srgbClr val="FFFFFF"/>
                        </a:solidFill>
                      </a:endParaRPr>
                    </a:p>
                  </a:txBody>
                  <a:tcPr marL="0" marR="0" marT="72000" marB="0">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000000"/>
                    </a:solidFill>
                  </a:tcPr>
                </a:tc>
                <a:tc>
                  <a:txBody>
                    <a:bodyPr/>
                    <a:lstStyle/>
                    <a:p>
                      <a:pPr marL="0" marR="0" lvl="0" indent="0" algn="ctr" rtl="0">
                        <a:spcBef>
                          <a:spcPts val="0"/>
                        </a:spcBef>
                        <a:spcAft>
                          <a:spcPts val="0"/>
                        </a:spcAft>
                        <a:buNone/>
                      </a:pPr>
                      <a:r>
                        <a:rPr lang="en-GB" sz="900" b="1">
                          <a:solidFill>
                            <a:srgbClr val="FFFFFF"/>
                          </a:solidFill>
                        </a:rPr>
                        <a:t>Final </a:t>
                      </a:r>
                      <a:endParaRPr sz="900" b="1">
                        <a:solidFill>
                          <a:srgbClr val="FFFFFF"/>
                        </a:solidFill>
                      </a:endParaRPr>
                    </a:p>
                    <a:p>
                      <a:pPr marL="0" marR="0" lvl="0" indent="0" algn="ctr" rtl="0">
                        <a:spcBef>
                          <a:spcPts val="0"/>
                        </a:spcBef>
                        <a:spcAft>
                          <a:spcPts val="0"/>
                        </a:spcAft>
                        <a:buNone/>
                      </a:pPr>
                      <a:r>
                        <a:rPr lang="en-GB" sz="900" b="1">
                          <a:solidFill>
                            <a:srgbClr val="FFFFFF"/>
                          </a:solidFill>
                        </a:rPr>
                        <a:t>Ranking</a:t>
                      </a:r>
                      <a:endParaRPr sz="900" b="1">
                        <a:solidFill>
                          <a:srgbClr val="FFFFFF"/>
                        </a:solidFill>
                      </a:endParaRPr>
                    </a:p>
                  </a:txBody>
                  <a:tcPr marL="0" marR="0" marT="72000" marB="0">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000000"/>
                    </a:solidFill>
                  </a:tcPr>
                </a:tc>
                <a:extLst>
                  <a:ext uri="{0D108BD9-81ED-4DB2-BD59-A6C34878D82A}">
                    <a16:rowId xmlns:a16="http://schemas.microsoft.com/office/drawing/2014/main" val="10000"/>
                  </a:ext>
                </a:extLst>
              </a:tr>
              <a:tr h="230025">
                <a:tc>
                  <a:txBody>
                    <a:bodyPr/>
                    <a:lstStyle/>
                    <a:p>
                      <a:pPr marL="0" marR="0" lvl="0" indent="0" algn="ctr" rtl="0">
                        <a:spcBef>
                          <a:spcPts val="0"/>
                        </a:spcBef>
                        <a:spcAft>
                          <a:spcPts val="0"/>
                        </a:spcAft>
                        <a:buNone/>
                      </a:pPr>
                      <a:r>
                        <a:rPr lang="en-GB" sz="1200"/>
                        <a:t>Hybrid_3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marR="0" lvl="0" indent="0" algn="ctr" rtl="0">
                        <a:lnSpc>
                          <a:spcPct val="115000"/>
                        </a:lnSpc>
                        <a:spcBef>
                          <a:spcPts val="0"/>
                        </a:spcBef>
                        <a:spcAft>
                          <a:spcPts val="0"/>
                        </a:spcAft>
                        <a:buNone/>
                      </a:pPr>
                      <a:r>
                        <a:rPr lang="en-GB" sz="1200"/>
                        <a:t>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71C387"/>
                    </a:solidFill>
                  </a:tcPr>
                </a:tc>
                <a:tc>
                  <a:txBody>
                    <a:bodyPr/>
                    <a:lstStyle/>
                    <a:p>
                      <a:pPr marL="0" marR="0" lvl="0" indent="0" algn="ctr" rtl="0">
                        <a:lnSpc>
                          <a:spcPct val="115000"/>
                        </a:lnSpc>
                        <a:spcBef>
                          <a:spcPts val="0"/>
                        </a:spcBef>
                        <a:spcAft>
                          <a:spcPts val="0"/>
                        </a:spcAft>
                        <a:buNone/>
                      </a:pPr>
                      <a:r>
                        <a:rPr lang="en-GB" sz="1200"/>
                        <a:t>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71C387"/>
                    </a:solidFill>
                  </a:tcPr>
                </a:tc>
                <a:tc>
                  <a:txBody>
                    <a:bodyPr/>
                    <a:lstStyle/>
                    <a:p>
                      <a:pPr marL="0" marR="0" lvl="0" indent="0" algn="ctr" rtl="0">
                        <a:lnSpc>
                          <a:spcPct val="115000"/>
                        </a:lnSpc>
                        <a:spcBef>
                          <a:spcPts val="0"/>
                        </a:spcBef>
                        <a:spcAft>
                          <a:spcPts val="0"/>
                        </a:spcAft>
                        <a:buNone/>
                      </a:pPr>
                      <a:r>
                        <a:rPr lang="en-GB" sz="1200"/>
                        <a:t>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71C387"/>
                    </a:solidFill>
                  </a:tcPr>
                </a:tc>
                <a:tc>
                  <a:txBody>
                    <a:bodyPr/>
                    <a:lstStyle/>
                    <a:p>
                      <a:pPr marL="0" marR="0" lvl="0" indent="0" algn="ctr" rtl="0">
                        <a:lnSpc>
                          <a:spcPct val="115000"/>
                        </a:lnSpc>
                        <a:spcBef>
                          <a:spcPts val="0"/>
                        </a:spcBef>
                        <a:spcAft>
                          <a:spcPts val="0"/>
                        </a:spcAft>
                        <a:buNone/>
                      </a:pPr>
                      <a:r>
                        <a:rPr lang="en-GB" sz="1200"/>
                        <a:t>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7FA"/>
                    </a:solidFill>
                  </a:tcPr>
                </a:tc>
                <a:tc>
                  <a:txBody>
                    <a:bodyPr/>
                    <a:lstStyle/>
                    <a:p>
                      <a:pPr marL="0" marR="0" lvl="0" indent="0" algn="ctr" rtl="0">
                        <a:lnSpc>
                          <a:spcPct val="115000"/>
                        </a:lnSpc>
                        <a:spcBef>
                          <a:spcPts val="0"/>
                        </a:spcBef>
                        <a:spcAft>
                          <a:spcPts val="0"/>
                        </a:spcAft>
                        <a:buNone/>
                      </a:pPr>
                      <a:r>
                        <a:rPr lang="en-GB" sz="1200"/>
                        <a:t>9</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63BE7B"/>
                    </a:solidFill>
                  </a:tcPr>
                </a:tc>
                <a:extLst>
                  <a:ext uri="{0D108BD9-81ED-4DB2-BD59-A6C34878D82A}">
                    <a16:rowId xmlns:a16="http://schemas.microsoft.com/office/drawing/2014/main" val="10001"/>
                  </a:ext>
                </a:extLst>
              </a:tr>
              <a:tr h="230025">
                <a:tc>
                  <a:txBody>
                    <a:bodyPr/>
                    <a:lstStyle/>
                    <a:p>
                      <a:pPr marL="0" marR="0" lvl="0" indent="0" algn="ctr" rtl="0">
                        <a:spcBef>
                          <a:spcPts val="0"/>
                        </a:spcBef>
                        <a:spcAft>
                          <a:spcPts val="0"/>
                        </a:spcAft>
                        <a:buNone/>
                      </a:pPr>
                      <a:r>
                        <a:rPr lang="en-GB" sz="1200"/>
                        <a:t>Hybrid_4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25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C7E7D1"/>
                    </a:solidFill>
                  </a:tcPr>
                </a:tc>
                <a:tc>
                  <a:txBody>
                    <a:bodyPr/>
                    <a:lstStyle/>
                    <a:p>
                      <a:pPr marL="0" marR="0" lvl="0" indent="0" algn="ctr" rtl="0">
                        <a:lnSpc>
                          <a:spcPct val="115000"/>
                        </a:lnSpc>
                        <a:spcBef>
                          <a:spcPts val="0"/>
                        </a:spcBef>
                        <a:spcAft>
                          <a:spcPts val="0"/>
                        </a:spcAft>
                        <a:buNone/>
                      </a:pPr>
                      <a:r>
                        <a:rPr lang="en-GB" sz="1200"/>
                        <a:t>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C9E7D3"/>
                    </a:solidFill>
                  </a:tcPr>
                </a:tc>
                <a:tc>
                  <a:txBody>
                    <a:bodyPr/>
                    <a:lstStyle/>
                    <a:p>
                      <a:pPr marL="0" marR="0" lvl="0" indent="0" algn="ctr" rtl="0">
                        <a:lnSpc>
                          <a:spcPct val="115000"/>
                        </a:lnSpc>
                        <a:spcBef>
                          <a:spcPts val="0"/>
                        </a:spcBef>
                        <a:spcAft>
                          <a:spcPts val="0"/>
                        </a:spcAft>
                        <a:buNone/>
                      </a:pPr>
                      <a:r>
                        <a:rPr lang="en-GB" sz="1200"/>
                        <a:t>3.5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BAE1C6"/>
                    </a:solidFill>
                  </a:tcPr>
                </a:tc>
                <a:tc>
                  <a:txBody>
                    <a:bodyPr/>
                    <a:lstStyle/>
                    <a:p>
                      <a:pPr marL="0" marR="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8ECFA0"/>
                    </a:solidFill>
                  </a:tcPr>
                </a:tc>
                <a:tc>
                  <a:txBody>
                    <a:bodyPr/>
                    <a:lstStyle/>
                    <a:p>
                      <a:pPr marL="0" marR="0" lvl="0" indent="0" algn="ctr" rtl="0">
                        <a:lnSpc>
                          <a:spcPct val="115000"/>
                        </a:lnSpc>
                        <a:spcBef>
                          <a:spcPts val="0"/>
                        </a:spcBef>
                        <a:spcAft>
                          <a:spcPts val="0"/>
                        </a:spcAft>
                        <a:buNone/>
                      </a:pPr>
                      <a:r>
                        <a:rPr lang="en-GB" sz="1200"/>
                        <a:t>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6F3EC"/>
                    </a:solidFill>
                  </a:tcPr>
                </a:tc>
                <a:tc>
                  <a:txBody>
                    <a:bodyPr/>
                    <a:lstStyle/>
                    <a:p>
                      <a:pPr marL="0" marR="0" lvl="0" indent="0" algn="ctr" rtl="0">
                        <a:lnSpc>
                          <a:spcPct val="115000"/>
                        </a:lnSpc>
                        <a:spcBef>
                          <a:spcPts val="0"/>
                        </a:spcBef>
                        <a:spcAft>
                          <a:spcPts val="0"/>
                        </a:spcAft>
                        <a:buNone/>
                      </a:pPr>
                      <a:r>
                        <a:rPr lang="en-GB" sz="1200"/>
                        <a:t>14.5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9DD5AD"/>
                    </a:solidFill>
                  </a:tcPr>
                </a:tc>
                <a:extLst>
                  <a:ext uri="{0D108BD9-81ED-4DB2-BD59-A6C34878D82A}">
                    <a16:rowId xmlns:a16="http://schemas.microsoft.com/office/drawing/2014/main" val="10002"/>
                  </a:ext>
                </a:extLst>
              </a:tr>
              <a:tr h="230025">
                <a:tc>
                  <a:txBody>
                    <a:bodyPr/>
                    <a:lstStyle/>
                    <a:p>
                      <a:pPr marL="0" marR="0" lvl="0" indent="0" algn="ctr" rtl="0">
                        <a:spcBef>
                          <a:spcPts val="0"/>
                        </a:spcBef>
                        <a:spcAft>
                          <a:spcPts val="0"/>
                        </a:spcAft>
                        <a:buNone/>
                      </a:pPr>
                      <a:r>
                        <a:rPr lang="en-GB" sz="1200"/>
                        <a:t>DT_4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10</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EBEE"/>
                    </a:solidFill>
                  </a:tcPr>
                </a:tc>
                <a:tc>
                  <a:txBody>
                    <a:bodyPr/>
                    <a:lstStyle/>
                    <a:p>
                      <a:pPr marL="0" marR="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8ECFA0"/>
                    </a:solidFill>
                  </a:tcPr>
                </a:tc>
                <a:tc>
                  <a:txBody>
                    <a:bodyPr/>
                    <a:lstStyle/>
                    <a:p>
                      <a:pPr marL="0" marR="0" lvl="0" indent="0" algn="ctr" rtl="0">
                        <a:lnSpc>
                          <a:spcPct val="115000"/>
                        </a:lnSpc>
                        <a:spcBef>
                          <a:spcPts val="0"/>
                        </a:spcBef>
                        <a:spcAft>
                          <a:spcPts val="0"/>
                        </a:spcAft>
                        <a:buNone/>
                      </a:pPr>
                      <a:r>
                        <a:rPr lang="en-GB" sz="1200"/>
                        <a:t>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C9E7D3"/>
                    </a:solidFill>
                  </a:tcPr>
                </a:tc>
                <a:tc>
                  <a:txBody>
                    <a:bodyPr/>
                    <a:lstStyle/>
                    <a:p>
                      <a:pPr marL="0" marR="0" lvl="0" indent="0" algn="ctr" rtl="0">
                        <a:lnSpc>
                          <a:spcPct val="115000"/>
                        </a:lnSpc>
                        <a:spcBef>
                          <a:spcPts val="0"/>
                        </a:spcBef>
                        <a:spcAft>
                          <a:spcPts val="0"/>
                        </a:spcAft>
                        <a:buNone/>
                      </a:pPr>
                      <a:r>
                        <a:rPr lang="en-GB" sz="1200"/>
                        <a:t>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ABDBB9"/>
                    </a:solidFill>
                  </a:tcPr>
                </a:tc>
                <a:tc>
                  <a:txBody>
                    <a:bodyPr/>
                    <a:lstStyle/>
                    <a:p>
                      <a:pPr marL="0" marR="0" lvl="0" indent="0" algn="ctr" rtl="0">
                        <a:lnSpc>
                          <a:spcPct val="115000"/>
                        </a:lnSpc>
                        <a:spcBef>
                          <a:spcPts val="0"/>
                        </a:spcBef>
                        <a:spcAft>
                          <a:spcPts val="0"/>
                        </a:spcAft>
                        <a:buNone/>
                      </a:pPr>
                      <a:r>
                        <a:rPr lang="en-GB" sz="1200"/>
                        <a:t>7</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E3E6"/>
                    </a:solidFill>
                  </a:tcPr>
                </a:tc>
                <a:tc>
                  <a:txBody>
                    <a:bodyPr/>
                    <a:lstStyle/>
                    <a:p>
                      <a:pPr marL="0" marR="0" lvl="0" indent="0" algn="ctr" rtl="0">
                        <a:lnSpc>
                          <a:spcPct val="115000"/>
                        </a:lnSpc>
                        <a:spcBef>
                          <a:spcPts val="0"/>
                        </a:spcBef>
                        <a:spcAft>
                          <a:spcPts val="0"/>
                        </a:spcAft>
                        <a:buNone/>
                      </a:pPr>
                      <a:r>
                        <a:rPr lang="en-GB" sz="1200"/>
                        <a:t>16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ACDBBA"/>
                    </a:solidFill>
                  </a:tcPr>
                </a:tc>
                <a:extLst>
                  <a:ext uri="{0D108BD9-81ED-4DB2-BD59-A6C34878D82A}">
                    <a16:rowId xmlns:a16="http://schemas.microsoft.com/office/drawing/2014/main" val="10003"/>
                  </a:ext>
                </a:extLst>
              </a:tr>
              <a:tr h="230025">
                <a:tc>
                  <a:txBody>
                    <a:bodyPr/>
                    <a:lstStyle/>
                    <a:p>
                      <a:pPr marL="0" marR="0" lvl="0" indent="0" algn="ctr" rtl="0">
                        <a:spcBef>
                          <a:spcPts val="0"/>
                        </a:spcBef>
                        <a:spcAft>
                          <a:spcPts val="0"/>
                        </a:spcAft>
                        <a:buNone/>
                      </a:pPr>
                      <a:r>
                        <a:rPr lang="en-GB" sz="1200"/>
                        <a:t>DE_5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51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63BE7B"/>
                    </a:solidFill>
                  </a:tcPr>
                </a:tc>
                <a:tc>
                  <a:txBody>
                    <a:bodyPr/>
                    <a:lstStyle/>
                    <a:p>
                      <a:pPr marL="0" marR="0" lvl="0" indent="0" algn="ctr" rtl="0">
                        <a:lnSpc>
                          <a:spcPct val="115000"/>
                        </a:lnSpc>
                        <a:spcBef>
                          <a:spcPts val="0"/>
                        </a:spcBef>
                        <a:spcAft>
                          <a:spcPts val="0"/>
                        </a:spcAft>
                        <a:buNone/>
                      </a:pPr>
                      <a:r>
                        <a:rPr lang="en-GB" sz="1200"/>
                        <a:t>7</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E3E6"/>
                    </a:solidFill>
                  </a:tcPr>
                </a:tc>
                <a:tc>
                  <a:txBody>
                    <a:bodyPr/>
                    <a:lstStyle/>
                    <a:p>
                      <a:pPr marL="0" marR="0" lvl="0" indent="0" algn="ctr" rtl="0">
                        <a:lnSpc>
                          <a:spcPct val="115000"/>
                        </a:lnSpc>
                        <a:spcBef>
                          <a:spcPts val="0"/>
                        </a:spcBef>
                        <a:spcAft>
                          <a:spcPts val="0"/>
                        </a:spcAft>
                        <a:buNone/>
                      </a:pPr>
                      <a:r>
                        <a:rPr lang="en-GB" sz="1200"/>
                        <a:t>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7FA"/>
                    </a:solidFill>
                  </a:tcPr>
                </a:tc>
                <a:tc>
                  <a:txBody>
                    <a:bodyPr/>
                    <a:lstStyle/>
                    <a:p>
                      <a:pPr marL="0" marR="0" lvl="0" indent="0" algn="ctr" rtl="0">
                        <a:lnSpc>
                          <a:spcPct val="115000"/>
                        </a:lnSpc>
                        <a:spcBef>
                          <a:spcPts val="0"/>
                        </a:spcBef>
                        <a:spcAft>
                          <a:spcPts val="0"/>
                        </a:spcAft>
                        <a:buNone/>
                      </a:pPr>
                      <a:r>
                        <a:rPr lang="en-GB" sz="1200"/>
                        <a:t>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7FA"/>
                    </a:solidFill>
                  </a:tcPr>
                </a:tc>
                <a:tc>
                  <a:txBody>
                    <a:bodyPr/>
                    <a:lstStyle/>
                    <a:p>
                      <a:pPr marL="0" marR="0" lvl="0" indent="0" algn="ctr" rtl="0">
                        <a:lnSpc>
                          <a:spcPct val="115000"/>
                        </a:lnSpc>
                        <a:spcBef>
                          <a:spcPts val="0"/>
                        </a:spcBef>
                        <a:spcAft>
                          <a:spcPts val="0"/>
                        </a:spcAft>
                        <a:buNone/>
                      </a:pPr>
                      <a:r>
                        <a:rPr lang="en-GB" sz="1200"/>
                        <a:t>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71C387"/>
                    </a:solidFill>
                  </a:tcPr>
                </a:tc>
                <a:tc>
                  <a:txBody>
                    <a:bodyPr/>
                    <a:lstStyle/>
                    <a:p>
                      <a:pPr marL="0" marR="0" lvl="0" indent="0" algn="ctr" rtl="0">
                        <a:lnSpc>
                          <a:spcPct val="115000"/>
                        </a:lnSpc>
                        <a:spcBef>
                          <a:spcPts val="0"/>
                        </a:spcBef>
                        <a:spcAft>
                          <a:spcPts val="0"/>
                        </a:spcAft>
                        <a:buNone/>
                      </a:pPr>
                      <a:r>
                        <a:rPr lang="en-GB" sz="1200"/>
                        <a:t>20</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D7EDDF"/>
                    </a:solidFill>
                  </a:tcPr>
                </a:tc>
                <a:extLst>
                  <a:ext uri="{0D108BD9-81ED-4DB2-BD59-A6C34878D82A}">
                    <a16:rowId xmlns:a16="http://schemas.microsoft.com/office/drawing/2014/main" val="10004"/>
                  </a:ext>
                </a:extLst>
              </a:tr>
              <a:tr h="230025">
                <a:tc>
                  <a:txBody>
                    <a:bodyPr/>
                    <a:lstStyle/>
                    <a:p>
                      <a:pPr marL="0" marR="0" lvl="0" indent="0" algn="ctr" rtl="0">
                        <a:spcBef>
                          <a:spcPts val="0"/>
                        </a:spcBef>
                        <a:spcAft>
                          <a:spcPts val="0"/>
                        </a:spcAft>
                        <a:buNone/>
                      </a:pPr>
                      <a:r>
                        <a:rPr lang="en-GB" sz="1200"/>
                        <a:t>DT_2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40</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8ED0A0"/>
                    </a:solidFill>
                  </a:tcPr>
                </a:tc>
                <a:tc>
                  <a:txBody>
                    <a:bodyPr/>
                    <a:lstStyle/>
                    <a:p>
                      <a:pPr marL="0" marR="0" lvl="0" indent="0" algn="ctr" rtl="0">
                        <a:lnSpc>
                          <a:spcPct val="115000"/>
                        </a:lnSpc>
                        <a:spcBef>
                          <a:spcPts val="0"/>
                        </a:spcBef>
                        <a:spcAft>
                          <a:spcPts val="0"/>
                        </a:spcAft>
                        <a:buNone/>
                      </a:pPr>
                      <a:r>
                        <a:rPr lang="en-GB" sz="1200"/>
                        <a:t>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7FA"/>
                    </a:solidFill>
                  </a:tcPr>
                </a:tc>
                <a:tc>
                  <a:txBody>
                    <a:bodyPr/>
                    <a:lstStyle/>
                    <a:p>
                      <a:pPr marL="0" marR="0" lvl="0" indent="0" algn="ctr" rtl="0">
                        <a:lnSpc>
                          <a:spcPct val="115000"/>
                        </a:lnSpc>
                        <a:spcBef>
                          <a:spcPts val="0"/>
                        </a:spcBef>
                        <a:spcAft>
                          <a:spcPts val="0"/>
                        </a:spcAft>
                        <a:buNone/>
                      </a:pPr>
                      <a:r>
                        <a:rPr lang="en-GB" sz="1200"/>
                        <a:t>2.5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9DD5AD"/>
                    </a:solidFill>
                  </a:tcPr>
                </a:tc>
                <a:tc>
                  <a:txBody>
                    <a:bodyPr/>
                    <a:lstStyle/>
                    <a:p>
                      <a:pPr marL="0" marR="0" lvl="0" indent="0" algn="ctr" rtl="0">
                        <a:lnSpc>
                          <a:spcPct val="115000"/>
                        </a:lnSpc>
                        <a:spcBef>
                          <a:spcPts val="0"/>
                        </a:spcBef>
                        <a:spcAft>
                          <a:spcPts val="0"/>
                        </a:spcAft>
                        <a:buNone/>
                      </a:pPr>
                      <a:r>
                        <a:rPr lang="en-GB" sz="1200"/>
                        <a:t>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C9E7D3"/>
                    </a:solidFill>
                  </a:tcPr>
                </a:tc>
                <a:tc>
                  <a:txBody>
                    <a:bodyPr/>
                    <a:lstStyle/>
                    <a:p>
                      <a:pPr marL="0" marR="0" lvl="0" indent="0" algn="ctr" rtl="0">
                        <a:lnSpc>
                          <a:spcPct val="115000"/>
                        </a:lnSpc>
                        <a:spcBef>
                          <a:spcPts val="0"/>
                        </a:spcBef>
                        <a:spcAft>
                          <a:spcPts val="0"/>
                        </a:spcAft>
                        <a:buNone/>
                      </a:pPr>
                      <a:r>
                        <a:rPr lang="en-GB" sz="1200"/>
                        <a:t>9</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BBBD"/>
                    </a:solidFill>
                  </a:tcPr>
                </a:tc>
                <a:tc>
                  <a:txBody>
                    <a:bodyPr/>
                    <a:lstStyle/>
                    <a:p>
                      <a:pPr marL="0" marR="0" lvl="0" indent="0" algn="ctr" rtl="0">
                        <a:lnSpc>
                          <a:spcPct val="115000"/>
                        </a:lnSpc>
                        <a:spcBef>
                          <a:spcPts val="0"/>
                        </a:spcBef>
                        <a:spcAft>
                          <a:spcPts val="0"/>
                        </a:spcAft>
                        <a:buNone/>
                      </a:pPr>
                      <a:r>
                        <a:rPr lang="en-GB" sz="1200"/>
                        <a:t>21.5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6F3EC"/>
                    </a:solidFill>
                  </a:tcPr>
                </a:tc>
                <a:extLst>
                  <a:ext uri="{0D108BD9-81ED-4DB2-BD59-A6C34878D82A}">
                    <a16:rowId xmlns:a16="http://schemas.microsoft.com/office/drawing/2014/main" val="10005"/>
                  </a:ext>
                </a:extLst>
              </a:tr>
              <a:tr h="230025">
                <a:tc>
                  <a:txBody>
                    <a:bodyPr/>
                    <a:lstStyle/>
                    <a:p>
                      <a:pPr marL="0" marR="0" lvl="0" indent="0" algn="ctr" rtl="0">
                        <a:spcBef>
                          <a:spcPts val="0"/>
                        </a:spcBef>
                        <a:spcAft>
                          <a:spcPts val="0"/>
                        </a:spcAft>
                        <a:buNone/>
                      </a:pPr>
                      <a:r>
                        <a:rPr lang="en-GB" sz="1200"/>
                        <a:t>DE_4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36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9DD6AD"/>
                    </a:solidFill>
                  </a:tcPr>
                </a:tc>
                <a:tc>
                  <a:txBody>
                    <a:bodyPr/>
                    <a:lstStyle/>
                    <a:p>
                      <a:pPr marL="0" marR="0" lvl="0" indent="0" algn="ctr" rtl="0">
                        <a:lnSpc>
                          <a:spcPct val="115000"/>
                        </a:lnSpc>
                        <a:spcBef>
                          <a:spcPts val="0"/>
                        </a:spcBef>
                        <a:spcAft>
                          <a:spcPts val="0"/>
                        </a:spcAft>
                        <a:buNone/>
                      </a:pPr>
                      <a:r>
                        <a:rPr lang="en-GB" sz="1200"/>
                        <a:t>9</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BBBD"/>
                    </a:solidFill>
                  </a:tcPr>
                </a:tc>
                <a:tc>
                  <a:txBody>
                    <a:bodyPr/>
                    <a:lstStyle/>
                    <a:p>
                      <a:pPr marL="0" marR="0" lvl="0" indent="0" algn="ctr" rtl="0">
                        <a:lnSpc>
                          <a:spcPct val="115000"/>
                        </a:lnSpc>
                        <a:spcBef>
                          <a:spcPts val="0"/>
                        </a:spcBef>
                        <a:spcAft>
                          <a:spcPts val="0"/>
                        </a:spcAft>
                        <a:buNone/>
                      </a:pPr>
                      <a:r>
                        <a:rPr lang="en-GB" sz="1200"/>
                        <a:t>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6F3EC"/>
                    </a:solidFill>
                  </a:tcPr>
                </a:tc>
                <a:tc>
                  <a:txBody>
                    <a:bodyPr/>
                    <a:lstStyle/>
                    <a:p>
                      <a:pPr marL="0" marR="0" lvl="0" indent="0" algn="ctr" rtl="0">
                        <a:lnSpc>
                          <a:spcPct val="115000"/>
                        </a:lnSpc>
                        <a:spcBef>
                          <a:spcPts val="0"/>
                        </a:spcBef>
                        <a:spcAft>
                          <a:spcPts val="0"/>
                        </a:spcAft>
                        <a:buNone/>
                      </a:pPr>
                      <a:r>
                        <a:rPr lang="en-GB" sz="1200"/>
                        <a:t>7</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E3E6"/>
                    </a:solidFill>
                  </a:tcPr>
                </a:tc>
                <a:tc>
                  <a:txBody>
                    <a:bodyPr/>
                    <a:lstStyle/>
                    <a:p>
                      <a:pPr marL="0" marR="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8ECFA0"/>
                    </a:solidFill>
                  </a:tcPr>
                </a:tc>
                <a:tc>
                  <a:txBody>
                    <a:bodyPr/>
                    <a:lstStyle/>
                    <a:p>
                      <a:pPr marL="0" marR="0" lvl="0" indent="0" algn="ctr" rtl="0">
                        <a:lnSpc>
                          <a:spcPct val="115000"/>
                        </a:lnSpc>
                        <a:spcBef>
                          <a:spcPts val="0"/>
                        </a:spcBef>
                        <a:spcAft>
                          <a:spcPts val="0"/>
                        </a:spcAft>
                        <a:buNone/>
                      </a:pPr>
                      <a:r>
                        <a:rPr lang="en-GB" sz="1200"/>
                        <a:t>23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6F9FA"/>
                    </a:solidFill>
                  </a:tcPr>
                </a:tc>
                <a:extLst>
                  <a:ext uri="{0D108BD9-81ED-4DB2-BD59-A6C34878D82A}">
                    <a16:rowId xmlns:a16="http://schemas.microsoft.com/office/drawing/2014/main" val="10006"/>
                  </a:ext>
                </a:extLst>
              </a:tr>
              <a:tr h="230025">
                <a:tc>
                  <a:txBody>
                    <a:bodyPr/>
                    <a:lstStyle/>
                    <a:p>
                      <a:pPr marL="0" marR="0" lvl="0" indent="0" algn="ctr" rtl="0">
                        <a:spcBef>
                          <a:spcPts val="0"/>
                        </a:spcBef>
                        <a:spcAft>
                          <a:spcPts val="0"/>
                        </a:spcAft>
                        <a:buNone/>
                      </a:pPr>
                      <a:r>
                        <a:rPr lang="en-GB" sz="1200"/>
                        <a:t>DE_1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marR="0" lvl="0" indent="0" algn="ctr" rtl="0">
                        <a:lnSpc>
                          <a:spcPct val="115000"/>
                        </a:lnSpc>
                        <a:spcBef>
                          <a:spcPts val="0"/>
                        </a:spcBef>
                        <a:spcAft>
                          <a:spcPts val="0"/>
                        </a:spcAft>
                        <a:buNone/>
                      </a:pPr>
                      <a:r>
                        <a:rPr lang="en-GB" sz="1200"/>
                        <a:t>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ABDBB9"/>
                    </a:solidFill>
                  </a:tcPr>
                </a:tc>
                <a:tc>
                  <a:txBody>
                    <a:bodyPr/>
                    <a:lstStyle/>
                    <a:p>
                      <a:pPr marL="0" marR="0" lvl="0" indent="0" algn="ctr" rtl="0">
                        <a:lnSpc>
                          <a:spcPct val="115000"/>
                        </a:lnSpc>
                        <a:spcBef>
                          <a:spcPts val="0"/>
                        </a:spcBef>
                        <a:spcAft>
                          <a:spcPts val="0"/>
                        </a:spcAft>
                        <a:buNone/>
                      </a:pPr>
                      <a:r>
                        <a:rPr lang="en-GB" sz="1200"/>
                        <a:t>6.5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EDF0"/>
                    </a:solidFill>
                  </a:tcPr>
                </a:tc>
                <a:tc>
                  <a:txBody>
                    <a:bodyPr/>
                    <a:lstStyle/>
                    <a:p>
                      <a:pPr marL="0" marR="0" lvl="0" indent="0" algn="ctr" rtl="0">
                        <a:lnSpc>
                          <a:spcPct val="115000"/>
                        </a:lnSpc>
                        <a:spcBef>
                          <a:spcPts val="0"/>
                        </a:spcBef>
                        <a:spcAft>
                          <a:spcPts val="0"/>
                        </a:spcAft>
                        <a:buNone/>
                      </a:pPr>
                      <a:r>
                        <a:rPr lang="en-GB" sz="1200"/>
                        <a:t>11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A9294"/>
                    </a:solidFill>
                  </a:tcPr>
                </a:tc>
                <a:tc>
                  <a:txBody>
                    <a:bodyPr/>
                    <a:lstStyle/>
                    <a:p>
                      <a:pPr marL="0" marR="0" lvl="0" indent="0" algn="ctr" rtl="0">
                        <a:lnSpc>
                          <a:spcPct val="115000"/>
                        </a:lnSpc>
                        <a:spcBef>
                          <a:spcPts val="0"/>
                        </a:spcBef>
                        <a:spcAft>
                          <a:spcPts val="0"/>
                        </a:spcAft>
                        <a:buNone/>
                      </a:pPr>
                      <a:r>
                        <a:rPr lang="en-GB" sz="1200"/>
                        <a:t>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ABDBB9"/>
                    </a:solidFill>
                  </a:tcPr>
                </a:tc>
                <a:tc>
                  <a:txBody>
                    <a:bodyPr/>
                    <a:lstStyle/>
                    <a:p>
                      <a:pPr marL="0" marR="0" lvl="0" indent="0" algn="ctr" rtl="0">
                        <a:lnSpc>
                          <a:spcPct val="115000"/>
                        </a:lnSpc>
                        <a:spcBef>
                          <a:spcPts val="0"/>
                        </a:spcBef>
                        <a:spcAft>
                          <a:spcPts val="0"/>
                        </a:spcAft>
                        <a:buNone/>
                      </a:pPr>
                      <a:r>
                        <a:rPr lang="en-GB" sz="1200"/>
                        <a:t>23.5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CFF"/>
                    </a:solidFill>
                  </a:tcPr>
                </a:tc>
                <a:extLst>
                  <a:ext uri="{0D108BD9-81ED-4DB2-BD59-A6C34878D82A}">
                    <a16:rowId xmlns:a16="http://schemas.microsoft.com/office/drawing/2014/main" val="10007"/>
                  </a:ext>
                </a:extLst>
              </a:tr>
              <a:tr h="230025">
                <a:tc>
                  <a:txBody>
                    <a:bodyPr/>
                    <a:lstStyle/>
                    <a:p>
                      <a:pPr marL="0" marR="0" lvl="0" indent="0" algn="ctr" rtl="0">
                        <a:spcBef>
                          <a:spcPts val="0"/>
                        </a:spcBef>
                        <a:spcAft>
                          <a:spcPts val="0"/>
                        </a:spcAft>
                        <a:buNone/>
                      </a:pPr>
                      <a:r>
                        <a:rPr lang="en-GB" sz="1200"/>
                        <a:t>Hybrid_2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9AAAC"/>
                    </a:solidFill>
                  </a:tcPr>
                </a:tc>
                <a:tc>
                  <a:txBody>
                    <a:bodyPr/>
                    <a:lstStyle/>
                    <a:p>
                      <a:pPr marL="0" marR="0" lvl="0" indent="0" algn="ctr" rtl="0">
                        <a:lnSpc>
                          <a:spcPct val="115000"/>
                        </a:lnSpc>
                        <a:spcBef>
                          <a:spcPts val="0"/>
                        </a:spcBef>
                        <a:spcAft>
                          <a:spcPts val="0"/>
                        </a:spcAft>
                        <a:buNone/>
                      </a:pPr>
                      <a:r>
                        <a:rPr lang="en-GB" sz="1200"/>
                        <a:t>8</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CFD2"/>
                    </a:solidFill>
                  </a:tcPr>
                </a:tc>
                <a:tc>
                  <a:txBody>
                    <a:bodyPr/>
                    <a:lstStyle/>
                    <a:p>
                      <a:pPr marL="0" marR="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8ECFA0"/>
                    </a:solidFill>
                  </a:tcPr>
                </a:tc>
                <a:tc>
                  <a:txBody>
                    <a:bodyPr/>
                    <a:lstStyle/>
                    <a:p>
                      <a:pPr marL="0" marR="0" lvl="0" indent="0" algn="ctr" rtl="0">
                        <a:lnSpc>
                          <a:spcPct val="115000"/>
                        </a:lnSpc>
                        <a:spcBef>
                          <a:spcPts val="0"/>
                        </a:spcBef>
                        <a:spcAft>
                          <a:spcPts val="0"/>
                        </a:spcAft>
                        <a:buNone/>
                      </a:pPr>
                      <a:r>
                        <a:rPr lang="en-GB" sz="1200"/>
                        <a:t>10</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AA6A9"/>
                    </a:solidFill>
                  </a:tcPr>
                </a:tc>
                <a:tc>
                  <a:txBody>
                    <a:bodyPr/>
                    <a:lstStyle/>
                    <a:p>
                      <a:pPr marL="0" marR="0" lvl="0" indent="0" algn="ctr" rtl="0">
                        <a:lnSpc>
                          <a:spcPct val="115000"/>
                        </a:lnSpc>
                        <a:spcBef>
                          <a:spcPts val="0"/>
                        </a:spcBef>
                        <a:spcAft>
                          <a:spcPts val="0"/>
                        </a:spcAft>
                        <a:buNone/>
                      </a:pPr>
                      <a:r>
                        <a:rPr lang="en-GB" sz="1200"/>
                        <a:t>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C9E7D3"/>
                    </a:solidFill>
                  </a:tcPr>
                </a:tc>
                <a:tc>
                  <a:txBody>
                    <a:bodyPr/>
                    <a:lstStyle/>
                    <a:p>
                      <a:pPr marL="0" marR="0" lvl="0" indent="0" algn="ctr" rtl="0">
                        <a:lnSpc>
                          <a:spcPct val="115000"/>
                        </a:lnSpc>
                        <a:spcBef>
                          <a:spcPts val="0"/>
                        </a:spcBef>
                        <a:spcAft>
                          <a:spcPts val="0"/>
                        </a:spcAft>
                        <a:buNone/>
                      </a:pPr>
                      <a:r>
                        <a:rPr lang="en-GB" sz="1200"/>
                        <a:t>24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9FC"/>
                    </a:solidFill>
                  </a:tcPr>
                </a:tc>
                <a:extLst>
                  <a:ext uri="{0D108BD9-81ED-4DB2-BD59-A6C34878D82A}">
                    <a16:rowId xmlns:a16="http://schemas.microsoft.com/office/drawing/2014/main" val="10008"/>
                  </a:ext>
                </a:extLst>
              </a:tr>
              <a:tr h="230025">
                <a:tc>
                  <a:txBody>
                    <a:bodyPr/>
                    <a:lstStyle/>
                    <a:p>
                      <a:pPr marL="0" marR="0" lvl="0" indent="0" algn="ctr" rtl="0">
                        <a:spcBef>
                          <a:spcPts val="0"/>
                        </a:spcBef>
                        <a:spcAft>
                          <a:spcPts val="0"/>
                        </a:spcAft>
                        <a:buNone/>
                      </a:pPr>
                      <a:r>
                        <a:rPr lang="en-GB" sz="1200"/>
                        <a:t>Hybrid_6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marR="0" lvl="0" indent="0" algn="ctr" rtl="0">
                        <a:lnSpc>
                          <a:spcPct val="115000"/>
                        </a:lnSpc>
                        <a:spcBef>
                          <a:spcPts val="0"/>
                        </a:spcBef>
                        <a:spcAft>
                          <a:spcPts val="0"/>
                        </a:spcAft>
                        <a:buNone/>
                      </a:pPr>
                      <a:r>
                        <a:rPr lang="en-GB" sz="1200"/>
                        <a:t>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6F3EC"/>
                    </a:solidFill>
                  </a:tcPr>
                </a:tc>
                <a:tc>
                  <a:txBody>
                    <a:bodyPr/>
                    <a:lstStyle/>
                    <a:p>
                      <a:pPr marL="0" marR="0" lvl="0" indent="0" algn="ctr" rtl="0">
                        <a:lnSpc>
                          <a:spcPct val="115000"/>
                        </a:lnSpc>
                        <a:spcBef>
                          <a:spcPts val="0"/>
                        </a:spcBef>
                        <a:spcAft>
                          <a:spcPts val="0"/>
                        </a:spcAft>
                        <a:buNone/>
                      </a:pPr>
                      <a:r>
                        <a:rPr lang="en-GB" sz="1200"/>
                        <a:t>0.5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63BE7B"/>
                    </a:solidFill>
                  </a:tcPr>
                </a:tc>
                <a:tc>
                  <a:txBody>
                    <a:bodyPr/>
                    <a:lstStyle/>
                    <a:p>
                      <a:pPr marL="0" marR="0" lvl="0" indent="0" algn="ctr" rtl="0">
                        <a:lnSpc>
                          <a:spcPct val="115000"/>
                        </a:lnSpc>
                        <a:spcBef>
                          <a:spcPts val="0"/>
                        </a:spcBef>
                        <a:spcAft>
                          <a:spcPts val="0"/>
                        </a:spcAft>
                        <a:buNone/>
                      </a:pPr>
                      <a:r>
                        <a:rPr lang="en-GB" sz="1200"/>
                        <a:t>9</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BBBD"/>
                    </a:solidFill>
                  </a:tcPr>
                </a:tc>
                <a:tc>
                  <a:txBody>
                    <a:bodyPr/>
                    <a:lstStyle/>
                    <a:p>
                      <a:pPr marL="0" marR="0" lvl="0" indent="0" algn="ctr" rtl="0">
                        <a:lnSpc>
                          <a:spcPct val="115000"/>
                        </a:lnSpc>
                        <a:spcBef>
                          <a:spcPts val="0"/>
                        </a:spcBef>
                        <a:spcAft>
                          <a:spcPts val="0"/>
                        </a:spcAft>
                        <a:buNone/>
                      </a:pPr>
                      <a:r>
                        <a:rPr lang="en-GB" sz="1200"/>
                        <a:t>10</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AA6A9"/>
                    </a:solidFill>
                  </a:tcPr>
                </a:tc>
                <a:tc>
                  <a:txBody>
                    <a:bodyPr/>
                    <a:lstStyle/>
                    <a:p>
                      <a:pPr marL="0" marR="0" lvl="0" indent="0" algn="ctr" rtl="0">
                        <a:lnSpc>
                          <a:spcPct val="115000"/>
                        </a:lnSpc>
                        <a:spcBef>
                          <a:spcPts val="0"/>
                        </a:spcBef>
                        <a:spcAft>
                          <a:spcPts val="0"/>
                        </a:spcAft>
                        <a:buNone/>
                      </a:pPr>
                      <a:r>
                        <a:rPr lang="en-GB" sz="1200"/>
                        <a:t>24.5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5F8"/>
                    </a:solidFill>
                  </a:tcPr>
                </a:tc>
                <a:extLst>
                  <a:ext uri="{0D108BD9-81ED-4DB2-BD59-A6C34878D82A}">
                    <a16:rowId xmlns:a16="http://schemas.microsoft.com/office/drawing/2014/main" val="10009"/>
                  </a:ext>
                </a:extLst>
              </a:tr>
              <a:tr h="230025">
                <a:tc>
                  <a:txBody>
                    <a:bodyPr/>
                    <a:lstStyle/>
                    <a:p>
                      <a:pPr marL="0" marR="0" lvl="0" indent="0" algn="ctr" rtl="0">
                        <a:spcBef>
                          <a:spcPts val="0"/>
                        </a:spcBef>
                        <a:spcAft>
                          <a:spcPts val="0"/>
                        </a:spcAft>
                        <a:buNone/>
                      </a:pPr>
                      <a:r>
                        <a:rPr lang="en-GB" sz="1200"/>
                        <a:t>DT_6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11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CFF"/>
                    </a:solidFill>
                  </a:tcPr>
                </a:tc>
                <a:tc>
                  <a:txBody>
                    <a:bodyPr/>
                    <a:lstStyle/>
                    <a:p>
                      <a:pPr marL="0" marR="0" lvl="0" indent="0" algn="ctr" rtl="0">
                        <a:lnSpc>
                          <a:spcPct val="115000"/>
                        </a:lnSpc>
                        <a:spcBef>
                          <a:spcPts val="0"/>
                        </a:spcBef>
                        <a:spcAft>
                          <a:spcPts val="0"/>
                        </a:spcAft>
                        <a:buNone/>
                      </a:pPr>
                      <a:r>
                        <a:rPr lang="en-GB" sz="1200"/>
                        <a:t>10</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AA6A9"/>
                    </a:solidFill>
                  </a:tcPr>
                </a:tc>
                <a:tc>
                  <a:txBody>
                    <a:bodyPr/>
                    <a:lstStyle/>
                    <a:p>
                      <a:pPr marL="0" marR="0" lvl="0" indent="0" algn="ctr" rtl="0">
                        <a:lnSpc>
                          <a:spcPct val="115000"/>
                        </a:lnSpc>
                        <a:spcBef>
                          <a:spcPts val="0"/>
                        </a:spcBef>
                        <a:spcAft>
                          <a:spcPts val="0"/>
                        </a:spcAft>
                        <a:buNone/>
                      </a:pPr>
                      <a:r>
                        <a:rPr lang="en-GB" sz="1200"/>
                        <a:t>1.5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80C994"/>
                    </a:solidFill>
                  </a:tcPr>
                </a:tc>
                <a:tc>
                  <a:txBody>
                    <a:bodyPr/>
                    <a:lstStyle/>
                    <a:p>
                      <a:pPr marL="0" marR="0" lvl="0" indent="0" algn="ctr" rtl="0">
                        <a:lnSpc>
                          <a:spcPct val="115000"/>
                        </a:lnSpc>
                        <a:spcBef>
                          <a:spcPts val="0"/>
                        </a:spcBef>
                        <a:spcAft>
                          <a:spcPts val="0"/>
                        </a:spcAft>
                        <a:buNone/>
                      </a:pPr>
                      <a:r>
                        <a:rPr lang="en-GB" sz="1200"/>
                        <a:t>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6F3EC"/>
                    </a:solidFill>
                  </a:tcPr>
                </a:tc>
                <a:tc>
                  <a:txBody>
                    <a:bodyPr/>
                    <a:lstStyle/>
                    <a:p>
                      <a:pPr marL="0" marR="0" lvl="0" indent="0" algn="ctr" rtl="0">
                        <a:lnSpc>
                          <a:spcPct val="115000"/>
                        </a:lnSpc>
                        <a:spcBef>
                          <a:spcPts val="0"/>
                        </a:spcBef>
                        <a:spcAft>
                          <a:spcPts val="0"/>
                        </a:spcAft>
                        <a:buNone/>
                      </a:pPr>
                      <a:r>
                        <a:rPr lang="en-GB" sz="1200"/>
                        <a:t>11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A9294"/>
                    </a:solidFill>
                  </a:tcPr>
                </a:tc>
                <a:tc>
                  <a:txBody>
                    <a:bodyPr/>
                    <a:lstStyle/>
                    <a:p>
                      <a:pPr marL="0" marR="0" lvl="0" indent="0" algn="ctr" rtl="0">
                        <a:lnSpc>
                          <a:spcPct val="115000"/>
                        </a:lnSpc>
                        <a:spcBef>
                          <a:spcPts val="0"/>
                        </a:spcBef>
                        <a:spcAft>
                          <a:spcPts val="0"/>
                        </a:spcAft>
                        <a:buNone/>
                      </a:pPr>
                      <a:r>
                        <a:rPr lang="en-GB" sz="1200"/>
                        <a:t>27.5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E0E3"/>
                    </a:solidFill>
                  </a:tcPr>
                </a:tc>
                <a:extLst>
                  <a:ext uri="{0D108BD9-81ED-4DB2-BD59-A6C34878D82A}">
                    <a16:rowId xmlns:a16="http://schemas.microsoft.com/office/drawing/2014/main" val="10010"/>
                  </a:ext>
                </a:extLst>
              </a:tr>
              <a:tr h="230025">
                <a:tc>
                  <a:txBody>
                    <a:bodyPr/>
                    <a:lstStyle/>
                    <a:p>
                      <a:pPr marL="0" marR="0" lvl="0" indent="0" algn="ctr" rtl="0">
                        <a:spcBef>
                          <a:spcPts val="0"/>
                        </a:spcBef>
                        <a:spcAft>
                          <a:spcPts val="0"/>
                        </a:spcAft>
                        <a:buNone/>
                      </a:pPr>
                      <a:r>
                        <a:rPr lang="en-GB" sz="1200"/>
                        <a:t>DT_1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14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1F8F6"/>
                    </a:solidFill>
                  </a:tcPr>
                </a:tc>
                <a:tc>
                  <a:txBody>
                    <a:bodyPr/>
                    <a:lstStyle/>
                    <a:p>
                      <a:pPr marL="0" marR="0" lvl="0" indent="0" algn="ctr" rtl="0">
                        <a:lnSpc>
                          <a:spcPct val="115000"/>
                        </a:lnSpc>
                        <a:spcBef>
                          <a:spcPts val="0"/>
                        </a:spcBef>
                        <a:spcAft>
                          <a:spcPts val="0"/>
                        </a:spcAft>
                        <a:buNone/>
                      </a:pPr>
                      <a:r>
                        <a:rPr lang="en-GB" sz="1200"/>
                        <a:t>12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97E80"/>
                    </a:solidFill>
                  </a:tcPr>
                </a:tc>
                <a:tc>
                  <a:txBody>
                    <a:bodyPr/>
                    <a:lstStyle/>
                    <a:p>
                      <a:pPr marL="0" marR="0" lvl="0" indent="0" algn="ctr" rtl="0">
                        <a:lnSpc>
                          <a:spcPct val="115000"/>
                        </a:lnSpc>
                        <a:spcBef>
                          <a:spcPts val="0"/>
                        </a:spcBef>
                        <a:spcAft>
                          <a:spcPts val="0"/>
                        </a:spcAft>
                        <a:buNone/>
                      </a:pPr>
                      <a:r>
                        <a:rPr lang="en-GB" sz="1200"/>
                        <a:t>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ABDBB9"/>
                    </a:solidFill>
                  </a:tcPr>
                </a:tc>
                <a:tc>
                  <a:txBody>
                    <a:bodyPr/>
                    <a:lstStyle/>
                    <a:p>
                      <a:pPr marL="0" marR="0" lvl="0" indent="0" algn="ctr" rtl="0">
                        <a:lnSpc>
                          <a:spcPct val="115000"/>
                        </a:lnSpc>
                        <a:spcBef>
                          <a:spcPts val="0"/>
                        </a:spcBef>
                        <a:spcAft>
                          <a:spcPts val="0"/>
                        </a:spcAft>
                        <a:buNone/>
                      </a:pPr>
                      <a:r>
                        <a:rPr lang="en-GB" sz="1200"/>
                        <a:t>8</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CFD2"/>
                    </a:solidFill>
                  </a:tcPr>
                </a:tc>
                <a:tc>
                  <a:txBody>
                    <a:bodyPr/>
                    <a:lstStyle/>
                    <a:p>
                      <a:pPr marL="0" marR="0" lvl="0" indent="0" algn="ctr" rtl="0">
                        <a:lnSpc>
                          <a:spcPct val="115000"/>
                        </a:lnSpc>
                        <a:spcBef>
                          <a:spcPts val="0"/>
                        </a:spcBef>
                        <a:spcAft>
                          <a:spcPts val="0"/>
                        </a:spcAft>
                        <a:buNone/>
                      </a:pPr>
                      <a:r>
                        <a:rPr lang="en-GB" sz="1200"/>
                        <a:t>8</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CFD2"/>
                    </a:solidFill>
                  </a:tcPr>
                </a:tc>
                <a:tc>
                  <a:txBody>
                    <a:bodyPr/>
                    <a:lstStyle/>
                    <a:p>
                      <a:pPr marL="0" marR="0" lvl="0" indent="0" algn="ctr" rtl="0">
                        <a:lnSpc>
                          <a:spcPct val="115000"/>
                        </a:lnSpc>
                        <a:spcBef>
                          <a:spcPts val="0"/>
                        </a:spcBef>
                        <a:spcAft>
                          <a:spcPts val="0"/>
                        </a:spcAft>
                        <a:buNone/>
                      </a:pPr>
                      <a:r>
                        <a:rPr lang="en-GB" sz="1200"/>
                        <a:t>31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C8CB"/>
                    </a:solidFill>
                  </a:tcPr>
                </a:tc>
                <a:extLst>
                  <a:ext uri="{0D108BD9-81ED-4DB2-BD59-A6C34878D82A}">
                    <a16:rowId xmlns:a16="http://schemas.microsoft.com/office/drawing/2014/main" val="10011"/>
                  </a:ext>
                </a:extLst>
              </a:tr>
              <a:tr h="230025">
                <a:tc>
                  <a:txBody>
                    <a:bodyPr/>
                    <a:lstStyle/>
                    <a:p>
                      <a:pPr marL="0" marR="0" lvl="0" indent="0" algn="ctr" rtl="0">
                        <a:spcBef>
                          <a:spcPts val="0"/>
                        </a:spcBef>
                        <a:spcAft>
                          <a:spcPts val="0"/>
                        </a:spcAft>
                        <a:buNone/>
                      </a:pPr>
                      <a:r>
                        <a:rPr lang="en-GB" sz="1200"/>
                        <a:t>DT_3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17</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6F3EC"/>
                    </a:solidFill>
                  </a:tcPr>
                </a:tc>
                <a:tc>
                  <a:txBody>
                    <a:bodyPr/>
                    <a:lstStyle/>
                    <a:p>
                      <a:pPr marL="0" marR="0" lvl="0" indent="0" algn="ctr" rtl="0">
                        <a:lnSpc>
                          <a:spcPct val="115000"/>
                        </a:lnSpc>
                        <a:spcBef>
                          <a:spcPts val="0"/>
                        </a:spcBef>
                        <a:spcAft>
                          <a:spcPts val="0"/>
                        </a:spcAft>
                        <a:buNone/>
                      </a:pPr>
                      <a:r>
                        <a:rPr lang="en-GB" sz="1200"/>
                        <a:t>11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A9294"/>
                    </a:solidFill>
                  </a:tcPr>
                </a:tc>
                <a:tc>
                  <a:txBody>
                    <a:bodyPr/>
                    <a:lstStyle/>
                    <a:p>
                      <a:pPr marL="0" marR="0" lvl="0" indent="0" algn="ctr" rtl="0">
                        <a:lnSpc>
                          <a:spcPct val="115000"/>
                        </a:lnSpc>
                        <a:spcBef>
                          <a:spcPts val="0"/>
                        </a:spcBef>
                        <a:spcAft>
                          <a:spcPts val="0"/>
                        </a:spcAft>
                        <a:buNone/>
                      </a:pPr>
                      <a:r>
                        <a:rPr lang="en-GB" sz="1200"/>
                        <a:t>4.5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D7EDDF"/>
                    </a:solidFill>
                  </a:tcPr>
                </a:tc>
                <a:tc>
                  <a:txBody>
                    <a:bodyPr/>
                    <a:lstStyle/>
                    <a:p>
                      <a:pPr marL="0" marR="0" lvl="0" indent="0" algn="ctr" rtl="0">
                        <a:lnSpc>
                          <a:spcPct val="115000"/>
                        </a:lnSpc>
                        <a:spcBef>
                          <a:spcPts val="0"/>
                        </a:spcBef>
                        <a:spcAft>
                          <a:spcPts val="0"/>
                        </a:spcAft>
                        <a:buNone/>
                      </a:pPr>
                      <a:r>
                        <a:rPr lang="en-GB" sz="1200"/>
                        <a:t>12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97E80"/>
                    </a:solidFill>
                  </a:tcPr>
                </a:tc>
                <a:tc>
                  <a:txBody>
                    <a:bodyPr/>
                    <a:lstStyle/>
                    <a:p>
                      <a:pPr marL="0" marR="0" lvl="0" indent="0" algn="ctr" rtl="0">
                        <a:lnSpc>
                          <a:spcPct val="115000"/>
                        </a:lnSpc>
                        <a:spcBef>
                          <a:spcPts val="0"/>
                        </a:spcBef>
                        <a:spcAft>
                          <a:spcPts val="0"/>
                        </a:spcAft>
                        <a:buNone/>
                      </a:pPr>
                      <a:r>
                        <a:rPr lang="en-GB" sz="1200"/>
                        <a:t>12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97E80"/>
                    </a:solidFill>
                  </a:tcPr>
                </a:tc>
                <a:tc>
                  <a:txBody>
                    <a:bodyPr/>
                    <a:lstStyle/>
                    <a:p>
                      <a:pPr marL="0" marR="0" lvl="0" indent="0" algn="ctr" rtl="0">
                        <a:lnSpc>
                          <a:spcPct val="115000"/>
                        </a:lnSpc>
                        <a:spcBef>
                          <a:spcPts val="0"/>
                        </a:spcBef>
                        <a:spcAft>
                          <a:spcPts val="0"/>
                        </a:spcAft>
                        <a:buNone/>
                      </a:pPr>
                      <a:r>
                        <a:rPr lang="en-GB" sz="1200"/>
                        <a:t>39.5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98C8F"/>
                    </a:solidFill>
                  </a:tcPr>
                </a:tc>
                <a:extLst>
                  <a:ext uri="{0D108BD9-81ED-4DB2-BD59-A6C34878D82A}">
                    <a16:rowId xmlns:a16="http://schemas.microsoft.com/office/drawing/2014/main" val="10012"/>
                  </a:ext>
                </a:extLst>
              </a:tr>
              <a:tr h="230025">
                <a:tc>
                  <a:txBody>
                    <a:bodyPr/>
                    <a:lstStyle/>
                    <a:p>
                      <a:pPr marL="0" marR="0" lvl="0" indent="0" algn="ctr" rtl="0">
                        <a:spcBef>
                          <a:spcPts val="0"/>
                        </a:spcBef>
                        <a:spcAft>
                          <a:spcPts val="0"/>
                        </a:spcAft>
                        <a:buNone/>
                      </a:pPr>
                      <a:r>
                        <a:rPr lang="en-GB" sz="1200"/>
                        <a:t>Hybrid_1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7</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ABABD"/>
                    </a:solidFill>
                  </a:tcPr>
                </a:tc>
                <a:tc>
                  <a:txBody>
                    <a:bodyPr/>
                    <a:lstStyle/>
                    <a:p>
                      <a:pPr marL="0" marR="0" lvl="0" indent="0" algn="ctr" rtl="0">
                        <a:lnSpc>
                          <a:spcPct val="115000"/>
                        </a:lnSpc>
                        <a:spcBef>
                          <a:spcPts val="0"/>
                        </a:spcBef>
                        <a:spcAft>
                          <a:spcPts val="0"/>
                        </a:spcAft>
                        <a:buNone/>
                      </a:pPr>
                      <a:r>
                        <a:rPr lang="en-GB" sz="1200"/>
                        <a:t>13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marR="0" lvl="0" indent="0" algn="ctr" rtl="0">
                        <a:lnSpc>
                          <a:spcPct val="115000"/>
                        </a:lnSpc>
                        <a:spcBef>
                          <a:spcPts val="0"/>
                        </a:spcBef>
                        <a:spcAft>
                          <a:spcPts val="0"/>
                        </a:spcAft>
                        <a:buNone/>
                      </a:pPr>
                      <a:r>
                        <a:rPr lang="en-GB" sz="1200"/>
                        <a:t>5.5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4F9F8"/>
                    </a:solidFill>
                  </a:tcPr>
                </a:tc>
                <a:tc>
                  <a:txBody>
                    <a:bodyPr/>
                    <a:lstStyle/>
                    <a:p>
                      <a:pPr marL="0" marR="0" lvl="0" indent="0" algn="ctr" rtl="0">
                        <a:lnSpc>
                          <a:spcPct val="115000"/>
                        </a:lnSpc>
                        <a:spcBef>
                          <a:spcPts val="0"/>
                        </a:spcBef>
                        <a:spcAft>
                          <a:spcPts val="0"/>
                        </a:spcAft>
                        <a:buNone/>
                      </a:pPr>
                      <a:r>
                        <a:rPr lang="en-GB" sz="1200"/>
                        <a:t>13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marR="0" lvl="0" indent="0" algn="ctr" rtl="0">
                        <a:lnSpc>
                          <a:spcPct val="115000"/>
                        </a:lnSpc>
                        <a:spcBef>
                          <a:spcPts val="0"/>
                        </a:spcBef>
                        <a:spcAft>
                          <a:spcPts val="0"/>
                        </a:spcAft>
                        <a:buNone/>
                      </a:pPr>
                      <a:r>
                        <a:rPr lang="en-GB" sz="1200"/>
                        <a:t>13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marR="0" lvl="0" indent="0" algn="ctr" rtl="0">
                        <a:lnSpc>
                          <a:spcPct val="115000"/>
                        </a:lnSpc>
                        <a:spcBef>
                          <a:spcPts val="0"/>
                        </a:spcBef>
                        <a:spcAft>
                          <a:spcPts val="0"/>
                        </a:spcAft>
                        <a:buNone/>
                      </a:pPr>
                      <a:r>
                        <a:rPr lang="en-GB" sz="1200"/>
                        <a:t>44.5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extLst>
                  <a:ext uri="{0D108BD9-81ED-4DB2-BD59-A6C34878D82A}">
                    <a16:rowId xmlns:a16="http://schemas.microsoft.com/office/drawing/2014/main" val="10013"/>
                  </a:ext>
                </a:extLst>
              </a:tr>
            </a:tbl>
          </a:graphicData>
        </a:graphic>
      </p:graphicFrame>
      <p:sp>
        <p:nvSpPr>
          <p:cNvPr id="203" name="Google Shape;203;p37"/>
          <p:cNvSpPr txBox="1">
            <a:spLocks noGrp="1"/>
          </p:cNvSpPr>
          <p:nvPr>
            <p:ph type="title"/>
          </p:nvPr>
        </p:nvSpPr>
        <p:spPr>
          <a:xfrm>
            <a:off x="311700" y="206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Evaluation Ranking Table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8"/>
          <p:cNvSpPr txBox="1">
            <a:spLocks noGrp="1"/>
          </p:cNvSpPr>
          <p:nvPr>
            <p:ph type="title"/>
          </p:nvPr>
        </p:nvSpPr>
        <p:spPr>
          <a:xfrm>
            <a:off x="311700" y="2062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Most Valuable Position</a:t>
            </a:r>
            <a:endParaRPr/>
          </a:p>
        </p:txBody>
      </p:sp>
      <p:sp>
        <p:nvSpPr>
          <p:cNvPr id="209" name="Google Shape;209;p38"/>
          <p:cNvSpPr txBox="1">
            <a:spLocks noGrp="1"/>
          </p:cNvSpPr>
          <p:nvPr>
            <p:ph type="body" idx="1"/>
          </p:nvPr>
        </p:nvSpPr>
        <p:spPr>
          <a:xfrm>
            <a:off x="311700" y="990800"/>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dirty="0"/>
              <a:t>Based on our previous table we have determined that </a:t>
            </a:r>
            <a:r>
              <a:rPr lang="en-GB" sz="1700" b="1" dirty="0"/>
              <a:t>Hybrid_4</a:t>
            </a:r>
            <a:r>
              <a:rPr lang="en-GB" sz="1700" dirty="0"/>
              <a:t> as the most valuable position. While Hybrid_3 has the lowest final ranking based on the previous table, the sample size is too small for us to call them the most valuable</a:t>
            </a:r>
            <a:endParaRPr sz="1700" dirty="0"/>
          </a:p>
          <a:p>
            <a:pPr marL="0" lvl="0" indent="0" algn="l" rtl="0">
              <a:spcBef>
                <a:spcPts val="1600"/>
              </a:spcBef>
              <a:spcAft>
                <a:spcPts val="0"/>
              </a:spcAft>
              <a:buNone/>
            </a:pPr>
            <a:r>
              <a:rPr lang="en-GB" sz="1700" dirty="0"/>
              <a:t>Hybrid_4 players are extremely valuable because they have similar production to some of the better positions, but their salaries are relatively lower. The highest paid player in the Hybrid_4 group is not a part of 25 highest paid defensive linemen</a:t>
            </a:r>
            <a:endParaRPr sz="1700" dirty="0"/>
          </a:p>
          <a:p>
            <a:pPr marL="0" lvl="0" indent="0" algn="l" rtl="0">
              <a:spcBef>
                <a:spcPts val="1600"/>
              </a:spcBef>
              <a:spcAft>
                <a:spcPts val="0"/>
              </a:spcAft>
              <a:buNone/>
            </a:pPr>
            <a:r>
              <a:rPr lang="en-GB" sz="1700" dirty="0"/>
              <a:t>While there is a decent distribution of talent in this group, as we will discuss later,  the players tend to be paid below their market value making this position the most valuable</a:t>
            </a:r>
            <a:endParaRPr sz="1700" dirty="0"/>
          </a:p>
          <a:p>
            <a:pPr marL="0" lvl="0" indent="0" algn="l" rtl="0">
              <a:spcBef>
                <a:spcPts val="1600"/>
              </a:spcBef>
              <a:spcAft>
                <a:spcPts val="0"/>
              </a:spcAft>
              <a:buNone/>
            </a:pPr>
            <a:r>
              <a:rPr lang="en-GB" sz="1700" dirty="0"/>
              <a:t>Top Performers from Hybrid 4:</a:t>
            </a:r>
            <a:endParaRPr sz="1700" dirty="0"/>
          </a:p>
          <a:p>
            <a:pPr marL="0" lvl="0" indent="0" algn="just">
              <a:spcBef>
                <a:spcPts val="1600"/>
              </a:spcBef>
              <a:buNone/>
            </a:pPr>
            <a:r>
              <a:rPr lang="en-GB" sz="1700" dirty="0"/>
              <a:t>Cameron Heyward, Ndamukong Suh, Jonathan Allen, and </a:t>
            </a:r>
            <a:r>
              <a:rPr lang="en-GB" sz="1700" dirty="0" err="1"/>
              <a:t>Denico</a:t>
            </a:r>
            <a:r>
              <a:rPr lang="en-GB" sz="1700" dirty="0"/>
              <a:t> Autry</a:t>
            </a:r>
            <a:endParaRPr sz="1700" dirty="0"/>
          </a:p>
          <a:p>
            <a:pPr marL="0" lvl="0" indent="0" algn="l" rtl="0">
              <a:spcBef>
                <a:spcPts val="1600"/>
              </a:spcBef>
              <a:spcAft>
                <a:spcPts val="1600"/>
              </a:spcAft>
              <a:buNone/>
            </a:pPr>
            <a:r>
              <a:rPr lang="en-GB" dirty="0"/>
              <a:t> </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Talent Distribution across the Defensive Line</a:t>
            </a:r>
            <a:endParaRPr/>
          </a:p>
          <a:p>
            <a:pPr marL="0" lvl="0" indent="0" algn="l" rtl="0">
              <a:spcBef>
                <a:spcPts val="0"/>
              </a:spcBef>
              <a:spcAft>
                <a:spcPts val="0"/>
              </a:spcAft>
              <a:buNone/>
            </a:pPr>
            <a:endParaRPr/>
          </a:p>
        </p:txBody>
      </p:sp>
      <p:sp>
        <p:nvSpPr>
          <p:cNvPr id="215" name="Google Shape;215;p3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GB"/>
              <a:t>The next 3 slides show density plots for each of the positions in order to determine talent spread</a:t>
            </a:r>
            <a:endParaRPr/>
          </a:p>
          <a:p>
            <a:pPr marL="457200" lvl="0" indent="-342900" algn="l" rtl="0">
              <a:lnSpc>
                <a:spcPct val="150000"/>
              </a:lnSpc>
              <a:spcBef>
                <a:spcPts val="0"/>
              </a:spcBef>
              <a:spcAft>
                <a:spcPts val="0"/>
              </a:spcAft>
              <a:buSzPts val="1800"/>
              <a:buChar char="●"/>
            </a:pPr>
            <a:r>
              <a:rPr lang="en-GB"/>
              <a:t>All positions which contained a sample size of 2 were removed from the data for this part of the evaluation because of the effect of small sample sizes on standard deviation</a:t>
            </a:r>
            <a:endParaRPr/>
          </a:p>
          <a:p>
            <a:pPr marL="457200" lvl="0" indent="-342900" algn="l" rtl="0">
              <a:lnSpc>
                <a:spcPct val="150000"/>
              </a:lnSpc>
              <a:spcBef>
                <a:spcPts val="0"/>
              </a:spcBef>
              <a:spcAft>
                <a:spcPts val="0"/>
              </a:spcAft>
              <a:buSzPts val="1800"/>
              <a:buChar char="●"/>
            </a:pPr>
            <a:r>
              <a:rPr lang="en-GB"/>
              <a:t>Density plots with long tails or multiple peaks show positions with unequal distributions of talent, while more centralized plots show positions with an equal talent spread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0"/>
          <p:cNvSpPr txBox="1">
            <a:spLocks noGrp="1"/>
          </p:cNvSpPr>
          <p:nvPr>
            <p:ph type="title"/>
          </p:nvPr>
        </p:nvSpPr>
        <p:spPr>
          <a:xfrm>
            <a:off x="311700" y="1786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Adjusted EPA Distribution over Labelled Position</a:t>
            </a:r>
            <a:endParaRPr/>
          </a:p>
        </p:txBody>
      </p:sp>
      <p:pic>
        <p:nvPicPr>
          <p:cNvPr id="221" name="Google Shape;221;p40"/>
          <p:cNvPicPr preferRelativeResize="0"/>
          <p:nvPr/>
        </p:nvPicPr>
        <p:blipFill>
          <a:blip r:embed="rId3">
            <a:alphaModFix/>
          </a:blip>
          <a:stretch>
            <a:fillRect/>
          </a:stretch>
        </p:blipFill>
        <p:spPr>
          <a:xfrm>
            <a:off x="311700" y="886050"/>
            <a:ext cx="3272125" cy="2017972"/>
          </a:xfrm>
          <a:prstGeom prst="rect">
            <a:avLst/>
          </a:prstGeom>
          <a:noFill/>
          <a:ln>
            <a:noFill/>
          </a:ln>
        </p:spPr>
      </p:pic>
      <p:pic>
        <p:nvPicPr>
          <p:cNvPr id="222" name="Google Shape;222;p40"/>
          <p:cNvPicPr preferRelativeResize="0"/>
          <p:nvPr/>
        </p:nvPicPr>
        <p:blipFill>
          <a:blip r:embed="rId4">
            <a:alphaModFix/>
          </a:blip>
          <a:stretch>
            <a:fillRect/>
          </a:stretch>
        </p:blipFill>
        <p:spPr>
          <a:xfrm>
            <a:off x="5560175" y="886062"/>
            <a:ext cx="3272125" cy="2017949"/>
          </a:xfrm>
          <a:prstGeom prst="rect">
            <a:avLst/>
          </a:prstGeom>
          <a:noFill/>
          <a:ln>
            <a:noFill/>
          </a:ln>
        </p:spPr>
      </p:pic>
      <p:pic>
        <p:nvPicPr>
          <p:cNvPr id="223" name="Google Shape;223;p40"/>
          <p:cNvPicPr preferRelativeResize="0"/>
          <p:nvPr/>
        </p:nvPicPr>
        <p:blipFill>
          <a:blip r:embed="rId5">
            <a:alphaModFix/>
          </a:blip>
          <a:stretch>
            <a:fillRect/>
          </a:stretch>
        </p:blipFill>
        <p:spPr>
          <a:xfrm>
            <a:off x="3018575" y="2977525"/>
            <a:ext cx="3272125" cy="2017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1"/>
          <p:cNvSpPr txBox="1">
            <a:spLocks noGrp="1"/>
          </p:cNvSpPr>
          <p:nvPr>
            <p:ph type="title"/>
          </p:nvPr>
        </p:nvSpPr>
        <p:spPr>
          <a:xfrm>
            <a:off x="60100" y="224975"/>
            <a:ext cx="91440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Raw Stats Rating Distribution Over Labelled Position</a:t>
            </a:r>
            <a:endParaRPr/>
          </a:p>
        </p:txBody>
      </p:sp>
      <p:pic>
        <p:nvPicPr>
          <p:cNvPr id="229" name="Google Shape;229;p41"/>
          <p:cNvPicPr preferRelativeResize="0"/>
          <p:nvPr/>
        </p:nvPicPr>
        <p:blipFill>
          <a:blip r:embed="rId3">
            <a:alphaModFix/>
          </a:blip>
          <a:stretch>
            <a:fillRect/>
          </a:stretch>
        </p:blipFill>
        <p:spPr>
          <a:xfrm>
            <a:off x="399325" y="861875"/>
            <a:ext cx="3424300" cy="2111797"/>
          </a:xfrm>
          <a:prstGeom prst="rect">
            <a:avLst/>
          </a:prstGeom>
          <a:noFill/>
          <a:ln>
            <a:noFill/>
          </a:ln>
        </p:spPr>
      </p:pic>
      <p:pic>
        <p:nvPicPr>
          <p:cNvPr id="230" name="Google Shape;230;p41"/>
          <p:cNvPicPr preferRelativeResize="0"/>
          <p:nvPr/>
        </p:nvPicPr>
        <p:blipFill>
          <a:blip r:embed="rId4">
            <a:alphaModFix/>
          </a:blip>
          <a:stretch>
            <a:fillRect/>
          </a:stretch>
        </p:blipFill>
        <p:spPr>
          <a:xfrm>
            <a:off x="3021938" y="3069525"/>
            <a:ext cx="3100126" cy="1911925"/>
          </a:xfrm>
          <a:prstGeom prst="rect">
            <a:avLst/>
          </a:prstGeom>
          <a:noFill/>
          <a:ln>
            <a:noFill/>
          </a:ln>
        </p:spPr>
      </p:pic>
      <p:pic>
        <p:nvPicPr>
          <p:cNvPr id="231" name="Google Shape;231;p41"/>
          <p:cNvPicPr preferRelativeResize="0"/>
          <p:nvPr/>
        </p:nvPicPr>
        <p:blipFill>
          <a:blip r:embed="rId5">
            <a:alphaModFix/>
          </a:blip>
          <a:stretch>
            <a:fillRect/>
          </a:stretch>
        </p:blipFill>
        <p:spPr>
          <a:xfrm>
            <a:off x="5490500" y="861875"/>
            <a:ext cx="3424300" cy="2111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a:t>
            </a:r>
            <a:endParaRPr/>
          </a:p>
        </p:txBody>
      </p:sp>
      <p:sp>
        <p:nvSpPr>
          <p:cNvPr id="72" name="Google Shape;72;p15"/>
          <p:cNvSpPr txBox="1">
            <a:spLocks noGrp="1"/>
          </p:cNvSpPr>
          <p:nvPr>
            <p:ph type="body" idx="1"/>
          </p:nvPr>
        </p:nvSpPr>
        <p:spPr>
          <a:xfrm>
            <a:off x="265875" y="1058225"/>
            <a:ext cx="8832300" cy="370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grouped the data by PlayerID and summarized the various statistics to obtain a dataset with each player</a:t>
            </a:r>
            <a:endParaRPr/>
          </a:p>
          <a:p>
            <a:pPr marL="457200" lvl="0" indent="-336550" algn="l" rtl="0">
              <a:spcBef>
                <a:spcPts val="1600"/>
              </a:spcBef>
              <a:spcAft>
                <a:spcPts val="0"/>
              </a:spcAft>
              <a:buSzPts val="1700"/>
              <a:buChar char="●"/>
            </a:pPr>
            <a:r>
              <a:rPr lang="en-GB" sz="1700"/>
              <a:t>We filtered this data set to include players with a snap count of greater than 50</a:t>
            </a:r>
            <a:endParaRPr sz="1700"/>
          </a:p>
          <a:p>
            <a:pPr marL="457200" lvl="0" indent="-336550" algn="l" rtl="0">
              <a:spcBef>
                <a:spcPts val="0"/>
              </a:spcBef>
              <a:spcAft>
                <a:spcPts val="0"/>
              </a:spcAft>
              <a:buSzPts val="1700"/>
              <a:buChar char="●"/>
            </a:pPr>
            <a:r>
              <a:rPr lang="en-GB" sz="1700"/>
              <a:t>We removed every position other than DT and DE as it would be impossible to know if those positions were playing as a part of the defensive line</a:t>
            </a:r>
            <a:endParaRPr sz="1700"/>
          </a:p>
          <a:p>
            <a:pPr marL="457200" lvl="0" indent="-336550" algn="l" rtl="0">
              <a:spcBef>
                <a:spcPts val="0"/>
              </a:spcBef>
              <a:spcAft>
                <a:spcPts val="0"/>
              </a:spcAft>
              <a:buSzPts val="1700"/>
              <a:buChar char="●"/>
            </a:pPr>
            <a:r>
              <a:rPr lang="en-GB" sz="1700"/>
              <a:t>We created a tackle for loss statistic for each player to add another layer to our analysis</a:t>
            </a:r>
            <a:endParaRPr sz="1700"/>
          </a:p>
          <a:p>
            <a:pPr marL="0" lvl="0" indent="0" algn="l" rtl="0">
              <a:spcBef>
                <a:spcPts val="1600"/>
              </a:spcBef>
              <a:spcAft>
                <a:spcPts val="0"/>
              </a:spcAft>
              <a:buNone/>
            </a:pPr>
            <a:r>
              <a:rPr lang="en-GB"/>
              <a:t>We also used the play by play data to create matrices that we used to perform various ridge regressions</a:t>
            </a:r>
            <a:endParaRPr/>
          </a:p>
          <a:p>
            <a:pPr marL="0" lvl="0" indent="0" algn="l" rtl="0">
              <a:spcBef>
                <a:spcPts val="1600"/>
              </a:spcBef>
              <a:spcAft>
                <a:spcPts val="0"/>
              </a:spcAft>
              <a:buNone/>
            </a:pPr>
            <a:r>
              <a:rPr lang="en-GB"/>
              <a:t>We incorporated contract data from Spotrac and team defense data from Football Outsiders to further improve our analysis</a:t>
            </a:r>
            <a:endParaRPr sz="1900"/>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endParaRPr/>
          </a:p>
          <a:p>
            <a:pPr marL="0" lvl="0" indent="0" algn="l" rtl="0">
              <a:spcBef>
                <a:spcPts val="160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2"/>
          <p:cNvSpPr txBox="1">
            <a:spLocks noGrp="1"/>
          </p:cNvSpPr>
          <p:nvPr>
            <p:ph type="title"/>
          </p:nvPr>
        </p:nvSpPr>
        <p:spPr>
          <a:xfrm>
            <a:off x="311700" y="1909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Ridge Rating Distribution over Labelled Position</a:t>
            </a:r>
            <a:endParaRPr/>
          </a:p>
          <a:p>
            <a:pPr marL="0" lvl="0" indent="0" algn="l" rtl="0">
              <a:spcBef>
                <a:spcPts val="0"/>
              </a:spcBef>
              <a:spcAft>
                <a:spcPts val="0"/>
              </a:spcAft>
              <a:buNone/>
            </a:pPr>
            <a:endParaRPr/>
          </a:p>
        </p:txBody>
      </p:sp>
      <p:pic>
        <p:nvPicPr>
          <p:cNvPr id="237" name="Google Shape;237;p42"/>
          <p:cNvPicPr preferRelativeResize="0"/>
          <p:nvPr/>
        </p:nvPicPr>
        <p:blipFill>
          <a:blip r:embed="rId3">
            <a:alphaModFix/>
          </a:blip>
          <a:stretch>
            <a:fillRect/>
          </a:stretch>
        </p:blipFill>
        <p:spPr>
          <a:xfrm>
            <a:off x="311700" y="898325"/>
            <a:ext cx="3380975" cy="2085100"/>
          </a:xfrm>
          <a:prstGeom prst="rect">
            <a:avLst/>
          </a:prstGeom>
          <a:noFill/>
          <a:ln>
            <a:noFill/>
          </a:ln>
        </p:spPr>
      </p:pic>
      <p:pic>
        <p:nvPicPr>
          <p:cNvPr id="238" name="Google Shape;238;p42"/>
          <p:cNvPicPr preferRelativeResize="0"/>
          <p:nvPr/>
        </p:nvPicPr>
        <p:blipFill>
          <a:blip r:embed="rId4">
            <a:alphaModFix/>
          </a:blip>
          <a:stretch>
            <a:fillRect/>
          </a:stretch>
        </p:blipFill>
        <p:spPr>
          <a:xfrm>
            <a:off x="5451325" y="898325"/>
            <a:ext cx="3380975" cy="2085103"/>
          </a:xfrm>
          <a:prstGeom prst="rect">
            <a:avLst/>
          </a:prstGeom>
          <a:noFill/>
          <a:ln>
            <a:noFill/>
          </a:ln>
        </p:spPr>
      </p:pic>
      <p:pic>
        <p:nvPicPr>
          <p:cNvPr id="239" name="Google Shape;239;p42"/>
          <p:cNvPicPr preferRelativeResize="0"/>
          <p:nvPr/>
        </p:nvPicPr>
        <p:blipFill>
          <a:blip r:embed="rId5">
            <a:alphaModFix/>
          </a:blip>
          <a:stretch>
            <a:fillRect/>
          </a:stretch>
        </p:blipFill>
        <p:spPr>
          <a:xfrm>
            <a:off x="2987265" y="3040850"/>
            <a:ext cx="3169460" cy="1954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3"/>
          <p:cNvSpPr txBox="1">
            <a:spLocks noGrp="1"/>
          </p:cNvSpPr>
          <p:nvPr>
            <p:ph type="title"/>
          </p:nvPr>
        </p:nvSpPr>
        <p:spPr>
          <a:xfrm>
            <a:off x="311700" y="3533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Talent Distribution across the Defensive Line</a:t>
            </a:r>
            <a:endParaRPr/>
          </a:p>
          <a:p>
            <a:pPr marL="0" lvl="0" indent="0" algn="l" rtl="0">
              <a:spcBef>
                <a:spcPts val="0"/>
              </a:spcBef>
              <a:spcAft>
                <a:spcPts val="0"/>
              </a:spcAft>
              <a:buNone/>
            </a:pPr>
            <a:endParaRPr/>
          </a:p>
        </p:txBody>
      </p:sp>
      <p:sp>
        <p:nvSpPr>
          <p:cNvPr id="245" name="Google Shape;245;p43"/>
          <p:cNvSpPr txBox="1">
            <a:spLocks noGrp="1"/>
          </p:cNvSpPr>
          <p:nvPr>
            <p:ph type="body" idx="1"/>
          </p:nvPr>
        </p:nvSpPr>
        <p:spPr>
          <a:xfrm>
            <a:off x="311700" y="978275"/>
            <a:ext cx="8520600" cy="4018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To understand the distribution of talent we analyzed the standard deviation</a:t>
            </a:r>
            <a:endParaRPr/>
          </a:p>
          <a:p>
            <a:pPr marL="457200" lvl="0" indent="-342900" algn="l" rtl="0">
              <a:spcBef>
                <a:spcPts val="0"/>
              </a:spcBef>
              <a:spcAft>
                <a:spcPts val="0"/>
              </a:spcAft>
              <a:buSzPts val="1800"/>
              <a:buChar char="●"/>
            </a:pPr>
            <a:r>
              <a:rPr lang="en-GB"/>
              <a:t>Our next slide shows a table that ranks every position from 1 to 13 based on our various evaluation metrics in terms of standard deviation (from least to most deviated)</a:t>
            </a:r>
            <a:endParaRPr/>
          </a:p>
          <a:p>
            <a:pPr marL="457200" lvl="0" indent="-342900" algn="l" rtl="0">
              <a:spcBef>
                <a:spcPts val="0"/>
              </a:spcBef>
              <a:spcAft>
                <a:spcPts val="0"/>
              </a:spcAft>
              <a:buSzPts val="1800"/>
              <a:buChar char="●"/>
            </a:pPr>
            <a:r>
              <a:rPr lang="en-GB"/>
              <a:t>Since we are looking at talent and not value, we did not incorporate a salary component for this analysis</a:t>
            </a:r>
            <a:endParaRPr/>
          </a:p>
          <a:p>
            <a:pPr marL="457200" lvl="0" indent="-342900" algn="l" rtl="0">
              <a:spcBef>
                <a:spcPts val="0"/>
              </a:spcBef>
              <a:spcAft>
                <a:spcPts val="0"/>
              </a:spcAft>
              <a:buSzPts val="1800"/>
              <a:buChar char="●"/>
            </a:pPr>
            <a:r>
              <a:rPr lang="en-GB"/>
              <a:t>The final standard deviation ranking was created by taking the average ranking of the standard deviations for each evaluation metric</a:t>
            </a:r>
            <a:endParaRPr/>
          </a:p>
          <a:p>
            <a:pPr marL="914400" lvl="1" indent="-317500" algn="l" rtl="0">
              <a:spcBef>
                <a:spcPts val="0"/>
              </a:spcBef>
              <a:spcAft>
                <a:spcPts val="0"/>
              </a:spcAft>
              <a:buSzPts val="1400"/>
              <a:buChar char="○"/>
            </a:pPr>
            <a:r>
              <a:rPr lang="en-GB"/>
              <a:t>Example: Hybrid_6</a:t>
            </a:r>
            <a:endParaRPr/>
          </a:p>
          <a:p>
            <a:pPr marL="1371600" lvl="2" indent="-317500" algn="l" rtl="0">
              <a:spcBef>
                <a:spcPts val="0"/>
              </a:spcBef>
              <a:spcAft>
                <a:spcPts val="0"/>
              </a:spcAft>
              <a:buSzPts val="1400"/>
              <a:buChar char="■"/>
            </a:pPr>
            <a:r>
              <a:rPr lang="en-GB"/>
              <a:t>Adjusted DVOA EPA Rank: 1; Raw Stats Rating Rank: 3; Ridge Rating Rank: 3</a:t>
            </a:r>
            <a:endParaRPr/>
          </a:p>
          <a:p>
            <a:pPr marL="1371600" lvl="2" indent="-317500" algn="l" rtl="0">
              <a:spcBef>
                <a:spcPts val="0"/>
              </a:spcBef>
              <a:spcAft>
                <a:spcPts val="0"/>
              </a:spcAft>
              <a:buSzPts val="1400"/>
              <a:buChar char="■"/>
            </a:pPr>
            <a:r>
              <a:rPr lang="en-GB"/>
              <a:t>Standard Deviation Rank = (1 + 1 + 3)/3 = 2.3333</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aphicFrame>
        <p:nvGraphicFramePr>
          <p:cNvPr id="250" name="Google Shape;250;p44"/>
          <p:cNvGraphicFramePr/>
          <p:nvPr/>
        </p:nvGraphicFramePr>
        <p:xfrm>
          <a:off x="747588" y="927538"/>
          <a:ext cx="7648775" cy="3784417"/>
        </p:xfrm>
        <a:graphic>
          <a:graphicData uri="http://schemas.openxmlformats.org/drawingml/2006/table">
            <a:tbl>
              <a:tblPr>
                <a:noFill/>
                <a:tableStyleId>{E6603749-FC22-4B05-8990-4822831A7178}</a:tableStyleId>
              </a:tblPr>
              <a:tblGrid>
                <a:gridCol w="971850">
                  <a:extLst>
                    <a:ext uri="{9D8B030D-6E8A-4147-A177-3AD203B41FA5}">
                      <a16:colId xmlns:a16="http://schemas.microsoft.com/office/drawing/2014/main" val="20000"/>
                    </a:ext>
                  </a:extLst>
                </a:gridCol>
                <a:gridCol w="1136625">
                  <a:extLst>
                    <a:ext uri="{9D8B030D-6E8A-4147-A177-3AD203B41FA5}">
                      <a16:colId xmlns:a16="http://schemas.microsoft.com/office/drawing/2014/main" val="20001"/>
                    </a:ext>
                  </a:extLst>
                </a:gridCol>
                <a:gridCol w="1357075">
                  <a:extLst>
                    <a:ext uri="{9D8B030D-6E8A-4147-A177-3AD203B41FA5}">
                      <a16:colId xmlns:a16="http://schemas.microsoft.com/office/drawing/2014/main" val="20002"/>
                    </a:ext>
                  </a:extLst>
                </a:gridCol>
                <a:gridCol w="1514025">
                  <a:extLst>
                    <a:ext uri="{9D8B030D-6E8A-4147-A177-3AD203B41FA5}">
                      <a16:colId xmlns:a16="http://schemas.microsoft.com/office/drawing/2014/main" val="20003"/>
                    </a:ext>
                  </a:extLst>
                </a:gridCol>
                <a:gridCol w="1334600">
                  <a:extLst>
                    <a:ext uri="{9D8B030D-6E8A-4147-A177-3AD203B41FA5}">
                      <a16:colId xmlns:a16="http://schemas.microsoft.com/office/drawing/2014/main" val="20004"/>
                    </a:ext>
                  </a:extLst>
                </a:gridCol>
                <a:gridCol w="1334600">
                  <a:extLst>
                    <a:ext uri="{9D8B030D-6E8A-4147-A177-3AD203B41FA5}">
                      <a16:colId xmlns:a16="http://schemas.microsoft.com/office/drawing/2014/main" val="20005"/>
                    </a:ext>
                  </a:extLst>
                </a:gridCol>
              </a:tblGrid>
              <a:tr h="289250">
                <a:tc>
                  <a:txBody>
                    <a:bodyPr/>
                    <a:lstStyle/>
                    <a:p>
                      <a:pPr marL="0" lvl="0" indent="0" algn="ctr" rtl="0">
                        <a:spcBef>
                          <a:spcPts val="0"/>
                        </a:spcBef>
                        <a:spcAft>
                          <a:spcPts val="0"/>
                        </a:spcAft>
                        <a:buNone/>
                      </a:pPr>
                      <a:r>
                        <a:rPr lang="en-GB" sz="900" b="1">
                          <a:solidFill>
                            <a:srgbClr val="FFFFFF"/>
                          </a:solidFill>
                        </a:rPr>
                        <a:t>Labelled</a:t>
                      </a:r>
                      <a:endParaRPr sz="900" b="1">
                        <a:solidFill>
                          <a:srgbClr val="FFFFFF"/>
                        </a:solidFill>
                      </a:endParaRPr>
                    </a:p>
                    <a:p>
                      <a:pPr marL="0" lvl="0" indent="0" algn="ctr" rtl="0">
                        <a:spcBef>
                          <a:spcPts val="0"/>
                        </a:spcBef>
                        <a:spcAft>
                          <a:spcPts val="0"/>
                        </a:spcAft>
                        <a:buNone/>
                      </a:pPr>
                      <a:r>
                        <a:rPr lang="en-GB" sz="900" b="1">
                          <a:solidFill>
                            <a:srgbClr val="FFFFFF"/>
                          </a:solidFill>
                        </a:rPr>
                        <a:t>Position</a:t>
                      </a:r>
                      <a:endParaRPr sz="900" b="1">
                        <a:solidFill>
                          <a:srgbClr val="FFFFFF"/>
                        </a:solidFill>
                      </a:endParaRPr>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GB" sz="900" b="1">
                          <a:solidFill>
                            <a:srgbClr val="FFFFFF"/>
                          </a:solidFill>
                        </a:rPr>
                        <a:t>Sample</a:t>
                      </a:r>
                      <a:endParaRPr sz="900" b="1">
                        <a:solidFill>
                          <a:srgbClr val="FFFFFF"/>
                        </a:solidFill>
                      </a:endParaRPr>
                    </a:p>
                    <a:p>
                      <a:pPr marL="0" lvl="0" indent="0" algn="ctr" rtl="0">
                        <a:spcBef>
                          <a:spcPts val="0"/>
                        </a:spcBef>
                        <a:spcAft>
                          <a:spcPts val="0"/>
                        </a:spcAft>
                        <a:buNone/>
                      </a:pPr>
                      <a:r>
                        <a:rPr lang="en-GB" sz="900" b="1">
                          <a:solidFill>
                            <a:srgbClr val="FFFFFF"/>
                          </a:solidFill>
                        </a:rPr>
                        <a:t>Size</a:t>
                      </a:r>
                      <a:endParaRPr sz="900" b="1">
                        <a:solidFill>
                          <a:srgbClr val="FFFFFF"/>
                        </a:solidFill>
                      </a:endParaRPr>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GB" sz="900" b="1">
                          <a:solidFill>
                            <a:srgbClr val="FFFFFF"/>
                          </a:solidFill>
                        </a:rPr>
                        <a:t>Adj DVOA EPA</a:t>
                      </a:r>
                      <a:endParaRPr sz="900" b="1">
                        <a:solidFill>
                          <a:srgbClr val="FFFFFF"/>
                        </a:solidFill>
                      </a:endParaRPr>
                    </a:p>
                    <a:p>
                      <a:pPr marL="0" lvl="0" indent="0" algn="ctr" rtl="0">
                        <a:spcBef>
                          <a:spcPts val="0"/>
                        </a:spcBef>
                        <a:spcAft>
                          <a:spcPts val="0"/>
                        </a:spcAft>
                        <a:buNone/>
                      </a:pPr>
                      <a:r>
                        <a:rPr lang="en-GB" sz="900" b="1">
                          <a:solidFill>
                            <a:srgbClr val="FFFFFF"/>
                          </a:solidFill>
                        </a:rPr>
                        <a:t>Standard Deviation</a:t>
                      </a:r>
                      <a:endParaRPr sz="900" b="1">
                        <a:solidFill>
                          <a:srgbClr val="FFFFFF"/>
                        </a:solidFill>
                      </a:endParaRPr>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GB" sz="900" b="1">
                          <a:solidFill>
                            <a:srgbClr val="FFFFFF"/>
                          </a:solidFill>
                        </a:rPr>
                        <a:t>Raw Stats Rating</a:t>
                      </a:r>
                      <a:endParaRPr sz="900" b="1">
                        <a:solidFill>
                          <a:srgbClr val="FFFFFF"/>
                        </a:solidFill>
                      </a:endParaRPr>
                    </a:p>
                    <a:p>
                      <a:pPr marL="0" lvl="0" indent="0" algn="ctr" rtl="0">
                        <a:spcBef>
                          <a:spcPts val="0"/>
                        </a:spcBef>
                        <a:spcAft>
                          <a:spcPts val="0"/>
                        </a:spcAft>
                        <a:buNone/>
                      </a:pPr>
                      <a:r>
                        <a:rPr lang="en-GB" sz="900" b="1">
                          <a:solidFill>
                            <a:srgbClr val="FFFFFF"/>
                          </a:solidFill>
                        </a:rPr>
                        <a:t>Standard Deviation</a:t>
                      </a:r>
                      <a:endParaRPr sz="900" b="1">
                        <a:solidFill>
                          <a:srgbClr val="FFFFFF"/>
                        </a:solidFill>
                      </a:endParaRPr>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GB" sz="900" b="1">
                          <a:solidFill>
                            <a:srgbClr val="FFFFFF"/>
                          </a:solidFill>
                        </a:rPr>
                        <a:t>Ridge Rating</a:t>
                      </a:r>
                      <a:endParaRPr sz="900" b="1">
                        <a:solidFill>
                          <a:srgbClr val="FFFFFF"/>
                        </a:solidFill>
                      </a:endParaRPr>
                    </a:p>
                    <a:p>
                      <a:pPr marL="0" lvl="0" indent="0" algn="ctr" rtl="0">
                        <a:spcBef>
                          <a:spcPts val="0"/>
                        </a:spcBef>
                        <a:spcAft>
                          <a:spcPts val="0"/>
                        </a:spcAft>
                        <a:buNone/>
                      </a:pPr>
                      <a:r>
                        <a:rPr lang="en-GB" sz="900" b="1">
                          <a:solidFill>
                            <a:srgbClr val="FFFFFF"/>
                          </a:solidFill>
                        </a:rPr>
                        <a:t>Standard Deviation</a:t>
                      </a:r>
                      <a:endParaRPr sz="900" b="1">
                        <a:solidFill>
                          <a:srgbClr val="FFFFFF"/>
                        </a:solidFill>
                      </a:endParaRPr>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GB" sz="900" b="1">
                          <a:solidFill>
                            <a:srgbClr val="FFFFFF"/>
                          </a:solidFill>
                        </a:rPr>
                        <a:t>Standard Deviation</a:t>
                      </a:r>
                      <a:endParaRPr sz="900" b="1">
                        <a:solidFill>
                          <a:srgbClr val="FFFFFF"/>
                        </a:solidFill>
                      </a:endParaRPr>
                    </a:p>
                    <a:p>
                      <a:pPr marL="0" lvl="0" indent="0" algn="ctr" rtl="0">
                        <a:spcBef>
                          <a:spcPts val="0"/>
                        </a:spcBef>
                        <a:spcAft>
                          <a:spcPts val="0"/>
                        </a:spcAft>
                        <a:buNone/>
                      </a:pPr>
                      <a:r>
                        <a:rPr lang="en-GB" sz="900" b="1">
                          <a:solidFill>
                            <a:srgbClr val="FFFFFF"/>
                          </a:solidFill>
                        </a:rPr>
                        <a:t>Rank</a:t>
                      </a:r>
                      <a:endParaRPr sz="900" b="1">
                        <a:solidFill>
                          <a:srgbClr val="FFFFFF"/>
                        </a:solidFill>
                      </a:endParaRPr>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000000"/>
                    </a:solidFill>
                  </a:tcPr>
                </a:tc>
                <a:extLst>
                  <a:ext uri="{0D108BD9-81ED-4DB2-BD59-A6C34878D82A}">
                    <a16:rowId xmlns:a16="http://schemas.microsoft.com/office/drawing/2014/main" val="10000"/>
                  </a:ext>
                </a:extLst>
              </a:tr>
              <a:tr h="252600">
                <a:tc>
                  <a:txBody>
                    <a:bodyPr/>
                    <a:lstStyle/>
                    <a:p>
                      <a:pPr marL="0" lvl="0" indent="0" algn="ctr" rtl="0">
                        <a:spcBef>
                          <a:spcPts val="0"/>
                        </a:spcBef>
                        <a:spcAft>
                          <a:spcPts val="0"/>
                        </a:spcAft>
                        <a:buNone/>
                      </a:pPr>
                      <a:r>
                        <a:rPr lang="en-GB" sz="1200"/>
                        <a:t>Hybrid_6</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lvl="0" indent="0" algn="ctr" rtl="0">
                        <a:lnSpc>
                          <a:spcPct val="115000"/>
                        </a:lnSpc>
                        <a:spcBef>
                          <a:spcPts val="0"/>
                        </a:spcBef>
                        <a:spcAft>
                          <a:spcPts val="0"/>
                        </a:spcAft>
                        <a:buNone/>
                      </a:pPr>
                      <a:r>
                        <a:rPr lang="en-GB" sz="1200"/>
                        <a:t>0.0021</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63BE7B"/>
                    </a:solidFill>
                  </a:tcPr>
                </a:tc>
                <a:tc>
                  <a:txBody>
                    <a:bodyPr/>
                    <a:lstStyle/>
                    <a:p>
                      <a:pPr marL="0" lvl="0" indent="0" algn="ctr" rtl="0">
                        <a:lnSpc>
                          <a:spcPct val="115000"/>
                        </a:lnSpc>
                        <a:spcBef>
                          <a:spcPts val="0"/>
                        </a:spcBef>
                        <a:spcAft>
                          <a:spcPts val="0"/>
                        </a:spcAft>
                        <a:buNone/>
                      </a:pPr>
                      <a:r>
                        <a:rPr lang="en-GB" sz="1200"/>
                        <a:t>2.9212</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BFE3CA"/>
                    </a:solidFill>
                  </a:tcPr>
                </a:tc>
                <a:tc>
                  <a:txBody>
                    <a:bodyPr/>
                    <a:lstStyle/>
                    <a:p>
                      <a:pPr marL="0" lvl="0" indent="0" algn="ctr" rtl="0">
                        <a:lnSpc>
                          <a:spcPct val="115000"/>
                        </a:lnSpc>
                        <a:spcBef>
                          <a:spcPts val="0"/>
                        </a:spcBef>
                        <a:spcAft>
                          <a:spcPts val="0"/>
                        </a:spcAft>
                        <a:buNone/>
                      </a:pPr>
                      <a:r>
                        <a:rPr lang="en-GB" sz="1200"/>
                        <a:t>0.0978</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9FD6AF"/>
                    </a:solidFill>
                  </a:tcPr>
                </a:tc>
                <a:tc>
                  <a:txBody>
                    <a:bodyPr/>
                    <a:lstStyle/>
                    <a:p>
                      <a:pPr marL="0" lvl="0" indent="0" algn="ctr" rtl="0">
                        <a:lnSpc>
                          <a:spcPct val="115000"/>
                        </a:lnSpc>
                        <a:spcBef>
                          <a:spcPts val="0"/>
                        </a:spcBef>
                        <a:spcAft>
                          <a:spcPts val="0"/>
                        </a:spcAft>
                        <a:buNone/>
                      </a:pPr>
                      <a:r>
                        <a:rPr lang="en-GB" sz="1200"/>
                        <a:t>2.3333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63BE7B"/>
                    </a:solidFill>
                  </a:tcPr>
                </a:tc>
                <a:extLst>
                  <a:ext uri="{0D108BD9-81ED-4DB2-BD59-A6C34878D82A}">
                    <a16:rowId xmlns:a16="http://schemas.microsoft.com/office/drawing/2014/main" val="10001"/>
                  </a:ext>
                </a:extLst>
              </a:tr>
              <a:tr h="252600">
                <a:tc>
                  <a:txBody>
                    <a:bodyPr/>
                    <a:lstStyle/>
                    <a:p>
                      <a:pPr marL="0" lvl="0" indent="0" algn="ctr" rtl="0">
                        <a:spcBef>
                          <a:spcPts val="0"/>
                        </a:spcBef>
                        <a:spcAft>
                          <a:spcPts val="0"/>
                        </a:spcAft>
                        <a:buNone/>
                      </a:pPr>
                      <a:r>
                        <a:rPr lang="en-GB" sz="1200"/>
                        <a:t>Hybrid_3</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lvl="0" indent="0" algn="ctr" rtl="0">
                        <a:lnSpc>
                          <a:spcPct val="115000"/>
                        </a:lnSpc>
                        <a:spcBef>
                          <a:spcPts val="0"/>
                        </a:spcBef>
                        <a:spcAft>
                          <a:spcPts val="0"/>
                        </a:spcAft>
                        <a:buNone/>
                      </a:pPr>
                      <a:r>
                        <a:rPr lang="en-GB" sz="1200"/>
                        <a:t>0.0619</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BC4C7"/>
                    </a:solidFill>
                  </a:tcPr>
                </a:tc>
                <a:tc>
                  <a:txBody>
                    <a:bodyPr/>
                    <a:lstStyle/>
                    <a:p>
                      <a:pPr marL="0" lvl="0" indent="0" algn="ctr" rtl="0">
                        <a:lnSpc>
                          <a:spcPct val="115000"/>
                        </a:lnSpc>
                        <a:spcBef>
                          <a:spcPts val="0"/>
                        </a:spcBef>
                        <a:spcAft>
                          <a:spcPts val="0"/>
                        </a:spcAft>
                        <a:buNone/>
                      </a:pPr>
                      <a:r>
                        <a:rPr lang="en-GB" sz="1200"/>
                        <a:t>1.1711</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63BE7B"/>
                    </a:solidFill>
                  </a:tcPr>
                </a:tc>
                <a:tc>
                  <a:txBody>
                    <a:bodyPr/>
                    <a:lstStyle/>
                    <a:p>
                      <a:pPr marL="0" lvl="0" indent="0" algn="ctr" rtl="0">
                        <a:lnSpc>
                          <a:spcPct val="115000"/>
                        </a:lnSpc>
                        <a:spcBef>
                          <a:spcPts val="0"/>
                        </a:spcBef>
                        <a:spcAft>
                          <a:spcPts val="0"/>
                        </a:spcAft>
                        <a:buNone/>
                      </a:pPr>
                      <a:r>
                        <a:rPr lang="en-GB" sz="1200"/>
                        <a:t>0.0390</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63BE7B"/>
                    </a:solidFill>
                  </a:tcPr>
                </a:tc>
                <a:tc>
                  <a:txBody>
                    <a:bodyPr/>
                    <a:lstStyle/>
                    <a:p>
                      <a:pPr marL="0" lvl="0" indent="0" algn="ctr" rtl="0">
                        <a:lnSpc>
                          <a:spcPct val="115000"/>
                        </a:lnSpc>
                        <a:spcBef>
                          <a:spcPts val="0"/>
                        </a:spcBef>
                        <a:spcAft>
                          <a:spcPts val="0"/>
                        </a:spcAft>
                        <a:buNone/>
                      </a:pPr>
                      <a:r>
                        <a:rPr lang="en-GB" sz="1200"/>
                        <a:t>4.3333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B6DFC2"/>
                    </a:solidFill>
                  </a:tcPr>
                </a:tc>
                <a:extLst>
                  <a:ext uri="{0D108BD9-81ED-4DB2-BD59-A6C34878D82A}">
                    <a16:rowId xmlns:a16="http://schemas.microsoft.com/office/drawing/2014/main" val="10002"/>
                  </a:ext>
                </a:extLst>
              </a:tr>
              <a:tr h="252600">
                <a:tc>
                  <a:txBody>
                    <a:bodyPr/>
                    <a:lstStyle/>
                    <a:p>
                      <a:pPr marL="0" lvl="0" indent="0" algn="ctr" rtl="0">
                        <a:spcBef>
                          <a:spcPts val="0"/>
                        </a:spcBef>
                        <a:spcAft>
                          <a:spcPts val="0"/>
                        </a:spcAft>
                        <a:buNone/>
                      </a:pPr>
                      <a:r>
                        <a:rPr lang="en-GB" sz="1200"/>
                        <a:t>DT_3</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17</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6F3EC"/>
                    </a:solidFill>
                  </a:tcPr>
                </a:tc>
                <a:tc>
                  <a:txBody>
                    <a:bodyPr/>
                    <a:lstStyle/>
                    <a:p>
                      <a:pPr marL="0" lvl="0" indent="0" algn="ctr" rtl="0">
                        <a:lnSpc>
                          <a:spcPct val="115000"/>
                        </a:lnSpc>
                        <a:spcBef>
                          <a:spcPts val="0"/>
                        </a:spcBef>
                        <a:spcAft>
                          <a:spcPts val="0"/>
                        </a:spcAft>
                        <a:buNone/>
                      </a:pPr>
                      <a:r>
                        <a:rPr lang="en-GB" sz="1200"/>
                        <a:t>0.0356</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8E7D2"/>
                    </a:solidFill>
                  </a:tcPr>
                </a:tc>
                <a:tc>
                  <a:txBody>
                    <a:bodyPr/>
                    <a:lstStyle/>
                    <a:p>
                      <a:pPr marL="0" lvl="0" indent="0" algn="ctr" rtl="0">
                        <a:lnSpc>
                          <a:spcPct val="115000"/>
                        </a:lnSpc>
                        <a:spcBef>
                          <a:spcPts val="0"/>
                        </a:spcBef>
                        <a:spcAft>
                          <a:spcPts val="0"/>
                        </a:spcAft>
                        <a:buNone/>
                      </a:pPr>
                      <a:r>
                        <a:rPr lang="en-GB" sz="1200"/>
                        <a:t>2.6114</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AFDCBC"/>
                    </a:solidFill>
                  </a:tcPr>
                </a:tc>
                <a:tc>
                  <a:txBody>
                    <a:bodyPr/>
                    <a:lstStyle/>
                    <a:p>
                      <a:pPr marL="0" lvl="0" indent="0" algn="ctr" rtl="0">
                        <a:lnSpc>
                          <a:spcPct val="115000"/>
                        </a:lnSpc>
                        <a:spcBef>
                          <a:spcPts val="0"/>
                        </a:spcBef>
                        <a:spcAft>
                          <a:spcPts val="0"/>
                        </a:spcAft>
                        <a:buNone/>
                      </a:pPr>
                      <a:r>
                        <a:rPr lang="en-GB" sz="1200"/>
                        <a:t>0.1867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FCFF"/>
                    </a:solidFill>
                  </a:tcPr>
                </a:tc>
                <a:tc>
                  <a:txBody>
                    <a:bodyPr/>
                    <a:lstStyle/>
                    <a:p>
                      <a:pPr marL="0" lvl="0" indent="0" algn="ctr" rtl="0">
                        <a:lnSpc>
                          <a:spcPct val="115000"/>
                        </a:lnSpc>
                        <a:spcBef>
                          <a:spcPts val="0"/>
                        </a:spcBef>
                        <a:spcAft>
                          <a:spcPts val="0"/>
                        </a:spcAft>
                        <a:buNone/>
                      </a:pPr>
                      <a:r>
                        <a:rPr lang="en-GB" sz="1200"/>
                        <a:t>4.3333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B6DFC2"/>
                    </a:solidFill>
                  </a:tcPr>
                </a:tc>
                <a:extLst>
                  <a:ext uri="{0D108BD9-81ED-4DB2-BD59-A6C34878D82A}">
                    <a16:rowId xmlns:a16="http://schemas.microsoft.com/office/drawing/2014/main" val="10003"/>
                  </a:ext>
                </a:extLst>
              </a:tr>
              <a:tr h="252600">
                <a:tc>
                  <a:txBody>
                    <a:bodyPr/>
                    <a:lstStyle/>
                    <a:p>
                      <a:pPr marL="0" lvl="0" indent="0" algn="ctr" rtl="0">
                        <a:spcBef>
                          <a:spcPts val="0"/>
                        </a:spcBef>
                        <a:spcAft>
                          <a:spcPts val="0"/>
                        </a:spcAft>
                        <a:buNone/>
                      </a:pPr>
                      <a:r>
                        <a:rPr lang="en-GB" sz="1200"/>
                        <a:t>DT_1</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14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1F8F6"/>
                    </a:solidFill>
                  </a:tcPr>
                </a:tc>
                <a:tc>
                  <a:txBody>
                    <a:bodyPr/>
                    <a:lstStyle/>
                    <a:p>
                      <a:pPr marL="0" lvl="0" indent="0" algn="ctr" rtl="0">
                        <a:lnSpc>
                          <a:spcPct val="115000"/>
                        </a:lnSpc>
                        <a:spcBef>
                          <a:spcPts val="0"/>
                        </a:spcBef>
                        <a:spcAft>
                          <a:spcPts val="0"/>
                        </a:spcAft>
                        <a:buNone/>
                      </a:pPr>
                      <a:r>
                        <a:rPr lang="en-GB" sz="1200"/>
                        <a:t>0.0443</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E3F1E9"/>
                    </a:solidFill>
                  </a:tcPr>
                </a:tc>
                <a:tc>
                  <a:txBody>
                    <a:bodyPr/>
                    <a:lstStyle/>
                    <a:p>
                      <a:pPr marL="0" lvl="0" indent="0" algn="ctr" rtl="0">
                        <a:lnSpc>
                          <a:spcPct val="115000"/>
                        </a:lnSpc>
                        <a:spcBef>
                          <a:spcPts val="0"/>
                        </a:spcBef>
                        <a:spcAft>
                          <a:spcPts val="0"/>
                        </a:spcAft>
                        <a:buNone/>
                      </a:pPr>
                      <a:r>
                        <a:rPr lang="en-GB" sz="1200"/>
                        <a:t>4.0685</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FCFF"/>
                    </a:solidFill>
                  </a:tcPr>
                </a:tc>
                <a:tc>
                  <a:txBody>
                    <a:bodyPr/>
                    <a:lstStyle/>
                    <a:p>
                      <a:pPr marL="0" lvl="0" indent="0" algn="ctr" rtl="0">
                        <a:lnSpc>
                          <a:spcPct val="115000"/>
                        </a:lnSpc>
                        <a:spcBef>
                          <a:spcPts val="0"/>
                        </a:spcBef>
                        <a:spcAft>
                          <a:spcPts val="0"/>
                        </a:spcAft>
                        <a:buNone/>
                      </a:pPr>
                      <a:r>
                        <a:rPr lang="en-GB" sz="1200"/>
                        <a:t>0.1452</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D1EAD9"/>
                    </a:solidFill>
                  </a:tcPr>
                </a:tc>
                <a:tc>
                  <a:txBody>
                    <a:bodyPr/>
                    <a:lstStyle/>
                    <a:p>
                      <a:pPr marL="0" lvl="0" indent="0" algn="ctr" rtl="0">
                        <a:lnSpc>
                          <a:spcPct val="115000"/>
                        </a:lnSpc>
                        <a:spcBef>
                          <a:spcPts val="0"/>
                        </a:spcBef>
                        <a:spcAft>
                          <a:spcPts val="0"/>
                        </a:spcAft>
                        <a:buNone/>
                      </a:pPr>
                      <a:r>
                        <a:rPr lang="en-GB" sz="1200"/>
                        <a:t>5.3333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E0F0E6"/>
                    </a:solidFill>
                  </a:tcPr>
                </a:tc>
                <a:extLst>
                  <a:ext uri="{0D108BD9-81ED-4DB2-BD59-A6C34878D82A}">
                    <a16:rowId xmlns:a16="http://schemas.microsoft.com/office/drawing/2014/main" val="10004"/>
                  </a:ext>
                </a:extLst>
              </a:tr>
              <a:tr h="252600">
                <a:tc>
                  <a:txBody>
                    <a:bodyPr/>
                    <a:lstStyle/>
                    <a:p>
                      <a:pPr marL="0" lvl="0" indent="0" algn="ctr" rtl="0">
                        <a:spcBef>
                          <a:spcPts val="0"/>
                        </a:spcBef>
                        <a:spcAft>
                          <a:spcPts val="0"/>
                        </a:spcAft>
                        <a:buNone/>
                      </a:pPr>
                      <a:r>
                        <a:rPr lang="en-GB" sz="1200"/>
                        <a:t>DT_4</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10</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EBEE"/>
                    </a:solidFill>
                  </a:tcPr>
                </a:tc>
                <a:tc>
                  <a:txBody>
                    <a:bodyPr/>
                    <a:lstStyle/>
                    <a:p>
                      <a:pPr marL="0" lvl="0" indent="0" algn="ctr" rtl="0">
                        <a:lnSpc>
                          <a:spcPct val="115000"/>
                        </a:lnSpc>
                        <a:spcBef>
                          <a:spcPts val="0"/>
                        </a:spcBef>
                        <a:spcAft>
                          <a:spcPts val="0"/>
                        </a:spcAft>
                        <a:buNone/>
                      </a:pPr>
                      <a:r>
                        <a:rPr lang="en-GB" sz="1200"/>
                        <a:t>0.0347</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5E6D0"/>
                    </a:solidFill>
                  </a:tcPr>
                </a:tc>
                <a:tc>
                  <a:txBody>
                    <a:bodyPr/>
                    <a:lstStyle/>
                    <a:p>
                      <a:pPr marL="0" lvl="0" indent="0" algn="ctr" rtl="0">
                        <a:lnSpc>
                          <a:spcPct val="115000"/>
                        </a:lnSpc>
                        <a:spcBef>
                          <a:spcPts val="0"/>
                        </a:spcBef>
                        <a:spcAft>
                          <a:spcPts val="0"/>
                        </a:spcAft>
                        <a:buNone/>
                      </a:pPr>
                      <a:r>
                        <a:rPr lang="en-GB" sz="1200"/>
                        <a:t>3.0731</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7E6D1"/>
                    </a:solidFill>
                  </a:tcPr>
                </a:tc>
                <a:tc>
                  <a:txBody>
                    <a:bodyPr/>
                    <a:lstStyle/>
                    <a:p>
                      <a:pPr marL="0" lvl="0" indent="0" algn="ctr" rtl="0">
                        <a:lnSpc>
                          <a:spcPct val="115000"/>
                        </a:lnSpc>
                        <a:spcBef>
                          <a:spcPts val="0"/>
                        </a:spcBef>
                        <a:spcAft>
                          <a:spcPts val="0"/>
                        </a:spcAft>
                        <a:buNone/>
                      </a:pPr>
                      <a:r>
                        <a:rPr lang="en-GB" sz="1200"/>
                        <a:t>0.2283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EBEE"/>
                    </a:solidFill>
                  </a:tcPr>
                </a:tc>
                <a:tc>
                  <a:txBody>
                    <a:bodyPr/>
                    <a:lstStyle/>
                    <a:p>
                      <a:pPr marL="0" lvl="0" indent="0" algn="ctr" rtl="0">
                        <a:lnSpc>
                          <a:spcPct val="115000"/>
                        </a:lnSpc>
                        <a:spcBef>
                          <a:spcPts val="0"/>
                        </a:spcBef>
                        <a:spcAft>
                          <a:spcPts val="0"/>
                        </a:spcAft>
                        <a:buNone/>
                      </a:pPr>
                      <a:r>
                        <a:rPr lang="en-GB" sz="1200"/>
                        <a:t>5.3333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E0F0E6"/>
                    </a:solidFill>
                  </a:tcPr>
                </a:tc>
                <a:extLst>
                  <a:ext uri="{0D108BD9-81ED-4DB2-BD59-A6C34878D82A}">
                    <a16:rowId xmlns:a16="http://schemas.microsoft.com/office/drawing/2014/main" val="10005"/>
                  </a:ext>
                </a:extLst>
              </a:tr>
              <a:tr h="252600">
                <a:tc>
                  <a:txBody>
                    <a:bodyPr/>
                    <a:lstStyle/>
                    <a:p>
                      <a:pPr marL="0" lvl="0" indent="0" algn="ctr" rtl="0">
                        <a:spcBef>
                          <a:spcPts val="0"/>
                        </a:spcBef>
                        <a:spcAft>
                          <a:spcPts val="0"/>
                        </a:spcAft>
                        <a:buNone/>
                      </a:pPr>
                      <a:r>
                        <a:rPr lang="en-GB" sz="1200"/>
                        <a:t>DE_1</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lvl="0" indent="0" algn="ctr" rtl="0">
                        <a:lnSpc>
                          <a:spcPct val="115000"/>
                        </a:lnSpc>
                        <a:spcBef>
                          <a:spcPts val="0"/>
                        </a:spcBef>
                        <a:spcAft>
                          <a:spcPts val="0"/>
                        </a:spcAft>
                        <a:buNone/>
                      </a:pPr>
                      <a:r>
                        <a:rPr lang="en-GB" sz="1200"/>
                        <a:t>0.0040</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68C07F"/>
                    </a:solidFill>
                  </a:tcPr>
                </a:tc>
                <a:tc>
                  <a:txBody>
                    <a:bodyPr/>
                    <a:lstStyle/>
                    <a:p>
                      <a:pPr marL="0" lvl="0" indent="0" algn="ctr" rtl="0">
                        <a:lnSpc>
                          <a:spcPct val="115000"/>
                        </a:lnSpc>
                        <a:spcBef>
                          <a:spcPts val="0"/>
                        </a:spcBef>
                        <a:spcAft>
                          <a:spcPts val="0"/>
                        </a:spcAft>
                        <a:buNone/>
                      </a:pPr>
                      <a:r>
                        <a:rPr lang="en-GB" sz="1200"/>
                        <a:t>8.1405</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8696B"/>
                    </a:solidFill>
                  </a:tcPr>
                </a:tc>
                <a:tc>
                  <a:txBody>
                    <a:bodyPr/>
                    <a:lstStyle/>
                    <a:p>
                      <a:pPr marL="0" lvl="0" indent="0" algn="ctr" rtl="0">
                        <a:lnSpc>
                          <a:spcPct val="115000"/>
                        </a:lnSpc>
                        <a:spcBef>
                          <a:spcPts val="0"/>
                        </a:spcBef>
                        <a:spcAft>
                          <a:spcPts val="0"/>
                        </a:spcAft>
                        <a:buNone/>
                      </a:pPr>
                      <a:r>
                        <a:rPr lang="en-GB" sz="1200"/>
                        <a:t>0.0923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9AD4AA"/>
                    </a:solidFill>
                  </a:tcPr>
                </a:tc>
                <a:tc>
                  <a:txBody>
                    <a:bodyPr/>
                    <a:lstStyle/>
                    <a:p>
                      <a:pPr marL="0" lvl="0" indent="0" algn="ctr" rtl="0">
                        <a:lnSpc>
                          <a:spcPct val="115000"/>
                        </a:lnSpc>
                        <a:spcBef>
                          <a:spcPts val="0"/>
                        </a:spcBef>
                        <a:spcAft>
                          <a:spcPts val="0"/>
                        </a:spcAft>
                        <a:buNone/>
                      </a:pPr>
                      <a:r>
                        <a:rPr lang="en-GB" sz="1200"/>
                        <a:t>5.6667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EEF6F3"/>
                    </a:solidFill>
                  </a:tcPr>
                </a:tc>
                <a:extLst>
                  <a:ext uri="{0D108BD9-81ED-4DB2-BD59-A6C34878D82A}">
                    <a16:rowId xmlns:a16="http://schemas.microsoft.com/office/drawing/2014/main" val="10006"/>
                  </a:ext>
                </a:extLst>
              </a:tr>
              <a:tr h="252600">
                <a:tc>
                  <a:txBody>
                    <a:bodyPr/>
                    <a:lstStyle/>
                    <a:p>
                      <a:pPr marL="0" lvl="0" indent="0" algn="ctr" rtl="0">
                        <a:spcBef>
                          <a:spcPts val="0"/>
                        </a:spcBef>
                        <a:spcAft>
                          <a:spcPts val="0"/>
                        </a:spcAft>
                        <a:buNone/>
                      </a:pPr>
                      <a:r>
                        <a:rPr lang="en-GB" sz="1200"/>
                        <a:t>DT_2</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40</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8ED0A0"/>
                    </a:solidFill>
                  </a:tcPr>
                </a:tc>
                <a:tc>
                  <a:txBody>
                    <a:bodyPr/>
                    <a:lstStyle/>
                    <a:p>
                      <a:pPr marL="0" lvl="0" indent="0" algn="ctr" rtl="0">
                        <a:lnSpc>
                          <a:spcPct val="115000"/>
                        </a:lnSpc>
                        <a:spcBef>
                          <a:spcPts val="0"/>
                        </a:spcBef>
                        <a:spcAft>
                          <a:spcPts val="0"/>
                        </a:spcAft>
                        <a:buNone/>
                      </a:pPr>
                      <a:r>
                        <a:rPr lang="en-GB" sz="1200"/>
                        <a:t>0.0525</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FCFF"/>
                    </a:solidFill>
                  </a:tcPr>
                </a:tc>
                <a:tc>
                  <a:txBody>
                    <a:bodyPr/>
                    <a:lstStyle/>
                    <a:p>
                      <a:pPr marL="0" lvl="0" indent="0" algn="ctr" rtl="0">
                        <a:lnSpc>
                          <a:spcPct val="115000"/>
                        </a:lnSpc>
                        <a:spcBef>
                          <a:spcPts val="0"/>
                        </a:spcBef>
                        <a:spcAft>
                          <a:spcPts val="0"/>
                        </a:spcAft>
                        <a:buNone/>
                      </a:pPr>
                      <a:r>
                        <a:rPr lang="en-GB" sz="1200"/>
                        <a:t>3.1516</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BE8D5"/>
                    </a:solidFill>
                  </a:tcPr>
                </a:tc>
                <a:tc>
                  <a:txBody>
                    <a:bodyPr/>
                    <a:lstStyle/>
                    <a:p>
                      <a:pPr marL="0" lvl="0" indent="0" algn="ctr" rtl="0">
                        <a:lnSpc>
                          <a:spcPct val="115000"/>
                        </a:lnSpc>
                        <a:spcBef>
                          <a:spcPts val="0"/>
                        </a:spcBef>
                        <a:spcAft>
                          <a:spcPts val="0"/>
                        </a:spcAft>
                        <a:buNone/>
                      </a:pPr>
                      <a:r>
                        <a:rPr lang="en-GB" sz="1200"/>
                        <a:t>0.1821</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7FAFA"/>
                    </a:solidFill>
                  </a:tcPr>
                </a:tc>
                <a:tc>
                  <a:txBody>
                    <a:bodyPr/>
                    <a:lstStyle/>
                    <a:p>
                      <a:pPr marL="0" lvl="0" indent="0" algn="ctr" rtl="0">
                        <a:lnSpc>
                          <a:spcPct val="115000"/>
                        </a:lnSpc>
                        <a:spcBef>
                          <a:spcPts val="0"/>
                        </a:spcBef>
                        <a:spcAft>
                          <a:spcPts val="0"/>
                        </a:spcAft>
                        <a:buNone/>
                      </a:pPr>
                      <a:r>
                        <a:rPr lang="en-GB" sz="1200"/>
                        <a:t>6</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FCFF"/>
                    </a:solidFill>
                  </a:tcPr>
                </a:tc>
                <a:extLst>
                  <a:ext uri="{0D108BD9-81ED-4DB2-BD59-A6C34878D82A}">
                    <a16:rowId xmlns:a16="http://schemas.microsoft.com/office/drawing/2014/main" val="10007"/>
                  </a:ext>
                </a:extLst>
              </a:tr>
              <a:tr h="252600">
                <a:tc>
                  <a:txBody>
                    <a:bodyPr/>
                    <a:lstStyle/>
                    <a:p>
                      <a:pPr marL="0" lvl="0" indent="0" algn="ctr" rtl="0">
                        <a:spcBef>
                          <a:spcPts val="0"/>
                        </a:spcBef>
                        <a:spcAft>
                          <a:spcPts val="0"/>
                        </a:spcAft>
                        <a:buNone/>
                      </a:pPr>
                      <a:r>
                        <a:rPr lang="en-GB" sz="1200"/>
                        <a:t>DT_6</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11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CFF"/>
                    </a:solidFill>
                  </a:tcPr>
                </a:tc>
                <a:tc>
                  <a:txBody>
                    <a:bodyPr/>
                    <a:lstStyle/>
                    <a:p>
                      <a:pPr marL="0" lvl="0" indent="0" algn="ctr" rtl="0">
                        <a:lnSpc>
                          <a:spcPct val="115000"/>
                        </a:lnSpc>
                        <a:spcBef>
                          <a:spcPts val="0"/>
                        </a:spcBef>
                        <a:spcAft>
                          <a:spcPts val="0"/>
                        </a:spcAft>
                        <a:buNone/>
                      </a:pPr>
                      <a:r>
                        <a:rPr lang="en-GB" sz="1200"/>
                        <a:t>0.0538</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F5F8"/>
                    </a:solidFill>
                  </a:tcPr>
                </a:tc>
                <a:tc>
                  <a:txBody>
                    <a:bodyPr/>
                    <a:lstStyle/>
                    <a:p>
                      <a:pPr marL="0" lvl="0" indent="0" algn="ctr" rtl="0">
                        <a:lnSpc>
                          <a:spcPct val="115000"/>
                        </a:lnSpc>
                        <a:spcBef>
                          <a:spcPts val="0"/>
                        </a:spcBef>
                        <a:spcAft>
                          <a:spcPts val="0"/>
                        </a:spcAft>
                        <a:buNone/>
                      </a:pPr>
                      <a:r>
                        <a:rPr lang="en-GB" sz="1200"/>
                        <a:t>3.8154</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EEF6F3"/>
                    </a:solidFill>
                  </a:tcPr>
                </a:tc>
                <a:tc>
                  <a:txBody>
                    <a:bodyPr/>
                    <a:lstStyle/>
                    <a:p>
                      <a:pPr marL="0" lvl="0" indent="0" algn="ctr" rtl="0">
                        <a:lnSpc>
                          <a:spcPct val="115000"/>
                        </a:lnSpc>
                        <a:spcBef>
                          <a:spcPts val="0"/>
                        </a:spcBef>
                        <a:spcAft>
                          <a:spcPts val="0"/>
                        </a:spcAft>
                        <a:buNone/>
                      </a:pPr>
                      <a:r>
                        <a:rPr lang="en-GB" sz="1200"/>
                        <a:t>0.1610</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E1F1E8"/>
                    </a:solidFill>
                  </a:tcPr>
                </a:tc>
                <a:tc>
                  <a:txBody>
                    <a:bodyPr/>
                    <a:lstStyle/>
                    <a:p>
                      <a:pPr marL="0" lvl="0" indent="0" algn="ctr" rtl="0">
                        <a:lnSpc>
                          <a:spcPct val="115000"/>
                        </a:lnSpc>
                        <a:spcBef>
                          <a:spcPts val="0"/>
                        </a:spcBef>
                        <a:spcAft>
                          <a:spcPts val="0"/>
                        </a:spcAft>
                        <a:buNone/>
                      </a:pPr>
                      <a:r>
                        <a:rPr lang="en-GB" sz="1200"/>
                        <a:t>6.3333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F5F8"/>
                    </a:solidFill>
                  </a:tcPr>
                </a:tc>
                <a:extLst>
                  <a:ext uri="{0D108BD9-81ED-4DB2-BD59-A6C34878D82A}">
                    <a16:rowId xmlns:a16="http://schemas.microsoft.com/office/drawing/2014/main" val="10008"/>
                  </a:ext>
                </a:extLst>
              </a:tr>
              <a:tr h="252600">
                <a:tc>
                  <a:txBody>
                    <a:bodyPr/>
                    <a:lstStyle/>
                    <a:p>
                      <a:pPr marL="0" lvl="0" indent="0" algn="ctr" rtl="0">
                        <a:spcBef>
                          <a:spcPts val="0"/>
                        </a:spcBef>
                        <a:spcAft>
                          <a:spcPts val="0"/>
                        </a:spcAft>
                        <a:buNone/>
                      </a:pPr>
                      <a:r>
                        <a:rPr lang="en-GB" sz="1200"/>
                        <a:t>Hybrid_2</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9AAAC"/>
                    </a:solidFill>
                  </a:tcPr>
                </a:tc>
                <a:tc>
                  <a:txBody>
                    <a:bodyPr/>
                    <a:lstStyle/>
                    <a:p>
                      <a:pPr marL="0" lvl="0" indent="0" algn="ctr" rtl="0">
                        <a:lnSpc>
                          <a:spcPct val="115000"/>
                        </a:lnSpc>
                        <a:spcBef>
                          <a:spcPts val="0"/>
                        </a:spcBef>
                        <a:spcAft>
                          <a:spcPts val="0"/>
                        </a:spcAft>
                        <a:buNone/>
                      </a:pPr>
                      <a:r>
                        <a:rPr lang="en-GB" sz="1200"/>
                        <a:t>0.0471</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EBF5F0"/>
                    </a:solidFill>
                  </a:tcPr>
                </a:tc>
                <a:tc>
                  <a:txBody>
                    <a:bodyPr/>
                    <a:lstStyle/>
                    <a:p>
                      <a:pPr marL="0" lvl="0" indent="0" algn="ctr" rtl="0">
                        <a:lnSpc>
                          <a:spcPct val="115000"/>
                        </a:lnSpc>
                        <a:spcBef>
                          <a:spcPts val="0"/>
                        </a:spcBef>
                        <a:spcAft>
                          <a:spcPts val="0"/>
                        </a:spcAft>
                        <a:buNone/>
                      </a:pPr>
                      <a:r>
                        <a:rPr lang="en-GB" sz="1200"/>
                        <a:t>4.9487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DDE0"/>
                    </a:solidFill>
                  </a:tcPr>
                </a:tc>
                <a:tc>
                  <a:txBody>
                    <a:bodyPr/>
                    <a:lstStyle/>
                    <a:p>
                      <a:pPr marL="0" lvl="0" indent="0" algn="ctr" rtl="0">
                        <a:lnSpc>
                          <a:spcPct val="115000"/>
                        </a:lnSpc>
                        <a:spcBef>
                          <a:spcPts val="0"/>
                        </a:spcBef>
                        <a:spcAft>
                          <a:spcPts val="0"/>
                        </a:spcAft>
                        <a:buNone/>
                      </a:pPr>
                      <a:r>
                        <a:rPr lang="en-GB" sz="1200"/>
                        <a:t>0.2707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D9DC"/>
                    </a:solidFill>
                  </a:tcPr>
                </a:tc>
                <a:tc>
                  <a:txBody>
                    <a:bodyPr/>
                    <a:lstStyle/>
                    <a:p>
                      <a:pPr marL="0" lvl="0" indent="0" algn="ctr" rtl="0">
                        <a:lnSpc>
                          <a:spcPct val="115000"/>
                        </a:lnSpc>
                        <a:spcBef>
                          <a:spcPts val="0"/>
                        </a:spcBef>
                        <a:spcAft>
                          <a:spcPts val="0"/>
                        </a:spcAft>
                        <a:buNone/>
                      </a:pPr>
                      <a:r>
                        <a:rPr lang="en-GB" sz="1200"/>
                        <a:t>8.6667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BC2C4"/>
                    </a:solidFill>
                  </a:tcPr>
                </a:tc>
                <a:extLst>
                  <a:ext uri="{0D108BD9-81ED-4DB2-BD59-A6C34878D82A}">
                    <a16:rowId xmlns:a16="http://schemas.microsoft.com/office/drawing/2014/main" val="10009"/>
                  </a:ext>
                </a:extLst>
              </a:tr>
              <a:tr h="252600">
                <a:tc>
                  <a:txBody>
                    <a:bodyPr/>
                    <a:lstStyle/>
                    <a:p>
                      <a:pPr marL="0" lvl="0" indent="0" algn="ctr" rtl="0">
                        <a:spcBef>
                          <a:spcPts val="0"/>
                        </a:spcBef>
                        <a:spcAft>
                          <a:spcPts val="0"/>
                        </a:spcAft>
                        <a:buNone/>
                      </a:pPr>
                      <a:r>
                        <a:rPr lang="en-GB" sz="1200"/>
                        <a:t>DE_4</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36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9DD6AD"/>
                    </a:solidFill>
                  </a:tcPr>
                </a:tc>
                <a:tc>
                  <a:txBody>
                    <a:bodyPr/>
                    <a:lstStyle/>
                    <a:p>
                      <a:pPr marL="0" lvl="0" indent="0" algn="ctr" rtl="0">
                        <a:lnSpc>
                          <a:spcPct val="115000"/>
                        </a:lnSpc>
                        <a:spcBef>
                          <a:spcPts val="0"/>
                        </a:spcBef>
                        <a:spcAft>
                          <a:spcPts val="0"/>
                        </a:spcAft>
                        <a:buNone/>
                      </a:pPr>
                      <a:r>
                        <a:rPr lang="en-GB" sz="1200"/>
                        <a:t>0.0565</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E4E7"/>
                    </a:solidFill>
                  </a:tcPr>
                </a:tc>
                <a:tc>
                  <a:txBody>
                    <a:bodyPr/>
                    <a:lstStyle/>
                    <a:p>
                      <a:pPr marL="0" lvl="0" indent="0" algn="ctr" rtl="0">
                        <a:lnSpc>
                          <a:spcPct val="115000"/>
                        </a:lnSpc>
                        <a:spcBef>
                          <a:spcPts val="0"/>
                        </a:spcBef>
                        <a:spcAft>
                          <a:spcPts val="0"/>
                        </a:spcAft>
                        <a:buNone/>
                      </a:pPr>
                      <a:r>
                        <a:rPr lang="en-GB" sz="1200"/>
                        <a:t>5.5285</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BC8CA"/>
                    </a:solidFill>
                  </a:tcPr>
                </a:tc>
                <a:tc>
                  <a:txBody>
                    <a:bodyPr/>
                    <a:lstStyle/>
                    <a:p>
                      <a:pPr marL="0" lvl="0" indent="0" algn="ctr" rtl="0">
                        <a:lnSpc>
                          <a:spcPct val="115000"/>
                        </a:lnSpc>
                        <a:spcBef>
                          <a:spcPts val="0"/>
                        </a:spcBef>
                        <a:spcAft>
                          <a:spcPts val="0"/>
                        </a:spcAft>
                        <a:buNone/>
                      </a:pPr>
                      <a:r>
                        <a:rPr lang="en-GB" sz="1200"/>
                        <a:t>0.2138</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F1F4"/>
                    </a:solidFill>
                  </a:tcPr>
                </a:tc>
                <a:tc>
                  <a:txBody>
                    <a:bodyPr/>
                    <a:lstStyle/>
                    <a:p>
                      <a:pPr marL="0" lvl="0" indent="0" algn="ctr" rtl="0">
                        <a:lnSpc>
                          <a:spcPct val="115000"/>
                        </a:lnSpc>
                        <a:spcBef>
                          <a:spcPts val="0"/>
                        </a:spcBef>
                        <a:spcAft>
                          <a:spcPts val="0"/>
                        </a:spcAft>
                        <a:buNone/>
                      </a:pPr>
                      <a:r>
                        <a:rPr lang="en-GB" sz="1200"/>
                        <a:t>9</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BBABD"/>
                    </a:solidFill>
                  </a:tcPr>
                </a:tc>
                <a:extLst>
                  <a:ext uri="{0D108BD9-81ED-4DB2-BD59-A6C34878D82A}">
                    <a16:rowId xmlns:a16="http://schemas.microsoft.com/office/drawing/2014/main" val="10010"/>
                  </a:ext>
                </a:extLst>
              </a:tr>
              <a:tr h="252600">
                <a:tc>
                  <a:txBody>
                    <a:bodyPr/>
                    <a:lstStyle/>
                    <a:p>
                      <a:pPr marL="0" lvl="0" indent="0" algn="ctr" rtl="0">
                        <a:spcBef>
                          <a:spcPts val="0"/>
                        </a:spcBef>
                        <a:spcAft>
                          <a:spcPts val="0"/>
                        </a:spcAft>
                        <a:buNone/>
                      </a:pPr>
                      <a:r>
                        <a:rPr lang="en-GB" sz="1200"/>
                        <a:t>DE_5</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51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63BE7B"/>
                    </a:solidFill>
                  </a:tcPr>
                </a:tc>
                <a:tc>
                  <a:txBody>
                    <a:bodyPr/>
                    <a:lstStyle/>
                    <a:p>
                      <a:pPr marL="0" lvl="0" indent="0" algn="ctr" rtl="0">
                        <a:lnSpc>
                          <a:spcPct val="115000"/>
                        </a:lnSpc>
                        <a:spcBef>
                          <a:spcPts val="0"/>
                        </a:spcBef>
                        <a:spcAft>
                          <a:spcPts val="0"/>
                        </a:spcAft>
                        <a:buNone/>
                      </a:pPr>
                      <a:r>
                        <a:rPr lang="en-GB" sz="1200"/>
                        <a:t>0.0572</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E0E3"/>
                    </a:solidFill>
                  </a:tcPr>
                </a:tc>
                <a:tc>
                  <a:txBody>
                    <a:bodyPr/>
                    <a:lstStyle/>
                    <a:p>
                      <a:pPr marL="0" lvl="0" indent="0" algn="ctr" rtl="0">
                        <a:lnSpc>
                          <a:spcPct val="115000"/>
                        </a:lnSpc>
                        <a:spcBef>
                          <a:spcPts val="0"/>
                        </a:spcBef>
                        <a:spcAft>
                          <a:spcPts val="0"/>
                        </a:spcAft>
                        <a:buNone/>
                      </a:pPr>
                      <a:r>
                        <a:rPr lang="en-GB" sz="1200"/>
                        <a:t>5.9357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BB9BC"/>
                    </a:solidFill>
                  </a:tcPr>
                </a:tc>
                <a:tc>
                  <a:txBody>
                    <a:bodyPr/>
                    <a:lstStyle/>
                    <a:p>
                      <a:pPr marL="0" lvl="0" indent="0" algn="ctr" rtl="0">
                        <a:lnSpc>
                          <a:spcPct val="115000"/>
                        </a:lnSpc>
                        <a:spcBef>
                          <a:spcPts val="0"/>
                        </a:spcBef>
                        <a:spcAft>
                          <a:spcPts val="0"/>
                        </a:spcAft>
                        <a:buNone/>
                      </a:pPr>
                      <a:r>
                        <a:rPr lang="en-GB" sz="1200"/>
                        <a:t>0.2624</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DDDF"/>
                    </a:solidFill>
                  </a:tcPr>
                </a:tc>
                <a:tc>
                  <a:txBody>
                    <a:bodyPr/>
                    <a:lstStyle/>
                    <a:p>
                      <a:pPr marL="0" lvl="0" indent="0" algn="ctr" rtl="0">
                        <a:lnSpc>
                          <a:spcPct val="115000"/>
                        </a:lnSpc>
                        <a:spcBef>
                          <a:spcPts val="0"/>
                        </a:spcBef>
                        <a:spcAft>
                          <a:spcPts val="0"/>
                        </a:spcAft>
                        <a:buNone/>
                      </a:pPr>
                      <a:r>
                        <a:rPr lang="en-GB" sz="1200"/>
                        <a:t>10.3333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A9D9F"/>
                    </a:solidFill>
                  </a:tcPr>
                </a:tc>
                <a:extLst>
                  <a:ext uri="{0D108BD9-81ED-4DB2-BD59-A6C34878D82A}">
                    <a16:rowId xmlns:a16="http://schemas.microsoft.com/office/drawing/2014/main" val="10011"/>
                  </a:ext>
                </a:extLst>
              </a:tr>
              <a:tr h="252600">
                <a:tc>
                  <a:txBody>
                    <a:bodyPr/>
                    <a:lstStyle/>
                    <a:p>
                      <a:pPr marL="0" lvl="0" indent="0" algn="ctr" rtl="0">
                        <a:spcBef>
                          <a:spcPts val="0"/>
                        </a:spcBef>
                        <a:spcAft>
                          <a:spcPts val="0"/>
                        </a:spcAft>
                        <a:buNone/>
                      </a:pPr>
                      <a:r>
                        <a:rPr lang="en-GB" sz="1200"/>
                        <a:t>Hybrid_4</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25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C7E7D1"/>
                    </a:solidFill>
                  </a:tcPr>
                </a:tc>
                <a:tc>
                  <a:txBody>
                    <a:bodyPr/>
                    <a:lstStyle/>
                    <a:p>
                      <a:pPr marL="0" lvl="0" indent="0" algn="ctr" rtl="0">
                        <a:lnSpc>
                          <a:spcPct val="115000"/>
                        </a:lnSpc>
                        <a:spcBef>
                          <a:spcPts val="0"/>
                        </a:spcBef>
                        <a:spcAft>
                          <a:spcPts val="0"/>
                        </a:spcAft>
                        <a:buNone/>
                      </a:pPr>
                      <a:r>
                        <a:rPr lang="en-GB" sz="1200"/>
                        <a:t>0.0653</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AB0B2"/>
                    </a:solidFill>
                  </a:tcPr>
                </a:tc>
                <a:tc>
                  <a:txBody>
                    <a:bodyPr/>
                    <a:lstStyle/>
                    <a:p>
                      <a:pPr marL="0" lvl="0" indent="0" algn="ctr" rtl="0">
                        <a:lnSpc>
                          <a:spcPct val="115000"/>
                        </a:lnSpc>
                        <a:spcBef>
                          <a:spcPts val="0"/>
                        </a:spcBef>
                        <a:spcAft>
                          <a:spcPts val="0"/>
                        </a:spcAft>
                        <a:buNone/>
                      </a:pPr>
                      <a:r>
                        <a:rPr lang="en-GB" sz="1200"/>
                        <a:t>4.0914</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FCFF"/>
                    </a:solidFill>
                  </a:tcPr>
                </a:tc>
                <a:tc>
                  <a:txBody>
                    <a:bodyPr/>
                    <a:lstStyle/>
                    <a:p>
                      <a:pPr marL="0" lvl="0" indent="0" algn="ctr" rtl="0">
                        <a:lnSpc>
                          <a:spcPct val="115000"/>
                        </a:lnSpc>
                        <a:spcBef>
                          <a:spcPts val="0"/>
                        </a:spcBef>
                        <a:spcAft>
                          <a:spcPts val="0"/>
                        </a:spcAft>
                        <a:buNone/>
                      </a:pPr>
                      <a:r>
                        <a:rPr lang="en-GB" sz="1200"/>
                        <a:t>0.2835</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BD4D6"/>
                    </a:solidFill>
                  </a:tcPr>
                </a:tc>
                <a:tc>
                  <a:txBody>
                    <a:bodyPr/>
                    <a:lstStyle/>
                    <a:p>
                      <a:pPr marL="0" lvl="0" indent="0" algn="ctr" rtl="0">
                        <a:lnSpc>
                          <a:spcPct val="115000"/>
                        </a:lnSpc>
                        <a:spcBef>
                          <a:spcPts val="0"/>
                        </a:spcBef>
                        <a:spcAft>
                          <a:spcPts val="0"/>
                        </a:spcAft>
                        <a:buNone/>
                      </a:pPr>
                      <a:r>
                        <a:rPr lang="en-GB" sz="1200"/>
                        <a:t>10.6667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A9698"/>
                    </a:solidFill>
                  </a:tcPr>
                </a:tc>
                <a:extLst>
                  <a:ext uri="{0D108BD9-81ED-4DB2-BD59-A6C34878D82A}">
                    <a16:rowId xmlns:a16="http://schemas.microsoft.com/office/drawing/2014/main" val="10012"/>
                  </a:ext>
                </a:extLst>
              </a:tr>
              <a:tr h="252600">
                <a:tc>
                  <a:txBody>
                    <a:bodyPr/>
                    <a:lstStyle/>
                    <a:p>
                      <a:pPr marL="0" lvl="0" indent="0" algn="ctr" rtl="0">
                        <a:spcBef>
                          <a:spcPts val="0"/>
                        </a:spcBef>
                        <a:spcAft>
                          <a:spcPts val="0"/>
                        </a:spcAft>
                        <a:buNone/>
                      </a:pPr>
                      <a:r>
                        <a:rPr lang="en-GB" sz="1200"/>
                        <a:t>Hybrid_1</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7</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ABABD"/>
                    </a:solidFill>
                  </a:tcPr>
                </a:tc>
                <a:tc>
                  <a:txBody>
                    <a:bodyPr/>
                    <a:lstStyle/>
                    <a:p>
                      <a:pPr marL="0" lvl="0" indent="0" algn="ctr" rtl="0">
                        <a:lnSpc>
                          <a:spcPct val="115000"/>
                        </a:lnSpc>
                        <a:spcBef>
                          <a:spcPts val="0"/>
                        </a:spcBef>
                        <a:spcAft>
                          <a:spcPts val="0"/>
                        </a:spcAft>
                        <a:buNone/>
                      </a:pPr>
                      <a:r>
                        <a:rPr lang="en-GB" sz="1200"/>
                        <a:t>0.0770</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8696B"/>
                    </a:solidFill>
                  </a:tcPr>
                </a:tc>
                <a:tc>
                  <a:txBody>
                    <a:bodyPr/>
                    <a:lstStyle/>
                    <a:p>
                      <a:pPr marL="0" lvl="0" indent="0" algn="ctr" rtl="0">
                        <a:lnSpc>
                          <a:spcPct val="115000"/>
                        </a:lnSpc>
                        <a:spcBef>
                          <a:spcPts val="0"/>
                        </a:spcBef>
                        <a:spcAft>
                          <a:spcPts val="0"/>
                        </a:spcAft>
                        <a:buNone/>
                      </a:pPr>
                      <a:r>
                        <a:rPr lang="en-GB" sz="1200"/>
                        <a:t>6.7608</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A9B9E"/>
                    </a:solidFill>
                  </a:tcPr>
                </a:tc>
                <a:tc>
                  <a:txBody>
                    <a:bodyPr/>
                    <a:lstStyle/>
                    <a:p>
                      <a:pPr marL="0" lvl="0" indent="0" algn="ctr" rtl="0">
                        <a:lnSpc>
                          <a:spcPct val="115000"/>
                        </a:lnSpc>
                        <a:spcBef>
                          <a:spcPts val="0"/>
                        </a:spcBef>
                        <a:spcAft>
                          <a:spcPts val="0"/>
                        </a:spcAft>
                        <a:buNone/>
                      </a:pPr>
                      <a:r>
                        <a:rPr lang="en-GB" sz="1200"/>
                        <a:t>0.5357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8696B"/>
                    </a:solidFill>
                  </a:tcPr>
                </a:tc>
                <a:tc>
                  <a:txBody>
                    <a:bodyPr/>
                    <a:lstStyle/>
                    <a:p>
                      <a:pPr marL="0" lvl="0" indent="0" algn="ctr" rtl="0">
                        <a:lnSpc>
                          <a:spcPct val="115000"/>
                        </a:lnSpc>
                        <a:spcBef>
                          <a:spcPts val="0"/>
                        </a:spcBef>
                        <a:spcAft>
                          <a:spcPts val="0"/>
                        </a:spcAft>
                        <a:buNone/>
                      </a:pPr>
                      <a:r>
                        <a:rPr lang="en-GB" sz="1200"/>
                        <a:t>12.6667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8696B"/>
                    </a:solidFill>
                  </a:tcPr>
                </a:tc>
                <a:extLst>
                  <a:ext uri="{0D108BD9-81ED-4DB2-BD59-A6C34878D82A}">
                    <a16:rowId xmlns:a16="http://schemas.microsoft.com/office/drawing/2014/main" val="10013"/>
                  </a:ext>
                </a:extLst>
              </a:tr>
            </a:tbl>
          </a:graphicData>
        </a:graphic>
      </p:graphicFrame>
      <p:sp>
        <p:nvSpPr>
          <p:cNvPr id="251" name="Google Shape;251;p44"/>
          <p:cNvSpPr txBox="1">
            <a:spLocks noGrp="1"/>
          </p:cNvSpPr>
          <p:nvPr>
            <p:ph type="title"/>
          </p:nvPr>
        </p:nvSpPr>
        <p:spPr>
          <a:xfrm>
            <a:off x="311700" y="151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Standard Deviation Ranking Table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Talent Distribution across the Defensive Line</a:t>
            </a:r>
            <a:endParaRPr/>
          </a:p>
        </p:txBody>
      </p:sp>
      <p:sp>
        <p:nvSpPr>
          <p:cNvPr id="257" name="Google Shape;257;p4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GB" sz="1900"/>
              <a:t>As we can see from the density plots and standard deviation rankings, positions with a reasonable sample size and equal talent distributions are:</a:t>
            </a:r>
            <a:endParaRPr sz="1900"/>
          </a:p>
          <a:p>
            <a:pPr marL="914400" lvl="1" indent="-323850" algn="l" rtl="0">
              <a:spcBef>
                <a:spcPts val="0"/>
              </a:spcBef>
              <a:spcAft>
                <a:spcPts val="0"/>
              </a:spcAft>
              <a:buSzPts val="1500"/>
              <a:buChar char="○"/>
            </a:pPr>
            <a:r>
              <a:rPr lang="en-GB" sz="1500"/>
              <a:t>DT_3</a:t>
            </a:r>
            <a:endParaRPr sz="1500"/>
          </a:p>
          <a:p>
            <a:pPr marL="914400" lvl="1" indent="-323850" algn="l" rtl="0">
              <a:spcBef>
                <a:spcPts val="0"/>
              </a:spcBef>
              <a:spcAft>
                <a:spcPts val="0"/>
              </a:spcAft>
              <a:buSzPts val="1500"/>
              <a:buChar char="○"/>
            </a:pPr>
            <a:r>
              <a:rPr lang="en-GB" sz="1500"/>
              <a:t>DT_1</a:t>
            </a:r>
            <a:endParaRPr sz="1500"/>
          </a:p>
          <a:p>
            <a:pPr marL="914400" lvl="1" indent="-323850" algn="l" rtl="0">
              <a:spcBef>
                <a:spcPts val="0"/>
              </a:spcBef>
              <a:spcAft>
                <a:spcPts val="0"/>
              </a:spcAft>
              <a:buSzPts val="1500"/>
              <a:buChar char="○"/>
            </a:pPr>
            <a:r>
              <a:rPr lang="en-GB" sz="1500"/>
              <a:t>DT_4</a:t>
            </a:r>
            <a:endParaRPr sz="1500"/>
          </a:p>
          <a:p>
            <a:pPr marL="457200" lvl="0" indent="-349250" algn="l" rtl="0">
              <a:spcBef>
                <a:spcPts val="0"/>
              </a:spcBef>
              <a:spcAft>
                <a:spcPts val="0"/>
              </a:spcAft>
              <a:buSzPts val="1900"/>
              <a:buChar char="●"/>
            </a:pPr>
            <a:r>
              <a:rPr lang="en-GB" sz="1900"/>
              <a:t>On the other hand, positions which have unequal distributions of talent are:</a:t>
            </a:r>
            <a:endParaRPr sz="1900"/>
          </a:p>
          <a:p>
            <a:pPr marL="914400" lvl="1" indent="-323850" algn="l" rtl="0">
              <a:spcBef>
                <a:spcPts val="0"/>
              </a:spcBef>
              <a:spcAft>
                <a:spcPts val="0"/>
              </a:spcAft>
              <a:buSzPts val="1500"/>
              <a:buChar char="○"/>
            </a:pPr>
            <a:r>
              <a:rPr lang="en-GB" sz="1500"/>
              <a:t>Hybrid_1: Aaron Donald is in this group</a:t>
            </a:r>
            <a:endParaRPr sz="1500"/>
          </a:p>
          <a:p>
            <a:pPr marL="914400" lvl="1" indent="-323850" algn="l" rtl="0">
              <a:spcBef>
                <a:spcPts val="0"/>
              </a:spcBef>
              <a:spcAft>
                <a:spcPts val="0"/>
              </a:spcAft>
              <a:buSzPts val="1500"/>
              <a:buChar char="○"/>
            </a:pPr>
            <a:r>
              <a:rPr lang="en-GB" sz="1500"/>
              <a:t>Hybrid_4: High levels of talent like Cameron Heyward and Ndamukong Suh vs lower levels of talent like Renell Wren and Michael Bogbe</a:t>
            </a:r>
            <a:endParaRPr sz="1500"/>
          </a:p>
          <a:p>
            <a:pPr marL="914400" lvl="1" indent="-323850" algn="l" rtl="0">
              <a:spcBef>
                <a:spcPts val="0"/>
              </a:spcBef>
              <a:spcAft>
                <a:spcPts val="0"/>
              </a:spcAft>
              <a:buSzPts val="1500"/>
              <a:buChar char="○"/>
            </a:pPr>
            <a:r>
              <a:rPr lang="en-GB" sz="1500"/>
              <a:t>DE_5: Edge rushers on the field for passing downs can lead to either big production or heavy losses in the passing game</a:t>
            </a:r>
            <a:endParaRPr sz="15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Situational Analysis</a:t>
            </a:r>
            <a:endParaRPr/>
          </a:p>
        </p:txBody>
      </p:sp>
      <p:sp>
        <p:nvSpPr>
          <p:cNvPr id="263" name="Google Shape;263;p4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looked at the following different game situation:</a:t>
            </a:r>
            <a:endParaRPr/>
          </a:p>
          <a:p>
            <a:pPr marL="457200" lvl="0" indent="-342900" algn="l" rtl="0">
              <a:spcBef>
                <a:spcPts val="1600"/>
              </a:spcBef>
              <a:spcAft>
                <a:spcPts val="0"/>
              </a:spcAft>
              <a:buSzPts val="1800"/>
              <a:buAutoNum type="arabicPeriod"/>
            </a:pPr>
            <a:r>
              <a:rPr lang="en-GB"/>
              <a:t>Running plays versus passing plays</a:t>
            </a:r>
            <a:endParaRPr/>
          </a:p>
          <a:p>
            <a:pPr marL="457200" lvl="0" indent="-342900" algn="l" rtl="0">
              <a:spcBef>
                <a:spcPts val="0"/>
              </a:spcBef>
              <a:spcAft>
                <a:spcPts val="0"/>
              </a:spcAft>
              <a:buSzPts val="1800"/>
              <a:buAutoNum type="arabicPeriod"/>
            </a:pPr>
            <a:r>
              <a:rPr lang="en-GB"/>
              <a:t>The first two downs versus third down</a:t>
            </a:r>
            <a:endParaRPr/>
          </a:p>
          <a:p>
            <a:pPr marL="457200" lvl="0" indent="-342900" algn="l" rtl="0">
              <a:spcBef>
                <a:spcPts val="0"/>
              </a:spcBef>
              <a:spcAft>
                <a:spcPts val="0"/>
              </a:spcAft>
              <a:buSzPts val="1800"/>
              <a:buAutoNum type="arabicPeriod"/>
            </a:pPr>
            <a:r>
              <a:rPr lang="en-GB"/>
              <a:t>The first three quarters versus the fourth quarter</a:t>
            </a:r>
            <a:endParaRPr/>
          </a:p>
          <a:p>
            <a:pPr marL="0" lvl="0" indent="0" algn="l" rtl="0">
              <a:spcBef>
                <a:spcPts val="1600"/>
              </a:spcBef>
              <a:spcAft>
                <a:spcPts val="1600"/>
              </a:spcAft>
              <a:buNone/>
            </a:pPr>
            <a:r>
              <a:rPr lang="en-GB"/>
              <a:t>We focused on the Raw Stats Rating as a dependent variable for comparing the positions during different game situations because it performed the best out of our models in terms of accurately giving higher scores to players who are perceived to be superior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47"/>
          <p:cNvPicPr preferRelativeResize="0"/>
          <p:nvPr/>
        </p:nvPicPr>
        <p:blipFill>
          <a:blip r:embed="rId3">
            <a:alphaModFix/>
          </a:blip>
          <a:stretch>
            <a:fillRect/>
          </a:stretch>
        </p:blipFill>
        <p:spPr>
          <a:xfrm>
            <a:off x="4731575" y="1011950"/>
            <a:ext cx="4308300" cy="3697450"/>
          </a:xfrm>
          <a:prstGeom prst="rect">
            <a:avLst/>
          </a:prstGeom>
          <a:noFill/>
          <a:ln>
            <a:noFill/>
          </a:ln>
        </p:spPr>
      </p:pic>
      <p:pic>
        <p:nvPicPr>
          <p:cNvPr id="269" name="Google Shape;269;p47"/>
          <p:cNvPicPr preferRelativeResize="0"/>
          <p:nvPr/>
        </p:nvPicPr>
        <p:blipFill>
          <a:blip r:embed="rId4">
            <a:alphaModFix/>
          </a:blip>
          <a:stretch>
            <a:fillRect/>
          </a:stretch>
        </p:blipFill>
        <p:spPr>
          <a:xfrm>
            <a:off x="138075" y="1011950"/>
            <a:ext cx="4482100" cy="3697450"/>
          </a:xfrm>
          <a:prstGeom prst="rect">
            <a:avLst/>
          </a:prstGeom>
          <a:noFill/>
          <a:ln>
            <a:noFill/>
          </a:ln>
        </p:spPr>
      </p:pic>
      <p:sp>
        <p:nvSpPr>
          <p:cNvPr id="270" name="Google Shape;270;p47"/>
          <p:cNvSpPr txBox="1">
            <a:spLocks noGrp="1"/>
          </p:cNvSpPr>
          <p:nvPr>
            <p:ph type="title"/>
          </p:nvPr>
        </p:nvSpPr>
        <p:spPr>
          <a:xfrm>
            <a:off x="311700" y="309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Run versus Pass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8"/>
          <p:cNvSpPr txBox="1">
            <a:spLocks noGrp="1"/>
          </p:cNvSpPr>
          <p:nvPr>
            <p:ph type="body" idx="1"/>
          </p:nvPr>
        </p:nvSpPr>
        <p:spPr>
          <a:xfrm>
            <a:off x="311700" y="100865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There are two main differences between the run and pass play only graphs. The overall rating of every cluster drops dramatically for run plays because there are less opportunities to acquire the game statistics used to calculate the model</a:t>
            </a:r>
            <a:endParaRPr dirty="0"/>
          </a:p>
          <a:p>
            <a:pPr marL="0" lvl="0" indent="0" algn="l" rtl="0">
              <a:spcBef>
                <a:spcPts val="1600"/>
              </a:spcBef>
              <a:spcAft>
                <a:spcPts val="0"/>
              </a:spcAft>
              <a:buNone/>
            </a:pPr>
            <a:r>
              <a:rPr lang="en-GB" dirty="0"/>
              <a:t>Moreover, the random forest defined defensive tackle clusters saw a major hit to their ratings in comparison to their defensive end and hybrid counterparts. This is most likely due to the relative importance of tackles to stop the run versus to get to the quarterback. There are also less tackles playing in obvious passing situations</a:t>
            </a:r>
            <a:endParaRPr dirty="0"/>
          </a:p>
          <a:p>
            <a:pPr marL="0" lvl="0" indent="0" algn="l" rtl="0">
              <a:spcBef>
                <a:spcPts val="1600"/>
              </a:spcBef>
              <a:spcAft>
                <a:spcPts val="1600"/>
              </a:spcAft>
              <a:buNone/>
            </a:pPr>
            <a:r>
              <a:rPr lang="en-GB" dirty="0"/>
              <a:t>Overall, DT_4 has the highest average rating for rushing plays while DE_5 and Hybrid_2 top the charts for passing plays</a:t>
            </a:r>
            <a:endParaRPr dirty="0"/>
          </a:p>
        </p:txBody>
      </p:sp>
      <p:sp>
        <p:nvSpPr>
          <p:cNvPr id="276" name="Google Shape;276;p48"/>
          <p:cNvSpPr txBox="1">
            <a:spLocks noGrp="1"/>
          </p:cNvSpPr>
          <p:nvPr>
            <p:ph type="title"/>
          </p:nvPr>
        </p:nvSpPr>
        <p:spPr>
          <a:xfrm>
            <a:off x="311700" y="309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Run versus Pass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Downs</a:t>
            </a:r>
            <a:endParaRPr/>
          </a:p>
        </p:txBody>
      </p:sp>
      <p:pic>
        <p:nvPicPr>
          <p:cNvPr id="282" name="Google Shape;282;p49"/>
          <p:cNvPicPr preferRelativeResize="0"/>
          <p:nvPr/>
        </p:nvPicPr>
        <p:blipFill>
          <a:blip r:embed="rId3">
            <a:alphaModFix/>
          </a:blip>
          <a:stretch>
            <a:fillRect/>
          </a:stretch>
        </p:blipFill>
        <p:spPr>
          <a:xfrm>
            <a:off x="4752950" y="1231688"/>
            <a:ext cx="4243602" cy="3140725"/>
          </a:xfrm>
          <a:prstGeom prst="rect">
            <a:avLst/>
          </a:prstGeom>
          <a:noFill/>
          <a:ln>
            <a:noFill/>
          </a:ln>
        </p:spPr>
      </p:pic>
      <p:pic>
        <p:nvPicPr>
          <p:cNvPr id="283" name="Google Shape;283;p49"/>
          <p:cNvPicPr preferRelativeResize="0"/>
          <p:nvPr/>
        </p:nvPicPr>
        <p:blipFill>
          <a:blip r:embed="rId4">
            <a:alphaModFix/>
          </a:blip>
          <a:stretch>
            <a:fillRect/>
          </a:stretch>
        </p:blipFill>
        <p:spPr>
          <a:xfrm>
            <a:off x="138075" y="1254275"/>
            <a:ext cx="4433925" cy="30955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Early versus Late Downs</a:t>
            </a:r>
            <a:endParaRPr/>
          </a:p>
        </p:txBody>
      </p:sp>
      <p:sp>
        <p:nvSpPr>
          <p:cNvPr id="289" name="Google Shape;289;p5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conventional strategy of less tackles and more defensive ends on third down  leads to the split seen in the previous graphs</a:t>
            </a:r>
            <a:endParaRPr/>
          </a:p>
          <a:p>
            <a:pPr marL="0" lvl="0" indent="0" algn="l" rtl="0">
              <a:spcBef>
                <a:spcPts val="1600"/>
              </a:spcBef>
              <a:spcAft>
                <a:spcPts val="1600"/>
              </a:spcAft>
              <a:buNone/>
            </a:pPr>
            <a:r>
              <a:rPr lang="en-GB"/>
              <a:t>While no position drastically increases their rating on third down, the ends and some hybrid groups stay relatively even while the defensive tackle assigned groups provide little production in this situation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Quarters</a:t>
            </a:r>
            <a:endParaRPr/>
          </a:p>
        </p:txBody>
      </p:sp>
      <p:pic>
        <p:nvPicPr>
          <p:cNvPr id="295" name="Google Shape;295;p51"/>
          <p:cNvPicPr preferRelativeResize="0"/>
          <p:nvPr/>
        </p:nvPicPr>
        <p:blipFill>
          <a:blip r:embed="rId3">
            <a:alphaModFix/>
          </a:blip>
          <a:stretch>
            <a:fillRect/>
          </a:stretch>
        </p:blipFill>
        <p:spPr>
          <a:xfrm>
            <a:off x="149600" y="1479650"/>
            <a:ext cx="4337525" cy="3113850"/>
          </a:xfrm>
          <a:prstGeom prst="rect">
            <a:avLst/>
          </a:prstGeom>
          <a:noFill/>
          <a:ln>
            <a:noFill/>
          </a:ln>
        </p:spPr>
      </p:pic>
      <p:pic>
        <p:nvPicPr>
          <p:cNvPr id="296" name="Google Shape;296;p51"/>
          <p:cNvPicPr preferRelativeResize="0"/>
          <p:nvPr/>
        </p:nvPicPr>
        <p:blipFill>
          <a:blip r:embed="rId4">
            <a:alphaModFix/>
          </a:blip>
          <a:stretch>
            <a:fillRect/>
          </a:stretch>
        </p:blipFill>
        <p:spPr>
          <a:xfrm>
            <a:off x="4650075" y="1479650"/>
            <a:ext cx="4381774" cy="3113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Assumptions</a:t>
            </a:r>
            <a:endParaRPr/>
          </a:p>
        </p:txBody>
      </p:sp>
      <p:sp>
        <p:nvSpPr>
          <p:cNvPr id="78" name="Google Shape;78;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first assumption we made was that defining defensive line positions should exclude players who are labelled as linebackers on a roster. While linebackers can play on the line in certain plays, they often end up backing up into coverage and are not as involved in the trenches as tackles and ends </a:t>
            </a:r>
            <a:endParaRPr/>
          </a:p>
          <a:p>
            <a:pPr marL="0" lvl="0" indent="0" algn="l" rtl="0">
              <a:spcBef>
                <a:spcPts val="1600"/>
              </a:spcBef>
              <a:spcAft>
                <a:spcPts val="1600"/>
              </a:spcAft>
              <a:buNone/>
            </a:pPr>
            <a:r>
              <a:rPr lang="en-GB"/>
              <a:t>When tasked with evaluating “value”, we believed that on field performance is only one facet of a player’s worth, while their salary and ability to be productive at a low cost also plays a role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Beginning versus End Game</a:t>
            </a:r>
            <a:endParaRPr/>
          </a:p>
        </p:txBody>
      </p:sp>
      <p:sp>
        <p:nvSpPr>
          <p:cNvPr id="302" name="Google Shape;302;p5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fourth quarter saw relatively little change compared to the first three segments of the game</a:t>
            </a:r>
            <a:endParaRPr/>
          </a:p>
          <a:p>
            <a:pPr marL="0" lvl="0" indent="0" algn="l" rtl="0">
              <a:spcBef>
                <a:spcPts val="1600"/>
              </a:spcBef>
              <a:spcAft>
                <a:spcPts val="0"/>
              </a:spcAft>
              <a:buNone/>
            </a:pPr>
            <a:r>
              <a:rPr lang="en-GB"/>
              <a:t>While defensive tackles stayed constant, DE_4 and DE_5 saw a noticeable increase in their scores later in games</a:t>
            </a:r>
            <a:endParaRPr/>
          </a:p>
          <a:p>
            <a:pPr marL="0" lvl="0" indent="0" algn="l" rtl="0">
              <a:spcBef>
                <a:spcPts val="1600"/>
              </a:spcBef>
              <a:spcAft>
                <a:spcPts val="1600"/>
              </a:spcAft>
              <a:buNone/>
            </a:pPr>
            <a:r>
              <a:rPr lang="en-GB"/>
              <a:t>This discrepancy may be attributed to the riskier offensive plays late in games which lead to more sacks and tackles for loss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3"/>
          <p:cNvSpPr txBox="1">
            <a:spLocks noGrp="1"/>
          </p:cNvSpPr>
          <p:nvPr>
            <p:ph type="title"/>
          </p:nvPr>
        </p:nvSpPr>
        <p:spPr>
          <a:xfrm>
            <a:off x="311700" y="2429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Roster Construction Analysis </a:t>
            </a:r>
            <a:endParaRPr/>
          </a:p>
        </p:txBody>
      </p:sp>
      <p:pic>
        <p:nvPicPr>
          <p:cNvPr id="308" name="Google Shape;308;p53"/>
          <p:cNvPicPr preferRelativeResize="0"/>
          <p:nvPr/>
        </p:nvPicPr>
        <p:blipFill>
          <a:blip r:embed="rId3">
            <a:alphaModFix/>
          </a:blip>
          <a:stretch>
            <a:fillRect/>
          </a:stretch>
        </p:blipFill>
        <p:spPr>
          <a:xfrm>
            <a:off x="158925" y="1796612"/>
            <a:ext cx="4974325" cy="3072137"/>
          </a:xfrm>
          <a:prstGeom prst="rect">
            <a:avLst/>
          </a:prstGeom>
          <a:noFill/>
          <a:ln>
            <a:noFill/>
          </a:ln>
        </p:spPr>
      </p:pic>
      <p:sp>
        <p:nvSpPr>
          <p:cNvPr id="309" name="Google Shape;309;p53"/>
          <p:cNvSpPr txBox="1">
            <a:spLocks noGrp="1"/>
          </p:cNvSpPr>
          <p:nvPr>
            <p:ph type="body" idx="1"/>
          </p:nvPr>
        </p:nvSpPr>
        <p:spPr>
          <a:xfrm>
            <a:off x="5286025" y="2103975"/>
            <a:ext cx="3482100" cy="267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 can see that the DE position groups have a majority of their players play as a part of a 4-3 scheme </a:t>
            </a:r>
            <a:endParaRPr dirty="0"/>
          </a:p>
          <a:p>
            <a:pPr marL="0" lvl="0" indent="0" algn="l" rtl="0">
              <a:spcBef>
                <a:spcPts val="1600"/>
              </a:spcBef>
              <a:spcAft>
                <a:spcPts val="0"/>
              </a:spcAft>
              <a:buNone/>
            </a:pPr>
            <a:r>
              <a:rPr lang="en-GB" dirty="0"/>
              <a:t>DT and Hybrid groups are spread more evenly across the different defensive schemes</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310" name="Google Shape;310;p53"/>
          <p:cNvSpPr txBox="1">
            <a:spLocks noGrp="1"/>
          </p:cNvSpPr>
          <p:nvPr>
            <p:ph type="body" idx="1"/>
          </p:nvPr>
        </p:nvSpPr>
        <p:spPr>
          <a:xfrm>
            <a:off x="311700" y="950300"/>
            <a:ext cx="8520600" cy="8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 understand the impact of different roster construction scenarios we looked at a breakdown of each position and which defensive schemes they were a part of</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54"/>
          <p:cNvPicPr preferRelativeResize="0"/>
          <p:nvPr/>
        </p:nvPicPr>
        <p:blipFill>
          <a:blip r:embed="rId3">
            <a:alphaModFix/>
          </a:blip>
          <a:stretch>
            <a:fillRect/>
          </a:stretch>
        </p:blipFill>
        <p:spPr>
          <a:xfrm>
            <a:off x="99825" y="115900"/>
            <a:ext cx="5690551" cy="4849149"/>
          </a:xfrm>
          <a:prstGeom prst="rect">
            <a:avLst/>
          </a:prstGeom>
          <a:noFill/>
          <a:ln>
            <a:noFill/>
          </a:ln>
        </p:spPr>
      </p:pic>
      <p:sp>
        <p:nvSpPr>
          <p:cNvPr id="316" name="Google Shape;316;p54"/>
          <p:cNvSpPr txBox="1"/>
          <p:nvPr/>
        </p:nvSpPr>
        <p:spPr>
          <a:xfrm>
            <a:off x="5863800" y="1159650"/>
            <a:ext cx="3280200" cy="28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1"/>
                </a:solidFill>
                <a:latin typeface="Old Standard TT"/>
                <a:ea typeface="Old Standard TT"/>
                <a:cs typeface="Old Standard TT"/>
                <a:sym typeface="Old Standard TT"/>
              </a:rPr>
              <a:t>Defensive scheme did not play a huge part in the variation of performance metrics we used for our evaluation</a:t>
            </a:r>
            <a:endParaRPr sz="180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sz="180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r>
              <a:rPr lang="en-GB" sz="1800">
                <a:solidFill>
                  <a:schemeClr val="dk1"/>
                </a:solidFill>
                <a:latin typeface="Old Standard TT"/>
                <a:ea typeface="Old Standard TT"/>
                <a:cs typeface="Old Standard TT"/>
                <a:sym typeface="Old Standard TT"/>
              </a:rPr>
              <a:t>This could be because the defensive linemen getting the most snaps are put in a scheme that best utilizes their skill sets</a:t>
            </a: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5"/>
          <p:cNvSpPr txBox="1">
            <a:spLocks noGrp="1"/>
          </p:cNvSpPr>
          <p:nvPr>
            <p:ph type="title"/>
          </p:nvPr>
        </p:nvSpPr>
        <p:spPr>
          <a:xfrm>
            <a:off x="311700" y="2797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Limitations and Future Analysis </a:t>
            </a:r>
            <a:endParaRPr/>
          </a:p>
        </p:txBody>
      </p:sp>
      <p:sp>
        <p:nvSpPr>
          <p:cNvPr id="322" name="Google Shape;322;p55"/>
          <p:cNvSpPr txBox="1">
            <a:spLocks noGrp="1"/>
          </p:cNvSpPr>
          <p:nvPr>
            <p:ph type="body" idx="1"/>
          </p:nvPr>
        </p:nvSpPr>
        <p:spPr>
          <a:xfrm>
            <a:off x="311700" y="105507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data we had access to only had 9 weeks of data which limits our analysis. A full season's worth of data would allow us to create more accurate position labels for players. This would most likely eliminate position groups with low sample sizes</a:t>
            </a:r>
            <a:endParaRPr dirty="0"/>
          </a:p>
          <a:p>
            <a:pPr marL="0" lvl="0" indent="0" algn="l" rtl="0">
              <a:spcBef>
                <a:spcPts val="1600"/>
              </a:spcBef>
              <a:spcAft>
                <a:spcPts val="0"/>
              </a:spcAft>
              <a:buNone/>
            </a:pPr>
            <a:r>
              <a:rPr lang="en-GB" dirty="0"/>
              <a:t>A full season’s data would also allows to be more accurate with ridge regressions. The ridge regression would also largely benefit with data for offensive players (OL specifically) as we could then account for the offense’s talent level</a:t>
            </a:r>
            <a:endParaRPr dirty="0"/>
          </a:p>
          <a:p>
            <a:pPr marL="0" lvl="0" indent="0" algn="l" rtl="0">
              <a:spcBef>
                <a:spcPts val="1600"/>
              </a:spcBef>
              <a:spcAft>
                <a:spcPts val="0"/>
              </a:spcAft>
              <a:buNone/>
            </a:pPr>
            <a:r>
              <a:rPr lang="en-GB" dirty="0"/>
              <a:t>For the future, we hope to look at the impact pre-snap motions and different offensive formations would have on the performance of our newly defined positions </a:t>
            </a:r>
            <a:endParaRPr dirty="0"/>
          </a:p>
          <a:p>
            <a:pPr marL="0" lvl="0" indent="0" algn="l" rtl="0">
              <a:spcBef>
                <a:spcPts val="1600"/>
              </a:spcBef>
              <a:spcAft>
                <a:spcPts val="1600"/>
              </a:spcAft>
              <a:buNone/>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6"/>
          <p:cNvSpPr txBox="1">
            <a:spLocks noGrp="1"/>
          </p:cNvSpPr>
          <p:nvPr>
            <p:ph type="title"/>
          </p:nvPr>
        </p:nvSpPr>
        <p:spPr>
          <a:xfrm>
            <a:off x="311700" y="454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Conclusion</a:t>
            </a:r>
            <a:endParaRPr/>
          </a:p>
        </p:txBody>
      </p:sp>
      <p:sp>
        <p:nvSpPr>
          <p:cNvPr id="328" name="Google Shape;328;p56"/>
          <p:cNvSpPr txBox="1">
            <a:spLocks noGrp="1"/>
          </p:cNvSpPr>
          <p:nvPr>
            <p:ph type="body" idx="1"/>
          </p:nvPr>
        </p:nvSpPr>
        <p:spPr>
          <a:xfrm>
            <a:off x="311700" y="12167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determined that players in the Hybrid_4 group were the most valuable</a:t>
            </a:r>
            <a:endParaRPr/>
          </a:p>
          <a:p>
            <a:pPr marL="0" lvl="0" indent="0" algn="l" rtl="0">
              <a:spcBef>
                <a:spcPts val="1600"/>
              </a:spcBef>
              <a:spcAft>
                <a:spcPts val="0"/>
              </a:spcAft>
              <a:buNone/>
            </a:pPr>
            <a:r>
              <a:rPr lang="en-GB"/>
              <a:t>The players in the Hybrid_1 group had the most unequal distribution of talent and players in the DT_3 group had the most equal distribution of talent. </a:t>
            </a:r>
            <a:endParaRPr/>
          </a:p>
          <a:p>
            <a:pPr marL="0" lvl="0" indent="0" algn="l" rtl="0">
              <a:spcBef>
                <a:spcPts val="1600"/>
              </a:spcBef>
              <a:spcAft>
                <a:spcPts val="0"/>
              </a:spcAft>
              <a:buNone/>
            </a:pPr>
            <a:r>
              <a:rPr lang="en-GB"/>
              <a:t>Game situations such as 3rd down and passing plays lead to a performance drop off for defensive tackles while defensive ends increased their production in the 4th quarter compared to the rest of the game.</a:t>
            </a:r>
            <a:endParaRPr/>
          </a:p>
          <a:p>
            <a:pPr marL="0" lvl="0" indent="0" algn="l" rtl="0">
              <a:spcBef>
                <a:spcPts val="1600"/>
              </a:spcBef>
              <a:spcAft>
                <a:spcPts val="1600"/>
              </a:spcAft>
              <a:buNone/>
            </a:pPr>
            <a:r>
              <a:rPr lang="en-GB"/>
              <a:t>We concluded that defensive schemes tend to not see major impacts on the performance as players are selected for a scheme to best use their skill set.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References	</a:t>
            </a:r>
            <a:endParaRPr/>
          </a:p>
        </p:txBody>
      </p:sp>
      <p:sp>
        <p:nvSpPr>
          <p:cNvPr id="334" name="Google Shape;334;p5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u="sng">
                <a:solidFill>
                  <a:schemeClr val="hlink"/>
                </a:solidFill>
                <a:latin typeface="Arial"/>
                <a:ea typeface="Arial"/>
                <a:cs typeface="Arial"/>
                <a:sym typeface="Arial"/>
                <a:hlinkClick r:id="rId3"/>
              </a:rPr>
              <a:t>https://www.idpguru.com/2019/02/2019-defensive-coordinators-and-schemes.html</a:t>
            </a:r>
            <a:endParaRPr sz="2700"/>
          </a:p>
          <a:p>
            <a:pPr marL="0" lvl="0" indent="0" algn="l" rtl="0">
              <a:spcBef>
                <a:spcPts val="1600"/>
              </a:spcBef>
              <a:spcAft>
                <a:spcPts val="0"/>
              </a:spcAft>
              <a:buNone/>
            </a:pPr>
            <a:r>
              <a:rPr lang="en-GB" sz="2000" u="sng">
                <a:solidFill>
                  <a:schemeClr val="hlink"/>
                </a:solidFill>
                <a:latin typeface="Arial"/>
                <a:ea typeface="Arial"/>
                <a:cs typeface="Arial"/>
                <a:sym typeface="Arial"/>
                <a:hlinkClick r:id="rId4"/>
              </a:rPr>
              <a:t>https://www.footballoutsiders.com/dvoa-ratings/2019/final-2019-dvoa-ratings</a:t>
            </a:r>
            <a:endParaRPr sz="2700"/>
          </a:p>
          <a:p>
            <a:pPr marL="0" lvl="0" indent="0" algn="l" rtl="0">
              <a:spcBef>
                <a:spcPts val="1600"/>
              </a:spcBef>
              <a:spcAft>
                <a:spcPts val="0"/>
              </a:spcAft>
              <a:buNone/>
            </a:pPr>
            <a:r>
              <a:rPr lang="en-GB" sz="2000" u="sng">
                <a:solidFill>
                  <a:schemeClr val="hlink"/>
                </a:solidFill>
                <a:latin typeface="Arial"/>
                <a:ea typeface="Arial"/>
                <a:cs typeface="Arial"/>
                <a:sym typeface="Arial"/>
                <a:hlinkClick r:id="rId5"/>
              </a:rPr>
              <a:t>https://www.spotrac.com/nfl</a:t>
            </a:r>
            <a:endParaRPr sz="2700"/>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Defining Positions</a:t>
            </a:r>
            <a:endParaRPr/>
          </a:p>
        </p:txBody>
      </p:sp>
      <p:sp>
        <p:nvSpPr>
          <p:cNvPr id="84" name="Google Shape;84;p17"/>
          <p:cNvSpPr txBox="1">
            <a:spLocks noGrp="1"/>
          </p:cNvSpPr>
          <p:nvPr>
            <p:ph type="body" idx="1"/>
          </p:nvPr>
        </p:nvSpPr>
        <p:spPr>
          <a:xfrm>
            <a:off x="311700" y="11341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 used 2 methods to label defensive line positions based on their technique:</a:t>
            </a:r>
            <a:endParaRPr dirty="0"/>
          </a:p>
          <a:p>
            <a:pPr marL="457200" lvl="0" indent="-342900" algn="l" rtl="0">
              <a:spcBef>
                <a:spcPts val="1600"/>
              </a:spcBef>
              <a:spcAft>
                <a:spcPts val="0"/>
              </a:spcAft>
              <a:buSzPts val="1800"/>
              <a:buAutoNum type="arabicPeriod"/>
            </a:pPr>
            <a:r>
              <a:rPr lang="en-GB" dirty="0"/>
              <a:t>Hierarchical Clustering with Minimax Linkage  </a:t>
            </a:r>
            <a:endParaRPr dirty="0"/>
          </a:p>
          <a:p>
            <a:pPr marL="457200" lvl="0" indent="-342900" algn="l" rtl="0">
              <a:spcBef>
                <a:spcPts val="0"/>
              </a:spcBef>
              <a:spcAft>
                <a:spcPts val="0"/>
              </a:spcAft>
              <a:buSzPts val="1800"/>
              <a:buAutoNum type="arabicPeriod"/>
            </a:pPr>
            <a:r>
              <a:rPr lang="en-GB" dirty="0"/>
              <a:t>Random Forest Regression Analysis for Position Likelihood Values</a:t>
            </a:r>
            <a:endParaRPr dirty="0"/>
          </a:p>
          <a:p>
            <a:pPr marL="0" lvl="0" indent="0" algn="l" rtl="0">
              <a:spcBef>
                <a:spcPts val="1600"/>
              </a:spcBef>
              <a:spcAft>
                <a:spcPts val="0"/>
              </a:spcAft>
              <a:buNone/>
            </a:pPr>
            <a:r>
              <a:rPr lang="en-GB" dirty="0"/>
              <a:t>For our labelling, rather than using a count of each technique used by a player, we used the proportion of snaps the player used that technique</a:t>
            </a:r>
            <a:endParaRPr dirty="0"/>
          </a:p>
          <a:p>
            <a:pPr marL="0" lvl="0" indent="0" algn="l" rtl="0">
              <a:spcBef>
                <a:spcPts val="1600"/>
              </a:spcBef>
              <a:spcAft>
                <a:spcPts val="1600"/>
              </a:spcAft>
              <a:buNone/>
            </a:pPr>
            <a:r>
              <a:rPr lang="en-GB" dirty="0"/>
              <a:t>Example: Cameron Heyward lines up with a 2i Technique 14.08% of the time</a:t>
            </a:r>
            <a:endParaRPr dirty="0"/>
          </a:p>
        </p:txBody>
      </p:sp>
      <p:pic>
        <p:nvPicPr>
          <p:cNvPr id="85" name="Google Shape;85;p17"/>
          <p:cNvPicPr preferRelativeResize="0"/>
          <p:nvPr/>
        </p:nvPicPr>
        <p:blipFill>
          <a:blip r:embed="rId3">
            <a:alphaModFix/>
          </a:blip>
          <a:stretch>
            <a:fillRect/>
          </a:stretch>
        </p:blipFill>
        <p:spPr>
          <a:xfrm>
            <a:off x="156725" y="4023675"/>
            <a:ext cx="8738850" cy="476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575950"/>
            <a:ext cx="8577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Hierarchical Clustering with Minimax Linkage</a:t>
            </a:r>
            <a:endParaRPr/>
          </a:p>
        </p:txBody>
      </p:sp>
      <p:sp>
        <p:nvSpPr>
          <p:cNvPr id="91" name="Google Shape;91;p18"/>
          <p:cNvSpPr txBox="1">
            <a:spLocks noGrp="1"/>
          </p:cNvSpPr>
          <p:nvPr>
            <p:ph type="body" idx="1"/>
          </p:nvPr>
        </p:nvSpPr>
        <p:spPr>
          <a:xfrm>
            <a:off x="311700" y="1384400"/>
            <a:ext cx="3678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By using hierarchical clustering with minimax linkage, we grouped the players into 6 clusters. The advantage of the minimax linkage is that we can view the prototypes of each cluster for increased interpretability of the types of players in each group</a:t>
            </a:r>
            <a:endParaRPr/>
          </a:p>
        </p:txBody>
      </p:sp>
      <p:pic>
        <p:nvPicPr>
          <p:cNvPr id="92" name="Google Shape;92;p18"/>
          <p:cNvPicPr preferRelativeResize="0"/>
          <p:nvPr/>
        </p:nvPicPr>
        <p:blipFill>
          <a:blip r:embed="rId3">
            <a:alphaModFix/>
          </a:blip>
          <a:stretch>
            <a:fillRect/>
          </a:stretch>
        </p:blipFill>
        <p:spPr>
          <a:xfrm>
            <a:off x="4092000" y="1263662"/>
            <a:ext cx="4932825" cy="3194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Cluster Prototypes</a:t>
            </a:r>
            <a:endParaRPr/>
          </a:p>
        </p:txBody>
      </p:sp>
      <p:sp>
        <p:nvSpPr>
          <p:cNvPr id="98" name="Google Shape;98;p19"/>
          <p:cNvSpPr txBox="1">
            <a:spLocks noGrp="1"/>
          </p:cNvSpPr>
          <p:nvPr>
            <p:ph type="body" idx="1"/>
          </p:nvPr>
        </p:nvSpPr>
        <p:spPr>
          <a:xfrm>
            <a:off x="375900" y="1115675"/>
            <a:ext cx="8768100" cy="378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Cluster 1: Aaron Donald - Typical 4-3 DT group, utilized 3 technique most often</a:t>
            </a:r>
            <a:endParaRPr/>
          </a:p>
          <a:p>
            <a:pPr marL="0" lvl="0" indent="0" algn="l" rtl="0">
              <a:spcBef>
                <a:spcPts val="1600"/>
              </a:spcBef>
              <a:spcAft>
                <a:spcPts val="0"/>
              </a:spcAft>
              <a:buNone/>
            </a:pPr>
            <a:r>
              <a:rPr lang="en-GB"/>
              <a:t>Cluster 2: Mike Purcell - Versatile DT, playing time spread across techniques 0, 1, 2, 3 and 4i </a:t>
            </a:r>
            <a:endParaRPr/>
          </a:p>
          <a:p>
            <a:pPr marL="0" lvl="0" indent="0" algn="l" rtl="0">
              <a:spcBef>
                <a:spcPts val="1600"/>
              </a:spcBef>
              <a:spcAft>
                <a:spcPts val="0"/>
              </a:spcAft>
              <a:buNone/>
            </a:pPr>
            <a:r>
              <a:rPr lang="en-GB"/>
              <a:t>Cluster 3: Armon Watts - A-gap DT, majority of snaps in technique 1</a:t>
            </a:r>
            <a:endParaRPr/>
          </a:p>
          <a:p>
            <a:pPr marL="0" lvl="0" indent="0" algn="l" rtl="0">
              <a:spcBef>
                <a:spcPts val="1600"/>
              </a:spcBef>
              <a:spcAft>
                <a:spcPts val="0"/>
              </a:spcAft>
              <a:buNone/>
            </a:pPr>
            <a:r>
              <a:rPr lang="en-GB"/>
              <a:t>Cluster 4: Calais Campbell - 3-4 DE, utilized inside end techniques (3, 4, 5)</a:t>
            </a:r>
            <a:endParaRPr/>
          </a:p>
          <a:p>
            <a:pPr marL="0" lvl="0" indent="0" algn="l" rtl="0">
              <a:spcBef>
                <a:spcPts val="1600"/>
              </a:spcBef>
              <a:spcAft>
                <a:spcPts val="0"/>
              </a:spcAft>
              <a:buNone/>
            </a:pPr>
            <a:r>
              <a:rPr lang="en-GB"/>
              <a:t>Cluster 5: Myles Garrett - Technique 7 and 9 DE, lined up outside the tackles or with the tight ends </a:t>
            </a:r>
            <a:endParaRPr/>
          </a:p>
          <a:p>
            <a:pPr marL="0" lvl="0" indent="0" algn="l" rtl="0">
              <a:spcBef>
                <a:spcPts val="1600"/>
              </a:spcBef>
              <a:spcAft>
                <a:spcPts val="1600"/>
              </a:spcAft>
              <a:buNone/>
            </a:pPr>
            <a:r>
              <a:rPr lang="en-GB"/>
              <a:t>Cluster 6: Corey Peters - Players with many snaps in 2i, a subsection of cluster 2</a:t>
            </a:r>
            <a:endParaRPr sz="2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47325" y="455825"/>
            <a:ext cx="64638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Random Forest Likelihood Values</a:t>
            </a:r>
            <a:endParaRPr/>
          </a:p>
        </p:txBody>
      </p:sp>
      <p:sp>
        <p:nvSpPr>
          <p:cNvPr id="104" name="Google Shape;104;p20"/>
          <p:cNvSpPr txBox="1">
            <a:spLocks noGrp="1"/>
          </p:cNvSpPr>
          <p:nvPr>
            <p:ph type="body" idx="1"/>
          </p:nvPr>
        </p:nvSpPr>
        <p:spPr>
          <a:xfrm>
            <a:off x="394375" y="1091225"/>
            <a:ext cx="8520600" cy="37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used a random forest regression to predict the likelihood of a player being a Defensive End or a Defensive Tackle in order to accurately label player tendencies</a:t>
            </a:r>
            <a:endParaRPr/>
          </a:p>
          <a:p>
            <a:pPr marL="0" lvl="0" indent="0" algn="l" rtl="0">
              <a:spcBef>
                <a:spcPts val="1600"/>
              </a:spcBef>
              <a:spcAft>
                <a:spcPts val="0"/>
              </a:spcAft>
              <a:buNone/>
            </a:pPr>
            <a:r>
              <a:rPr lang="en-GB"/>
              <a:t>Players who have a similar likelihood value for being a DE and a DT were labelled as Hybrids</a:t>
            </a:r>
            <a:endParaRPr/>
          </a:p>
          <a:p>
            <a:pPr marL="0" lvl="0" indent="0" algn="l" rtl="0">
              <a:spcBef>
                <a:spcPts val="1600"/>
              </a:spcBef>
              <a:spcAft>
                <a:spcPts val="1600"/>
              </a:spcAft>
              <a:buNone/>
            </a:pPr>
            <a:r>
              <a:rPr lang="en-GB"/>
              <a:t>Example:</a:t>
            </a:r>
            <a:endParaRPr/>
          </a:p>
        </p:txBody>
      </p:sp>
      <p:pic>
        <p:nvPicPr>
          <p:cNvPr id="105" name="Google Shape;105;p20"/>
          <p:cNvPicPr preferRelativeResize="0"/>
          <p:nvPr/>
        </p:nvPicPr>
        <p:blipFill>
          <a:blip r:embed="rId3">
            <a:alphaModFix/>
          </a:blip>
          <a:stretch>
            <a:fillRect/>
          </a:stretch>
        </p:blipFill>
        <p:spPr>
          <a:xfrm>
            <a:off x="1061125" y="3315925"/>
            <a:ext cx="7021751" cy="1359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body" idx="1"/>
          </p:nvPr>
        </p:nvSpPr>
        <p:spPr>
          <a:xfrm>
            <a:off x="4899900" y="170250"/>
            <a:ext cx="4244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can see each cluster and the breakdown of the predicted positions within the cluster</a:t>
            </a:r>
            <a:endParaRPr/>
          </a:p>
          <a:p>
            <a:pPr marL="0" lvl="0" indent="0" algn="l" rtl="0">
              <a:spcBef>
                <a:spcPts val="1600"/>
              </a:spcBef>
              <a:spcAft>
                <a:spcPts val="0"/>
              </a:spcAft>
              <a:buNone/>
            </a:pPr>
            <a:r>
              <a:rPr lang="en-GB"/>
              <a:t>We used this to create position labels of players based on the cluster and predicted position</a:t>
            </a:r>
            <a:endParaRPr/>
          </a:p>
          <a:p>
            <a:pPr marL="0" lvl="0" indent="0" algn="l" rtl="0">
              <a:spcBef>
                <a:spcPts val="1600"/>
              </a:spcBef>
              <a:spcAft>
                <a:spcPts val="0"/>
              </a:spcAft>
              <a:buNone/>
            </a:pPr>
            <a:r>
              <a:rPr lang="en-GB"/>
              <a:t>Example: A defensive end in cluster 4 would be labelled as DE_4</a:t>
            </a:r>
            <a:endParaRPr/>
          </a:p>
          <a:p>
            <a:pPr marL="0" lvl="0" indent="0" algn="l" rtl="0">
              <a:spcBef>
                <a:spcPts val="1600"/>
              </a:spcBef>
              <a:spcAft>
                <a:spcPts val="0"/>
              </a:spcAft>
              <a:buNone/>
            </a:pPr>
            <a:r>
              <a:rPr lang="en-GB"/>
              <a:t>It is important to note that certain pairings of clusters and predicted position result in a small sample size. Hence, we cannot arrive to clear conclusions with these pairings</a:t>
            </a:r>
            <a:endParaRPr/>
          </a:p>
          <a:p>
            <a:pPr marL="0" lvl="0" indent="0" algn="l" rtl="0">
              <a:spcBef>
                <a:spcPts val="1600"/>
              </a:spcBef>
              <a:spcAft>
                <a:spcPts val="1600"/>
              </a:spcAft>
              <a:buNone/>
            </a:pPr>
            <a:endParaRPr/>
          </a:p>
        </p:txBody>
      </p:sp>
      <p:pic>
        <p:nvPicPr>
          <p:cNvPr id="111" name="Google Shape;111;p21"/>
          <p:cNvPicPr preferRelativeResize="0"/>
          <p:nvPr/>
        </p:nvPicPr>
        <p:blipFill>
          <a:blip r:embed="rId3">
            <a:alphaModFix/>
          </a:blip>
          <a:stretch>
            <a:fillRect/>
          </a:stretch>
        </p:blipFill>
        <p:spPr>
          <a:xfrm>
            <a:off x="197200" y="170250"/>
            <a:ext cx="4629923" cy="4802999"/>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2992</Words>
  <Application>Microsoft Office PowerPoint</Application>
  <PresentationFormat>On-screen Show (16:9)</PresentationFormat>
  <Paragraphs>388</Paragraphs>
  <Slides>45</Slides>
  <Notes>45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Old Standard TT</vt:lpstr>
      <vt:lpstr>Arial</vt:lpstr>
      <vt:lpstr>Paperback</vt:lpstr>
      <vt:lpstr>Trench Warfare   Creating and Analyzing Defensive Line Positions</vt:lpstr>
      <vt:lpstr>Table of Contents </vt:lpstr>
      <vt:lpstr>Data</vt:lpstr>
      <vt:lpstr>Assumptions</vt:lpstr>
      <vt:lpstr>Defining Positions</vt:lpstr>
      <vt:lpstr>Hierarchical Clustering with Minimax Linkage</vt:lpstr>
      <vt:lpstr>Cluster Prototypes</vt:lpstr>
      <vt:lpstr>Random Forest Likelihood Values</vt:lpstr>
      <vt:lpstr>PowerPoint Presentation</vt:lpstr>
      <vt:lpstr>Evaluating Value</vt:lpstr>
      <vt:lpstr>Ridge Regression </vt:lpstr>
      <vt:lpstr>Ridge Regression </vt:lpstr>
      <vt:lpstr>PowerPoint Presentation</vt:lpstr>
      <vt:lpstr>Distribution of Ridge Rating by Labelled Position</vt:lpstr>
      <vt:lpstr>Adjusted DVOA EPA</vt:lpstr>
      <vt:lpstr>PowerPoint Presentation</vt:lpstr>
      <vt:lpstr>PowerPoint Presentation</vt:lpstr>
      <vt:lpstr>Raw Stats Rating</vt:lpstr>
      <vt:lpstr>PowerPoint Presentation</vt:lpstr>
      <vt:lpstr>Distribution of Raw Stats Rating by Labelled Position</vt:lpstr>
      <vt:lpstr>Understanding Value</vt:lpstr>
      <vt:lpstr>PowerPoint Presentation</vt:lpstr>
      <vt:lpstr>Interpreting Value Graphs</vt:lpstr>
      <vt:lpstr>Summarizing our Evaluation</vt:lpstr>
      <vt:lpstr>Evaluation Ranking Table</vt:lpstr>
      <vt:lpstr>The Most Valuable Position</vt:lpstr>
      <vt:lpstr>Talent Distribution across the Defensive Line </vt:lpstr>
      <vt:lpstr>Adjusted EPA Distribution over Labelled Position</vt:lpstr>
      <vt:lpstr>Raw Stats Rating Distribution Over Labelled Position</vt:lpstr>
      <vt:lpstr>Ridge Rating Distribution over Labelled Position </vt:lpstr>
      <vt:lpstr>Talent Distribution across the Defensive Line </vt:lpstr>
      <vt:lpstr>Standard Deviation Ranking Table</vt:lpstr>
      <vt:lpstr>Talent Distribution across the Defensive Line</vt:lpstr>
      <vt:lpstr>Situational Analysis</vt:lpstr>
      <vt:lpstr>Run versus Pass</vt:lpstr>
      <vt:lpstr>Run versus Pass</vt:lpstr>
      <vt:lpstr>Downs</vt:lpstr>
      <vt:lpstr>Early versus Late Downs</vt:lpstr>
      <vt:lpstr>Quarters</vt:lpstr>
      <vt:lpstr>Beginning versus End Game</vt:lpstr>
      <vt:lpstr>Roster Construction Analysis </vt:lpstr>
      <vt:lpstr>PowerPoint Presentation</vt:lpstr>
      <vt:lpstr>Limitations and Future Analysis </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Trench Warfare   Creating and Analyzing Defensive Line Positions</dc:title>
  <cp:lastModifiedBy>Kushal Shah</cp:lastModifiedBy>
  <cp:revision>1</cp:revision>
  <dcterms:modified xsi:type="dcterms:W3CDTF">2020-08-01T04:36:16Z</dcterms:modified>
</cp:coreProperties>
</file>