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custDataLst>
    <p:tags r:id="rId4"/>
  </p:custDataLst>
  <p:defaultTextStyle>
    <a:defPPr>
      <a:defRPr lang="en-US"/>
    </a:defPPr>
    <a:lvl1pPr marL="0" algn="l" defTabSz="3134760" rtl="0" eaLnBrk="1" latinLnBrk="0" hangingPunct="1">
      <a:defRPr sz="6120" kern="1200">
        <a:solidFill>
          <a:schemeClr val="tx1"/>
        </a:solidFill>
        <a:latin typeface="+mn-lt"/>
        <a:ea typeface="+mn-ea"/>
        <a:cs typeface="+mn-cs"/>
      </a:defRPr>
    </a:lvl1pPr>
    <a:lvl2pPr marL="1567379" algn="l" defTabSz="3134760" rtl="0" eaLnBrk="1" latinLnBrk="0" hangingPunct="1">
      <a:defRPr sz="6120" kern="1200">
        <a:solidFill>
          <a:schemeClr val="tx1"/>
        </a:solidFill>
        <a:latin typeface="+mn-lt"/>
        <a:ea typeface="+mn-ea"/>
        <a:cs typeface="+mn-cs"/>
      </a:defRPr>
    </a:lvl2pPr>
    <a:lvl3pPr marL="3134760" algn="l" defTabSz="3134760" rtl="0" eaLnBrk="1" latinLnBrk="0" hangingPunct="1">
      <a:defRPr sz="6120" kern="1200">
        <a:solidFill>
          <a:schemeClr val="tx1"/>
        </a:solidFill>
        <a:latin typeface="+mn-lt"/>
        <a:ea typeface="+mn-ea"/>
        <a:cs typeface="+mn-cs"/>
      </a:defRPr>
    </a:lvl3pPr>
    <a:lvl4pPr marL="4702139" algn="l" defTabSz="3134760" rtl="0" eaLnBrk="1" latinLnBrk="0" hangingPunct="1">
      <a:defRPr sz="6120" kern="1200">
        <a:solidFill>
          <a:schemeClr val="tx1"/>
        </a:solidFill>
        <a:latin typeface="+mn-lt"/>
        <a:ea typeface="+mn-ea"/>
        <a:cs typeface="+mn-cs"/>
      </a:defRPr>
    </a:lvl4pPr>
    <a:lvl5pPr marL="6269519" algn="l" defTabSz="3134760" rtl="0" eaLnBrk="1" latinLnBrk="0" hangingPunct="1">
      <a:defRPr sz="6120" kern="1200">
        <a:solidFill>
          <a:schemeClr val="tx1"/>
        </a:solidFill>
        <a:latin typeface="+mn-lt"/>
        <a:ea typeface="+mn-ea"/>
        <a:cs typeface="+mn-cs"/>
      </a:defRPr>
    </a:lvl5pPr>
    <a:lvl6pPr marL="7836900" algn="l" defTabSz="3134760" rtl="0" eaLnBrk="1" latinLnBrk="0" hangingPunct="1">
      <a:defRPr sz="6120" kern="1200">
        <a:solidFill>
          <a:schemeClr val="tx1"/>
        </a:solidFill>
        <a:latin typeface="+mn-lt"/>
        <a:ea typeface="+mn-ea"/>
        <a:cs typeface="+mn-cs"/>
      </a:defRPr>
    </a:lvl6pPr>
    <a:lvl7pPr marL="9404280" algn="l" defTabSz="3134760" rtl="0" eaLnBrk="1" latinLnBrk="0" hangingPunct="1">
      <a:defRPr sz="6120" kern="1200">
        <a:solidFill>
          <a:schemeClr val="tx1"/>
        </a:solidFill>
        <a:latin typeface="+mn-lt"/>
        <a:ea typeface="+mn-ea"/>
        <a:cs typeface="+mn-cs"/>
      </a:defRPr>
    </a:lvl7pPr>
    <a:lvl8pPr marL="10971659" algn="l" defTabSz="3134760" rtl="0" eaLnBrk="1" latinLnBrk="0" hangingPunct="1">
      <a:defRPr sz="6120" kern="1200">
        <a:solidFill>
          <a:schemeClr val="tx1"/>
        </a:solidFill>
        <a:latin typeface="+mn-lt"/>
        <a:ea typeface="+mn-ea"/>
        <a:cs typeface="+mn-cs"/>
      </a:defRPr>
    </a:lvl8pPr>
    <a:lvl9pPr marL="12539039" algn="l" defTabSz="3134760" rtl="0" eaLnBrk="1" latinLnBrk="0" hangingPunct="1">
      <a:defRPr sz="61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838"/>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092C4-8004-41DA-B760-5EE18A519122}" v="9" dt="2021-02-22T00:58:59.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8" autoAdjust="0"/>
    <p:restoredTop sz="94108" autoAdjust="0"/>
  </p:normalViewPr>
  <p:slideViewPr>
    <p:cSldViewPr>
      <p:cViewPr>
        <p:scale>
          <a:sx n="32" d="100"/>
          <a:sy n="32" d="100"/>
        </p:scale>
        <p:origin x="19" y="-1363"/>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E9154D2-9EF8-489C-98A6-D6E882C43C1B}" type="datetimeFigureOut">
              <a:rPr lang="en-US" smtClean="0"/>
              <a:t>2/21/2021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E8FE632-392C-45BC-96CE-BFB169EDE012}" type="slidenum">
              <a:rPr lang="en-US" smtClean="0"/>
              <a:t>‹#›</a:t>
            </a:fld>
            <a:endParaRPr lang="en-US"/>
          </a:p>
        </p:txBody>
      </p:sp>
    </p:spTree>
    <p:extLst>
      <p:ext uri="{BB962C8B-B14F-4D97-AF65-F5344CB8AC3E}">
        <p14:creationId xmlns:p14="http://schemas.microsoft.com/office/powerpoint/2010/main" val="174869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FE632-392C-45BC-96CE-BFB169EDE012}" type="slidenum">
              <a:rPr lang="en-US" smtClean="0"/>
              <a:t>1</a:t>
            </a:fld>
            <a:endParaRPr lang="en-US"/>
          </a:p>
        </p:txBody>
      </p:sp>
    </p:spTree>
    <p:extLst>
      <p:ext uri="{BB962C8B-B14F-4D97-AF65-F5344CB8AC3E}">
        <p14:creationId xmlns:p14="http://schemas.microsoft.com/office/powerpoint/2010/main" val="114527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9464468-0471-409F-9798-2BD037580192}"/>
              </a:ext>
            </a:extLst>
          </p:cNvPr>
          <p:cNvGraphicFramePr>
            <a:graphicFrameLocks noChangeAspect="1"/>
          </p:cNvGraphicFramePr>
          <p:nvPr userDrawn="1">
            <p:custDataLst>
              <p:tags r:id="rId1"/>
            </p:custDataLst>
            <p:extLst>
              <p:ext uri="{D42A27DB-BD31-4B8C-83A1-F6EECF244321}">
                <p14:modId xmlns:p14="http://schemas.microsoft.com/office/powerpoint/2010/main" val="3339448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3" imgH="493" progId="TCLayout.ActiveDocument.1">
                  <p:embed/>
                </p:oleObj>
              </mc:Choice>
              <mc:Fallback>
                <p:oleObj name="think-cell Slide" r:id="rId3" imgW="493" imgH="493" progId="TCLayout.ActiveDocument.1">
                  <p:embed/>
                  <p:pic>
                    <p:nvPicPr>
                      <p:cNvPr id="8" name="Object 7" hidden="1">
                        <a:extLst>
                          <a:ext uri="{FF2B5EF4-FFF2-40B4-BE49-F238E27FC236}">
                            <a16:creationId xmlns:a16="http://schemas.microsoft.com/office/drawing/2014/main" id="{A9464468-0471-409F-9798-2BD03758019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a:xfrm>
            <a:off x="3291840" y="10226043"/>
            <a:ext cx="37307520" cy="7056120"/>
          </a:xfrm>
        </p:spPr>
        <p:txBody>
          <a:bodyPr vert="horz"/>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1306239" indent="0" algn="ctr">
              <a:buNone/>
              <a:defRPr>
                <a:solidFill>
                  <a:schemeClr val="tx1">
                    <a:tint val="75000"/>
                  </a:schemeClr>
                </a:solidFill>
              </a:defRPr>
            </a:lvl2pPr>
            <a:lvl3pPr marL="2612478" indent="0" algn="ctr">
              <a:buNone/>
              <a:defRPr>
                <a:solidFill>
                  <a:schemeClr val="tx1">
                    <a:tint val="75000"/>
                  </a:schemeClr>
                </a:solidFill>
              </a:defRPr>
            </a:lvl3pPr>
            <a:lvl4pPr marL="3918716" indent="0" algn="ctr">
              <a:buNone/>
              <a:defRPr>
                <a:solidFill>
                  <a:schemeClr val="tx1">
                    <a:tint val="75000"/>
                  </a:schemeClr>
                </a:solidFill>
              </a:defRPr>
            </a:lvl4pPr>
            <a:lvl5pPr marL="5224954" indent="0" algn="ctr">
              <a:buNone/>
              <a:defRPr>
                <a:solidFill>
                  <a:schemeClr val="tx1">
                    <a:tint val="75000"/>
                  </a:schemeClr>
                </a:solidFill>
              </a:defRPr>
            </a:lvl5pPr>
            <a:lvl6pPr marL="6531194" indent="0" algn="ctr">
              <a:buNone/>
              <a:defRPr>
                <a:solidFill>
                  <a:schemeClr val="tx1">
                    <a:tint val="75000"/>
                  </a:schemeClr>
                </a:solidFill>
              </a:defRPr>
            </a:lvl6pPr>
            <a:lvl7pPr marL="7837433" indent="0" algn="ctr">
              <a:buNone/>
              <a:defRPr>
                <a:solidFill>
                  <a:schemeClr val="tx1">
                    <a:tint val="75000"/>
                  </a:schemeClr>
                </a:solidFill>
              </a:defRPr>
            </a:lvl7pPr>
            <a:lvl8pPr marL="9143671" indent="0" algn="ctr">
              <a:buNone/>
              <a:defRPr>
                <a:solidFill>
                  <a:schemeClr val="tx1">
                    <a:tint val="75000"/>
                  </a:schemeClr>
                </a:solidFill>
              </a:defRPr>
            </a:lvl8pPr>
            <a:lvl9pPr marL="104499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60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469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258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B237250-0279-4EF7-957D-E0C15EBE098B}"/>
              </a:ext>
            </a:extLst>
          </p:cNvPr>
          <p:cNvGraphicFramePr>
            <a:graphicFrameLocks noChangeAspect="1"/>
          </p:cNvGraphicFramePr>
          <p:nvPr userDrawn="1">
            <p:custDataLst>
              <p:tags r:id="rId1"/>
            </p:custDataLst>
            <p:extLst>
              <p:ext uri="{D42A27DB-BD31-4B8C-83A1-F6EECF244321}">
                <p14:modId xmlns:p14="http://schemas.microsoft.com/office/powerpoint/2010/main" val="193751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3" imgH="493" progId="TCLayout.ActiveDocument.1">
                  <p:embed/>
                </p:oleObj>
              </mc:Choice>
              <mc:Fallback>
                <p:oleObj name="think-cell Slide" r:id="rId3" imgW="493" imgH="493" progId="TCLayout.ActiveDocument.1">
                  <p:embed/>
                  <p:pic>
                    <p:nvPicPr>
                      <p:cNvPr id="8" name="Object 7" hidden="1">
                        <a:extLst>
                          <a:ext uri="{FF2B5EF4-FFF2-40B4-BE49-F238E27FC236}">
                            <a16:creationId xmlns:a16="http://schemas.microsoft.com/office/drawing/2014/main" id="{EB237250-0279-4EF7-957D-E0C15EBE098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150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3"/>
            <a:ext cx="37307520" cy="6537960"/>
          </a:xfrm>
        </p:spPr>
        <p:txBody>
          <a:bodyPr anchor="t"/>
          <a:lstStyle>
            <a:lvl1pPr algn="l">
              <a:defRPr sz="114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7"/>
          </a:xfrm>
        </p:spPr>
        <p:txBody>
          <a:bodyPr anchor="b"/>
          <a:lstStyle>
            <a:lvl1pPr marL="0" indent="0">
              <a:buNone/>
              <a:defRPr sz="5700">
                <a:solidFill>
                  <a:schemeClr val="tx1">
                    <a:tint val="75000"/>
                  </a:schemeClr>
                </a:solidFill>
              </a:defRPr>
            </a:lvl1pPr>
            <a:lvl2pPr marL="1306239" indent="0">
              <a:buNone/>
              <a:defRPr sz="5101">
                <a:solidFill>
                  <a:schemeClr val="tx1">
                    <a:tint val="75000"/>
                  </a:schemeClr>
                </a:solidFill>
              </a:defRPr>
            </a:lvl2pPr>
            <a:lvl3pPr marL="2612478" indent="0">
              <a:buNone/>
              <a:defRPr sz="4500">
                <a:solidFill>
                  <a:schemeClr val="tx1">
                    <a:tint val="75000"/>
                  </a:schemeClr>
                </a:solidFill>
              </a:defRPr>
            </a:lvl3pPr>
            <a:lvl4pPr marL="3918716" indent="0">
              <a:buNone/>
              <a:defRPr sz="4000">
                <a:solidFill>
                  <a:schemeClr val="tx1">
                    <a:tint val="75000"/>
                  </a:schemeClr>
                </a:solidFill>
              </a:defRPr>
            </a:lvl4pPr>
            <a:lvl5pPr marL="5224954" indent="0">
              <a:buNone/>
              <a:defRPr sz="4000">
                <a:solidFill>
                  <a:schemeClr val="tx1">
                    <a:tint val="75000"/>
                  </a:schemeClr>
                </a:solidFill>
              </a:defRPr>
            </a:lvl5pPr>
            <a:lvl6pPr marL="6531194" indent="0">
              <a:buNone/>
              <a:defRPr sz="4000">
                <a:solidFill>
                  <a:schemeClr val="tx1">
                    <a:tint val="75000"/>
                  </a:schemeClr>
                </a:solidFill>
              </a:defRPr>
            </a:lvl6pPr>
            <a:lvl7pPr marL="7837433" indent="0">
              <a:buNone/>
              <a:defRPr sz="4000">
                <a:solidFill>
                  <a:schemeClr val="tx1">
                    <a:tint val="75000"/>
                  </a:schemeClr>
                </a:solidFill>
              </a:defRPr>
            </a:lvl7pPr>
            <a:lvl8pPr marL="9143671" indent="0">
              <a:buNone/>
              <a:defRPr sz="4000">
                <a:solidFill>
                  <a:schemeClr val="tx1">
                    <a:tint val="75000"/>
                  </a:schemeClr>
                </a:solidFill>
              </a:defRPr>
            </a:lvl8pPr>
            <a:lvl9pPr marL="1044991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47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6"/>
            <a:ext cx="19385280" cy="21724623"/>
          </a:xfrm>
        </p:spPr>
        <p:txBody>
          <a:bodyPr/>
          <a:lstStyle>
            <a:lvl1pPr>
              <a:defRPr sz="8000"/>
            </a:lvl1pPr>
            <a:lvl2pPr>
              <a:defRPr sz="6900"/>
            </a:lvl2pPr>
            <a:lvl3pPr>
              <a:defRPr sz="5700"/>
            </a:lvl3pPr>
            <a:lvl4pPr>
              <a:defRPr sz="5101"/>
            </a:lvl4pPr>
            <a:lvl5pPr>
              <a:defRPr sz="5101"/>
            </a:lvl5pPr>
            <a:lvl6pPr>
              <a:defRPr sz="5101"/>
            </a:lvl6pPr>
            <a:lvl7pPr>
              <a:defRPr sz="5101"/>
            </a:lvl7pPr>
            <a:lvl8pPr>
              <a:defRPr sz="5101"/>
            </a:lvl8pPr>
            <a:lvl9pPr>
              <a:defRPr sz="5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6"/>
            <a:ext cx="19385280" cy="21724623"/>
          </a:xfrm>
        </p:spPr>
        <p:txBody>
          <a:bodyPr/>
          <a:lstStyle>
            <a:lvl1pPr>
              <a:defRPr sz="8000"/>
            </a:lvl1pPr>
            <a:lvl2pPr>
              <a:defRPr sz="6900"/>
            </a:lvl2pPr>
            <a:lvl3pPr>
              <a:defRPr sz="5700"/>
            </a:lvl3pPr>
            <a:lvl4pPr>
              <a:defRPr sz="5101"/>
            </a:lvl4pPr>
            <a:lvl5pPr>
              <a:defRPr sz="5101"/>
            </a:lvl5pPr>
            <a:lvl6pPr>
              <a:defRPr sz="5101"/>
            </a:lvl6pPr>
            <a:lvl7pPr>
              <a:defRPr sz="5101"/>
            </a:lvl7pPr>
            <a:lvl8pPr>
              <a:defRPr sz="5101"/>
            </a:lvl8pPr>
            <a:lvl9pPr>
              <a:defRPr sz="5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99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7368547"/>
            <a:ext cx="19392902" cy="3070857"/>
          </a:xfrm>
        </p:spPr>
        <p:txBody>
          <a:bodyPr anchor="b"/>
          <a:lstStyle>
            <a:lvl1pPr marL="0" indent="0">
              <a:buNone/>
              <a:defRPr sz="6900" b="1"/>
            </a:lvl1pPr>
            <a:lvl2pPr marL="1306239" indent="0">
              <a:buNone/>
              <a:defRPr sz="5700" b="1"/>
            </a:lvl2pPr>
            <a:lvl3pPr marL="2612478" indent="0">
              <a:buNone/>
              <a:defRPr sz="5101" b="1"/>
            </a:lvl3pPr>
            <a:lvl4pPr marL="3918716" indent="0">
              <a:buNone/>
              <a:defRPr sz="4500" b="1"/>
            </a:lvl4pPr>
            <a:lvl5pPr marL="5224954" indent="0">
              <a:buNone/>
              <a:defRPr sz="4500" b="1"/>
            </a:lvl5pPr>
            <a:lvl6pPr marL="6531194" indent="0">
              <a:buNone/>
              <a:defRPr sz="4500" b="1"/>
            </a:lvl6pPr>
            <a:lvl7pPr marL="7837433" indent="0">
              <a:buNone/>
              <a:defRPr sz="4500" b="1"/>
            </a:lvl7pPr>
            <a:lvl8pPr marL="9143671" indent="0">
              <a:buNone/>
              <a:defRPr sz="4500" b="1"/>
            </a:lvl8pPr>
            <a:lvl9pPr marL="10449910" indent="0">
              <a:buNone/>
              <a:defRPr sz="4500" b="1"/>
            </a:lvl9pPr>
          </a:lstStyle>
          <a:p>
            <a:pPr lvl="0"/>
            <a:r>
              <a:rPr lang="en-US"/>
              <a:t>Click to edit Master text styles</a:t>
            </a:r>
          </a:p>
        </p:txBody>
      </p:sp>
      <p:sp>
        <p:nvSpPr>
          <p:cNvPr id="4" name="Content Placeholder 3"/>
          <p:cNvSpPr>
            <a:spLocks noGrp="1"/>
          </p:cNvSpPr>
          <p:nvPr>
            <p:ph sz="half" idx="2"/>
          </p:nvPr>
        </p:nvSpPr>
        <p:spPr>
          <a:xfrm>
            <a:off x="2194565" y="10439404"/>
            <a:ext cx="19392902" cy="18966183"/>
          </a:xfrm>
        </p:spPr>
        <p:txBody>
          <a:bodyPr/>
          <a:lstStyle>
            <a:lvl1pPr>
              <a:defRPr sz="6900"/>
            </a:lvl1pPr>
            <a:lvl2pPr>
              <a:defRPr sz="5700"/>
            </a:lvl2pPr>
            <a:lvl3pPr>
              <a:defRPr sz="5101"/>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8" y="7368547"/>
            <a:ext cx="19400520" cy="3070857"/>
          </a:xfrm>
        </p:spPr>
        <p:txBody>
          <a:bodyPr anchor="b"/>
          <a:lstStyle>
            <a:lvl1pPr marL="0" indent="0">
              <a:buNone/>
              <a:defRPr sz="6900" b="1"/>
            </a:lvl1pPr>
            <a:lvl2pPr marL="1306239" indent="0">
              <a:buNone/>
              <a:defRPr sz="5700" b="1"/>
            </a:lvl2pPr>
            <a:lvl3pPr marL="2612478" indent="0">
              <a:buNone/>
              <a:defRPr sz="5101" b="1"/>
            </a:lvl3pPr>
            <a:lvl4pPr marL="3918716" indent="0">
              <a:buNone/>
              <a:defRPr sz="4500" b="1"/>
            </a:lvl4pPr>
            <a:lvl5pPr marL="5224954" indent="0">
              <a:buNone/>
              <a:defRPr sz="4500" b="1"/>
            </a:lvl5pPr>
            <a:lvl6pPr marL="6531194" indent="0">
              <a:buNone/>
              <a:defRPr sz="4500" b="1"/>
            </a:lvl6pPr>
            <a:lvl7pPr marL="7837433" indent="0">
              <a:buNone/>
              <a:defRPr sz="4500" b="1"/>
            </a:lvl7pPr>
            <a:lvl8pPr marL="9143671" indent="0">
              <a:buNone/>
              <a:defRPr sz="4500" b="1"/>
            </a:lvl8pPr>
            <a:lvl9pPr marL="10449910" indent="0">
              <a:buNone/>
              <a:defRPr sz="4500" b="1"/>
            </a:lvl9pPr>
          </a:lstStyle>
          <a:p>
            <a:pPr lvl="0"/>
            <a:r>
              <a:rPr lang="en-US"/>
              <a:t>Click to edit Master text styles</a:t>
            </a:r>
          </a:p>
        </p:txBody>
      </p:sp>
      <p:sp>
        <p:nvSpPr>
          <p:cNvPr id="6" name="Content Placeholder 5"/>
          <p:cNvSpPr>
            <a:spLocks noGrp="1"/>
          </p:cNvSpPr>
          <p:nvPr>
            <p:ph sz="quarter" idx="4"/>
          </p:nvPr>
        </p:nvSpPr>
        <p:spPr>
          <a:xfrm>
            <a:off x="22296128" y="10439404"/>
            <a:ext cx="19400520" cy="18966183"/>
          </a:xfrm>
        </p:spPr>
        <p:txBody>
          <a:bodyPr/>
          <a:lstStyle>
            <a:lvl1pPr>
              <a:defRPr sz="6900"/>
            </a:lvl1pPr>
            <a:lvl2pPr>
              <a:defRPr sz="5700"/>
            </a:lvl2pPr>
            <a:lvl3pPr>
              <a:defRPr sz="5101"/>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347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916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7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9" y="1310640"/>
            <a:ext cx="14439902" cy="5577840"/>
          </a:xfrm>
        </p:spPr>
        <p:txBody>
          <a:bodyPr anchor="b"/>
          <a:lstStyle>
            <a:lvl1pPr algn="l">
              <a:defRPr sz="5700" b="1"/>
            </a:lvl1pPr>
          </a:lstStyle>
          <a:p>
            <a:r>
              <a:rPr lang="en-US"/>
              <a:t>Click to edit Master title style</a:t>
            </a:r>
          </a:p>
        </p:txBody>
      </p:sp>
      <p:sp>
        <p:nvSpPr>
          <p:cNvPr id="3" name="Content Placeholder 2"/>
          <p:cNvSpPr>
            <a:spLocks noGrp="1"/>
          </p:cNvSpPr>
          <p:nvPr>
            <p:ph idx="1"/>
          </p:nvPr>
        </p:nvSpPr>
        <p:spPr>
          <a:xfrm>
            <a:off x="17160240" y="1310646"/>
            <a:ext cx="24536400" cy="28094943"/>
          </a:xfrm>
        </p:spPr>
        <p:txBody>
          <a:bodyPr/>
          <a:lstStyle>
            <a:lvl1pPr>
              <a:defRPr sz="92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9" y="6888486"/>
            <a:ext cx="14439902" cy="22517103"/>
          </a:xfrm>
        </p:spPr>
        <p:txBody>
          <a:bodyPr/>
          <a:lstStyle>
            <a:lvl1pPr marL="0" indent="0">
              <a:buNone/>
              <a:defRPr sz="4000"/>
            </a:lvl1pPr>
            <a:lvl2pPr marL="1306239" indent="0">
              <a:buNone/>
              <a:defRPr sz="3500"/>
            </a:lvl2pPr>
            <a:lvl3pPr marL="2612478" indent="0">
              <a:buNone/>
              <a:defRPr sz="2900"/>
            </a:lvl3pPr>
            <a:lvl4pPr marL="3918716" indent="0">
              <a:buNone/>
              <a:defRPr sz="2600"/>
            </a:lvl4pPr>
            <a:lvl5pPr marL="5224954" indent="0">
              <a:buNone/>
              <a:defRPr sz="2600"/>
            </a:lvl5pPr>
            <a:lvl6pPr marL="6531194" indent="0">
              <a:buNone/>
              <a:defRPr sz="2600"/>
            </a:lvl6pPr>
            <a:lvl7pPr marL="7837433" indent="0">
              <a:buNone/>
              <a:defRPr sz="2600"/>
            </a:lvl7pPr>
            <a:lvl8pPr marL="9143671" indent="0">
              <a:buNone/>
              <a:defRPr sz="2600"/>
            </a:lvl8pPr>
            <a:lvl9pPr marL="104499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560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4"/>
            <a:ext cx="26334720" cy="2720343"/>
          </a:xfrm>
        </p:spPr>
        <p:txBody>
          <a:bodyPr anchor="b"/>
          <a:lstStyle>
            <a:lvl1pPr algn="l">
              <a:defRPr sz="57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9200"/>
            </a:lvl1pPr>
            <a:lvl2pPr marL="1306239" indent="0">
              <a:buNone/>
              <a:defRPr sz="8000"/>
            </a:lvl2pPr>
            <a:lvl3pPr marL="2612478" indent="0">
              <a:buNone/>
              <a:defRPr sz="6900"/>
            </a:lvl3pPr>
            <a:lvl4pPr marL="3918716" indent="0">
              <a:buNone/>
              <a:defRPr sz="5700"/>
            </a:lvl4pPr>
            <a:lvl5pPr marL="5224954" indent="0">
              <a:buNone/>
              <a:defRPr sz="5700"/>
            </a:lvl5pPr>
            <a:lvl6pPr marL="6531194" indent="0">
              <a:buNone/>
              <a:defRPr sz="5700"/>
            </a:lvl6pPr>
            <a:lvl7pPr marL="7837433" indent="0">
              <a:buNone/>
              <a:defRPr sz="5700"/>
            </a:lvl7pPr>
            <a:lvl8pPr marL="9143671" indent="0">
              <a:buNone/>
              <a:defRPr sz="5700"/>
            </a:lvl8pPr>
            <a:lvl9pPr marL="10449910" indent="0">
              <a:buNone/>
              <a:defRPr sz="5700"/>
            </a:lvl9pPr>
          </a:lstStyle>
          <a:p>
            <a:endParaRPr lang="en-US"/>
          </a:p>
        </p:txBody>
      </p:sp>
      <p:sp>
        <p:nvSpPr>
          <p:cNvPr id="4" name="Text Placeholder 3"/>
          <p:cNvSpPr>
            <a:spLocks noGrp="1"/>
          </p:cNvSpPr>
          <p:nvPr>
            <p:ph type="body" sz="half" idx="2"/>
          </p:nvPr>
        </p:nvSpPr>
        <p:spPr>
          <a:xfrm>
            <a:off x="8602982" y="25763227"/>
            <a:ext cx="26334720" cy="3863337"/>
          </a:xfrm>
        </p:spPr>
        <p:txBody>
          <a:bodyPr/>
          <a:lstStyle>
            <a:lvl1pPr marL="0" indent="0">
              <a:buNone/>
              <a:defRPr sz="4000"/>
            </a:lvl1pPr>
            <a:lvl2pPr marL="1306239" indent="0">
              <a:buNone/>
              <a:defRPr sz="3500"/>
            </a:lvl2pPr>
            <a:lvl3pPr marL="2612478" indent="0">
              <a:buNone/>
              <a:defRPr sz="2900"/>
            </a:lvl3pPr>
            <a:lvl4pPr marL="3918716" indent="0">
              <a:buNone/>
              <a:defRPr sz="2600"/>
            </a:lvl4pPr>
            <a:lvl5pPr marL="5224954" indent="0">
              <a:buNone/>
              <a:defRPr sz="2600"/>
            </a:lvl5pPr>
            <a:lvl6pPr marL="6531194" indent="0">
              <a:buNone/>
              <a:defRPr sz="2600"/>
            </a:lvl6pPr>
            <a:lvl7pPr marL="7837433" indent="0">
              <a:buNone/>
              <a:defRPr sz="2600"/>
            </a:lvl7pPr>
            <a:lvl8pPr marL="9143671" indent="0">
              <a:buNone/>
              <a:defRPr sz="2600"/>
            </a:lvl8pPr>
            <a:lvl9pPr marL="104499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49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8F83B02-12F2-4F60-AB87-B8579C0CE1AB}"/>
              </a:ext>
            </a:extLst>
          </p:cNvPr>
          <p:cNvGraphicFramePr>
            <a:graphicFrameLocks noChangeAspect="1"/>
          </p:cNvGraphicFramePr>
          <p:nvPr userDrawn="1">
            <p:custDataLst>
              <p:tags r:id="rId13"/>
            </p:custDataLst>
            <p:extLst>
              <p:ext uri="{D42A27DB-BD31-4B8C-83A1-F6EECF244321}">
                <p14:modId xmlns:p14="http://schemas.microsoft.com/office/powerpoint/2010/main" val="3408301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93" imgH="493" progId="TCLayout.ActiveDocument.1">
                  <p:embed/>
                </p:oleObj>
              </mc:Choice>
              <mc:Fallback>
                <p:oleObj name="think-cell Slide" r:id="rId14" imgW="493" imgH="493" progId="TCLayout.ActiveDocument.1">
                  <p:embed/>
                  <p:pic>
                    <p:nvPicPr>
                      <p:cNvPr id="8" name="Object 7" hidden="1">
                        <a:extLst>
                          <a:ext uri="{FF2B5EF4-FFF2-40B4-BE49-F238E27FC236}">
                            <a16:creationId xmlns:a16="http://schemas.microsoft.com/office/drawing/2014/main" id="{58F83B02-12F2-4F60-AB87-B8579C0CE1AB}"/>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2194560" y="1318263"/>
            <a:ext cx="39502080" cy="5486400"/>
          </a:xfrm>
          <a:prstGeom prst="rect">
            <a:avLst/>
          </a:prstGeom>
        </p:spPr>
        <p:txBody>
          <a:bodyPr vert="horz" lIns="261240" tIns="130620" rIns="261240" bIns="130620" rtlCol="0" anchor="ctr">
            <a:normAutofit/>
          </a:bodyPr>
          <a:lstStyle/>
          <a:p>
            <a:r>
              <a:rPr lang="en-US"/>
              <a:t>Click to edit Master title style</a:t>
            </a:r>
          </a:p>
        </p:txBody>
      </p:sp>
      <p:sp>
        <p:nvSpPr>
          <p:cNvPr id="3" name="Text Placeholder 2"/>
          <p:cNvSpPr>
            <a:spLocks noGrp="1"/>
          </p:cNvSpPr>
          <p:nvPr>
            <p:ph type="body" idx="1"/>
          </p:nvPr>
        </p:nvSpPr>
        <p:spPr>
          <a:xfrm>
            <a:off x="2194560" y="7680966"/>
            <a:ext cx="39502080" cy="21724623"/>
          </a:xfrm>
          <a:prstGeom prst="rect">
            <a:avLst/>
          </a:prstGeom>
        </p:spPr>
        <p:txBody>
          <a:bodyPr vert="horz" lIns="261240" tIns="130620" rIns="261240" bIns="1306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5"/>
            <a:ext cx="10241280" cy="1752600"/>
          </a:xfrm>
          <a:prstGeom prst="rect">
            <a:avLst/>
          </a:prstGeom>
        </p:spPr>
        <p:txBody>
          <a:bodyPr vert="horz" lIns="261240" tIns="130620" rIns="261240" bIns="130620" rtlCol="0" anchor="ctr"/>
          <a:lstStyle>
            <a:lvl1pPr algn="l">
              <a:defRPr sz="3500">
                <a:solidFill>
                  <a:schemeClr val="tx1">
                    <a:tint val="75000"/>
                  </a:schemeClr>
                </a:solidFill>
              </a:defRPr>
            </a:lvl1pPr>
          </a:lstStyle>
          <a:p>
            <a:fld id="{ACAAC0ED-FF82-477A-85DF-051A732328BA}" type="datetimeFigureOut">
              <a:rPr lang="en-US" smtClean="0">
                <a:solidFill>
                  <a:prstClr val="black">
                    <a:tint val="75000"/>
                  </a:prstClr>
                </a:solidFill>
              </a:rPr>
              <a:pPr/>
              <a:t>2/21/2021</a:t>
            </a:fld>
            <a:endParaRPr lang="en-US">
              <a:solidFill>
                <a:prstClr val="black">
                  <a:tint val="75000"/>
                </a:prstClr>
              </a:solidFill>
            </a:endParaRPr>
          </a:p>
        </p:txBody>
      </p:sp>
      <p:sp>
        <p:nvSpPr>
          <p:cNvPr id="5" name="Footer Placeholder 4"/>
          <p:cNvSpPr>
            <a:spLocks noGrp="1"/>
          </p:cNvSpPr>
          <p:nvPr>
            <p:ph type="ftr" sz="quarter" idx="3"/>
          </p:nvPr>
        </p:nvSpPr>
        <p:spPr>
          <a:xfrm>
            <a:off x="14996160" y="30510485"/>
            <a:ext cx="13898880" cy="1752600"/>
          </a:xfrm>
          <a:prstGeom prst="rect">
            <a:avLst/>
          </a:prstGeom>
        </p:spPr>
        <p:txBody>
          <a:bodyPr vert="horz" lIns="261240" tIns="130620" rIns="261240" bIns="130620" rtlCol="0" anchor="ctr"/>
          <a:lstStyle>
            <a:lvl1pPr algn="ctr">
              <a:defRPr sz="35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31455360" y="30510485"/>
            <a:ext cx="10241280" cy="1752600"/>
          </a:xfrm>
          <a:prstGeom prst="rect">
            <a:avLst/>
          </a:prstGeom>
        </p:spPr>
        <p:txBody>
          <a:bodyPr vert="horz" lIns="261240" tIns="130620" rIns="261240" bIns="130620" rtlCol="0" anchor="ctr"/>
          <a:lstStyle>
            <a:lvl1pPr algn="r">
              <a:defRPr sz="3500">
                <a:solidFill>
                  <a:schemeClr val="tx1">
                    <a:tint val="75000"/>
                  </a:schemeClr>
                </a:solidFill>
              </a:defRPr>
            </a:lvl1pPr>
          </a:lstStyle>
          <a:p>
            <a:fld id="{6ADCEACC-A753-4DD1-B2B6-1ED4B117D2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2404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612478" rtl="0" eaLnBrk="1" latinLnBrk="0" hangingPunct="1">
        <a:spcBef>
          <a:spcPct val="0"/>
        </a:spcBef>
        <a:buNone/>
        <a:defRPr sz="12600" kern="1200">
          <a:solidFill>
            <a:schemeClr val="tx1"/>
          </a:solidFill>
          <a:latin typeface="+mj-lt"/>
          <a:ea typeface="+mj-ea"/>
          <a:cs typeface="+mj-cs"/>
        </a:defRPr>
      </a:lvl1pPr>
    </p:titleStyle>
    <p:bodyStyle>
      <a:lvl1pPr marL="979679" indent="-979679" algn="l" defTabSz="2612478" rtl="0" eaLnBrk="1" latinLnBrk="0" hangingPunct="1">
        <a:spcBef>
          <a:spcPct val="20000"/>
        </a:spcBef>
        <a:buFont typeface="Arial" pitchFamily="34" charset="0"/>
        <a:buChar char="•"/>
        <a:defRPr sz="9200" kern="1200">
          <a:solidFill>
            <a:schemeClr val="tx1"/>
          </a:solidFill>
          <a:latin typeface="+mn-lt"/>
          <a:ea typeface="+mn-ea"/>
          <a:cs typeface="+mn-cs"/>
        </a:defRPr>
      </a:lvl1pPr>
      <a:lvl2pPr marL="2122637" indent="-816399" algn="l" defTabSz="2612478"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596" indent="-653119" algn="l" defTabSz="2612478"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835"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8075"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4314"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90552"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6790"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3029" indent="-653119" algn="l" defTabSz="2612478"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478" rtl="0" eaLnBrk="1" latinLnBrk="0" hangingPunct="1">
        <a:defRPr sz="5101" kern="1200">
          <a:solidFill>
            <a:schemeClr val="tx1"/>
          </a:solidFill>
          <a:latin typeface="+mn-lt"/>
          <a:ea typeface="+mn-ea"/>
          <a:cs typeface="+mn-cs"/>
        </a:defRPr>
      </a:lvl1pPr>
      <a:lvl2pPr marL="1306239" algn="l" defTabSz="2612478" rtl="0" eaLnBrk="1" latinLnBrk="0" hangingPunct="1">
        <a:defRPr sz="5101" kern="1200">
          <a:solidFill>
            <a:schemeClr val="tx1"/>
          </a:solidFill>
          <a:latin typeface="+mn-lt"/>
          <a:ea typeface="+mn-ea"/>
          <a:cs typeface="+mn-cs"/>
        </a:defRPr>
      </a:lvl2pPr>
      <a:lvl3pPr marL="2612478" algn="l" defTabSz="2612478" rtl="0" eaLnBrk="1" latinLnBrk="0" hangingPunct="1">
        <a:defRPr sz="5101" kern="1200">
          <a:solidFill>
            <a:schemeClr val="tx1"/>
          </a:solidFill>
          <a:latin typeface="+mn-lt"/>
          <a:ea typeface="+mn-ea"/>
          <a:cs typeface="+mn-cs"/>
        </a:defRPr>
      </a:lvl3pPr>
      <a:lvl4pPr marL="3918716" algn="l" defTabSz="2612478" rtl="0" eaLnBrk="1" latinLnBrk="0" hangingPunct="1">
        <a:defRPr sz="5101" kern="1200">
          <a:solidFill>
            <a:schemeClr val="tx1"/>
          </a:solidFill>
          <a:latin typeface="+mn-lt"/>
          <a:ea typeface="+mn-ea"/>
          <a:cs typeface="+mn-cs"/>
        </a:defRPr>
      </a:lvl4pPr>
      <a:lvl5pPr marL="5224954" algn="l" defTabSz="2612478" rtl="0" eaLnBrk="1" latinLnBrk="0" hangingPunct="1">
        <a:defRPr sz="5101" kern="1200">
          <a:solidFill>
            <a:schemeClr val="tx1"/>
          </a:solidFill>
          <a:latin typeface="+mn-lt"/>
          <a:ea typeface="+mn-ea"/>
          <a:cs typeface="+mn-cs"/>
        </a:defRPr>
      </a:lvl5pPr>
      <a:lvl6pPr marL="6531194" algn="l" defTabSz="2612478" rtl="0" eaLnBrk="1" latinLnBrk="0" hangingPunct="1">
        <a:defRPr sz="5101" kern="1200">
          <a:solidFill>
            <a:schemeClr val="tx1"/>
          </a:solidFill>
          <a:latin typeface="+mn-lt"/>
          <a:ea typeface="+mn-ea"/>
          <a:cs typeface="+mn-cs"/>
        </a:defRPr>
      </a:lvl6pPr>
      <a:lvl7pPr marL="7837433" algn="l" defTabSz="2612478" rtl="0" eaLnBrk="1" latinLnBrk="0" hangingPunct="1">
        <a:defRPr sz="5101" kern="1200">
          <a:solidFill>
            <a:schemeClr val="tx1"/>
          </a:solidFill>
          <a:latin typeface="+mn-lt"/>
          <a:ea typeface="+mn-ea"/>
          <a:cs typeface="+mn-cs"/>
        </a:defRPr>
      </a:lvl7pPr>
      <a:lvl8pPr marL="9143671" algn="l" defTabSz="2612478" rtl="0" eaLnBrk="1" latinLnBrk="0" hangingPunct="1">
        <a:defRPr sz="5101" kern="1200">
          <a:solidFill>
            <a:schemeClr val="tx1"/>
          </a:solidFill>
          <a:latin typeface="+mn-lt"/>
          <a:ea typeface="+mn-ea"/>
          <a:cs typeface="+mn-cs"/>
        </a:defRPr>
      </a:lvl8pPr>
      <a:lvl9pPr marL="10449910" algn="l" defTabSz="2612478" rtl="0" eaLnBrk="1" latinLnBrk="0" hangingPunct="1">
        <a:defRPr sz="51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mhyman@syr.edu" TargetMode="External"/><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notesSlide" Target="../notesSlides/notesSlide1.xml"/><Relationship Id="rId21" Type="http://schemas.openxmlformats.org/officeDocument/2006/relationships/image" Target="../media/image13.png"/><Relationship Id="rId7" Type="http://schemas.openxmlformats.org/officeDocument/2006/relationships/hyperlink" Target="mailto:kshah07@syr.edu" TargetMode="Externa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slideLayout" Target="../slideLayouts/slideLayout1.xml"/><Relationship Id="rId16" Type="http://schemas.openxmlformats.org/officeDocument/2006/relationships/image" Target="../media/image9.png"/><Relationship Id="rId20" Type="http://schemas.openxmlformats.org/officeDocument/2006/relationships/image" Target="../media/image12.png"/><Relationship Id="rId1" Type="http://schemas.openxmlformats.org/officeDocument/2006/relationships/tags" Target="../tags/tag5.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image" Target="../media/image1.emf"/><Relationship Id="rId10" Type="http://schemas.openxmlformats.org/officeDocument/2006/relationships/image" Target="../media/image3.png"/><Relationship Id="rId19" Type="http://schemas.openxmlformats.org/officeDocument/2006/relationships/image" Target="../media/image11.png"/><Relationship Id="rId4" Type="http://schemas.openxmlformats.org/officeDocument/2006/relationships/oleObject" Target="../embeddings/oleObject4.bin"/><Relationship Id="rId9" Type="http://schemas.openxmlformats.org/officeDocument/2006/relationships/hyperlink" Target="mailto:dsamangy@syr.edu"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E2E8A2C-EC83-4BA0-9B18-D42956A6B853}"/>
              </a:ext>
            </a:extLst>
          </p:cNvPr>
          <p:cNvGraphicFramePr>
            <a:graphicFrameLocks noChangeAspect="1"/>
          </p:cNvGraphicFramePr>
          <p:nvPr>
            <p:custDataLst>
              <p:tags r:id="rId1"/>
            </p:custDataLst>
            <p:extLst>
              <p:ext uri="{D42A27DB-BD31-4B8C-83A1-F6EECF244321}">
                <p14:modId xmlns:p14="http://schemas.microsoft.com/office/powerpoint/2010/main" val="188783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3" imgH="493" progId="TCLayout.ActiveDocument.1">
                  <p:embed/>
                </p:oleObj>
              </mc:Choice>
              <mc:Fallback>
                <p:oleObj name="think-cell Slide" r:id="rId4" imgW="493" imgH="493" progId="TCLayout.ActiveDocument.1">
                  <p:embed/>
                  <p:pic>
                    <p:nvPicPr>
                      <p:cNvPr id="2" name="Object 1" hidden="1">
                        <a:extLst>
                          <a:ext uri="{FF2B5EF4-FFF2-40B4-BE49-F238E27FC236}">
                            <a16:creationId xmlns:a16="http://schemas.microsoft.com/office/drawing/2014/main" id="{9E2E8A2C-EC83-4BA0-9B18-D42956A6B8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1" name="Text Box 3">
            <a:extLst>
              <a:ext uri="{FF2B5EF4-FFF2-40B4-BE49-F238E27FC236}">
                <a16:creationId xmlns:a16="http://schemas.microsoft.com/office/drawing/2014/main" id="{D8929333-46D7-463D-BB70-76F6DAC9E89C}"/>
              </a:ext>
            </a:extLst>
          </p:cNvPr>
          <p:cNvSpPr txBox="1">
            <a:spLocks noChangeArrowheads="1"/>
          </p:cNvSpPr>
          <p:nvPr/>
        </p:nvSpPr>
        <p:spPr bwMode="auto">
          <a:xfrm>
            <a:off x="33451800" y="1213535"/>
            <a:ext cx="9921240" cy="2578100"/>
          </a:xfrm>
          <a:prstGeom prst="rect">
            <a:avLst/>
          </a:prstGeom>
          <a:solidFill>
            <a:schemeClr val="bg1"/>
          </a:solidFill>
          <a:ln w="9525">
            <a:noFill/>
            <a:miter lim="800000"/>
            <a:headEnd/>
            <a:tailEnd/>
          </a:ln>
        </p:spPr>
        <p:txBody>
          <a:bodyPr lIns="77740" tIns="38870" rIns="77740" bIns="38870"/>
          <a:lstStyle/>
          <a:p>
            <a:pPr defTabSz="776713"/>
            <a:r>
              <a:rPr lang="en-US" sz="3100" b="1" dirty="0">
                <a:solidFill>
                  <a:prstClr val="black"/>
                </a:solidFill>
                <a:latin typeface="Helvetica" charset="0"/>
              </a:rPr>
              <a:t> </a:t>
            </a:r>
            <a:endParaRPr lang="en-US" b="1" dirty="0">
              <a:solidFill>
                <a:prstClr val="black"/>
              </a:solidFill>
            </a:endParaRPr>
          </a:p>
        </p:txBody>
      </p:sp>
      <p:sp>
        <p:nvSpPr>
          <p:cNvPr id="33" name="Text Box 3"/>
          <p:cNvSpPr txBox="1">
            <a:spLocks noChangeArrowheads="1"/>
          </p:cNvSpPr>
          <p:nvPr/>
        </p:nvSpPr>
        <p:spPr bwMode="auto">
          <a:xfrm>
            <a:off x="609600" y="1199676"/>
            <a:ext cx="9923150" cy="2578100"/>
          </a:xfrm>
          <a:prstGeom prst="rect">
            <a:avLst/>
          </a:prstGeom>
          <a:solidFill>
            <a:schemeClr val="bg1"/>
          </a:solidFill>
          <a:ln w="9525">
            <a:noFill/>
            <a:miter lim="800000"/>
            <a:headEnd/>
            <a:tailEnd/>
          </a:ln>
        </p:spPr>
        <p:txBody>
          <a:bodyPr lIns="77740" tIns="38870" rIns="77740" bIns="38870"/>
          <a:lstStyle/>
          <a:p>
            <a:pPr defTabSz="776713"/>
            <a:r>
              <a:rPr lang="en-US" sz="3100" b="1" dirty="0">
                <a:solidFill>
                  <a:prstClr val="black"/>
                </a:solidFill>
                <a:latin typeface="Helvetica" charset="0"/>
              </a:rPr>
              <a:t> </a:t>
            </a:r>
            <a:endParaRPr lang="en-US" b="1" dirty="0">
              <a:solidFill>
                <a:prstClr val="black"/>
              </a:solidFill>
            </a:endParaRPr>
          </a:p>
        </p:txBody>
      </p:sp>
      <p:sp>
        <p:nvSpPr>
          <p:cNvPr id="9" name="Text Box 3"/>
          <p:cNvSpPr txBox="1">
            <a:spLocks noChangeArrowheads="1"/>
          </p:cNvSpPr>
          <p:nvPr/>
        </p:nvSpPr>
        <p:spPr bwMode="auto">
          <a:xfrm>
            <a:off x="11433175" y="1199676"/>
            <a:ext cx="21315675" cy="3437628"/>
          </a:xfrm>
          <a:prstGeom prst="rect">
            <a:avLst/>
          </a:prstGeom>
          <a:solidFill>
            <a:schemeClr val="bg1"/>
          </a:solidFill>
          <a:ln w="9525">
            <a:noFill/>
            <a:miter lim="800000"/>
            <a:headEnd/>
            <a:tailEnd/>
          </a:ln>
        </p:spPr>
        <p:txBody>
          <a:bodyPr lIns="77740" tIns="38870" rIns="77740" bIns="38870"/>
          <a:lstStyle/>
          <a:p>
            <a:pPr defTabSz="776713"/>
            <a:r>
              <a:rPr lang="en-US" sz="3100" b="1" dirty="0">
                <a:solidFill>
                  <a:prstClr val="black"/>
                </a:solidFill>
                <a:latin typeface="Helvetica" charset="0"/>
              </a:rPr>
              <a:t> </a:t>
            </a:r>
            <a:endParaRPr lang="en-US" b="1" dirty="0">
              <a:solidFill>
                <a:prstClr val="black"/>
              </a:solidFill>
            </a:endParaRPr>
          </a:p>
        </p:txBody>
      </p:sp>
      <p:sp>
        <p:nvSpPr>
          <p:cNvPr id="8" name="Text Box 3"/>
          <p:cNvSpPr txBox="1">
            <a:spLocks noChangeArrowheads="1"/>
          </p:cNvSpPr>
          <p:nvPr/>
        </p:nvSpPr>
        <p:spPr bwMode="auto">
          <a:xfrm>
            <a:off x="640882" y="5359229"/>
            <a:ext cx="42732158" cy="26851848"/>
          </a:xfrm>
          <a:prstGeom prst="rect">
            <a:avLst/>
          </a:prstGeom>
          <a:solidFill>
            <a:schemeClr val="bg1"/>
          </a:solidFill>
          <a:ln w="9525">
            <a:noFill/>
            <a:miter lim="800000"/>
            <a:headEnd/>
            <a:tailEnd/>
          </a:ln>
        </p:spPr>
        <p:txBody>
          <a:bodyPr lIns="77740" tIns="38870" rIns="77740" bIns="38870"/>
          <a:lstStyle/>
          <a:p>
            <a:pPr marL="0" marR="0" algn="ctr">
              <a:lnSpc>
                <a:spcPct val="200000"/>
              </a:lnSpc>
              <a:spcBef>
                <a:spcPts val="0"/>
              </a:spcBef>
              <a:spcAft>
                <a:spcPts val="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1" name="TextBox 10"/>
          <p:cNvSpPr txBox="1"/>
          <p:nvPr/>
        </p:nvSpPr>
        <p:spPr>
          <a:xfrm>
            <a:off x="12585700" y="1199676"/>
            <a:ext cx="18719800" cy="1956572"/>
          </a:xfrm>
          <a:prstGeom prst="rect">
            <a:avLst/>
          </a:prstGeom>
          <a:noFill/>
        </p:spPr>
        <p:txBody>
          <a:bodyPr wrap="square" lIns="108850" tIns="54425" rIns="108850" bIns="54425" rtlCol="0">
            <a:spAutoFit/>
          </a:bodyPr>
          <a:lstStyle/>
          <a:p>
            <a:pPr algn="ctr"/>
            <a:r>
              <a:rPr lang="en-US" sz="6000" b="1" dirty="0">
                <a:solidFill>
                  <a:prstClr val="black"/>
                </a:solidFill>
                <a:latin typeface="Times New Roman" pitchFamily="18" charset="0"/>
                <a:cs typeface="Times New Roman" pitchFamily="18" charset="0"/>
              </a:rPr>
              <a:t>A Poisson Betting Model with a Kelly Criterion Element</a:t>
            </a:r>
          </a:p>
          <a:p>
            <a:pPr algn="ctr"/>
            <a:r>
              <a:rPr lang="en-US" sz="6000" b="1" dirty="0">
                <a:solidFill>
                  <a:prstClr val="black"/>
                </a:solidFill>
                <a:latin typeface="Times New Roman" pitchFamily="18" charset="0"/>
                <a:cs typeface="Times New Roman" pitchFamily="18" charset="0"/>
              </a:rPr>
              <a:t>for European Soccer</a:t>
            </a:r>
            <a:endParaRPr lang="en-US" sz="4300" b="1" dirty="0">
              <a:solidFill>
                <a:prstClr val="black"/>
              </a:solidFill>
              <a:latin typeface="Times New Roman" pitchFamily="18" charset="0"/>
              <a:cs typeface="Times New Roman" pitchFamily="18" charset="0"/>
            </a:endParaRPr>
          </a:p>
        </p:txBody>
      </p:sp>
      <p:pic>
        <p:nvPicPr>
          <p:cNvPr id="12" name="Picture 11" descr="C:\Users\Dan\Downloads\SSAC Logo Dark.png">
            <a:extLst>
              <a:ext uri="{FF2B5EF4-FFF2-40B4-BE49-F238E27FC236}">
                <a16:creationId xmlns:a16="http://schemas.microsoft.com/office/drawing/2014/main" id="{7D51F9B2-9843-4847-8EB6-6A61E02A755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447800"/>
            <a:ext cx="8305800" cy="2115299"/>
          </a:xfrm>
          <a:prstGeom prst="rect">
            <a:avLst/>
          </a:prstGeom>
          <a:noFill/>
          <a:ln>
            <a:noFill/>
          </a:ln>
        </p:spPr>
      </p:pic>
      <p:sp>
        <p:nvSpPr>
          <p:cNvPr id="23" name="TextBox 22"/>
          <p:cNvSpPr txBox="1"/>
          <p:nvPr/>
        </p:nvSpPr>
        <p:spPr>
          <a:xfrm>
            <a:off x="11980550" y="3083385"/>
            <a:ext cx="20480650" cy="1217909"/>
          </a:xfrm>
          <a:prstGeom prst="rect">
            <a:avLst/>
          </a:prstGeom>
          <a:noFill/>
        </p:spPr>
        <p:txBody>
          <a:bodyPr wrap="square" lIns="108850" tIns="54425" rIns="108850" bIns="54425" rtlCol="0">
            <a:spAutoFit/>
          </a:bodyPr>
          <a:lstStyle/>
          <a:p>
            <a:pPr algn="ctr"/>
            <a:r>
              <a:rPr lang="en-US" sz="3600" dirty="0">
                <a:solidFill>
                  <a:prstClr val="black"/>
                </a:solidFill>
                <a:latin typeface="Times New Roman" pitchFamily="18" charset="0"/>
                <a:cs typeface="Times New Roman" pitchFamily="18" charset="0"/>
              </a:rPr>
              <a:t>Kushal Shah </a:t>
            </a:r>
            <a:r>
              <a:rPr lang="en-US" sz="3600" u="sng" dirty="0">
                <a:solidFill>
                  <a:prstClr val="black"/>
                </a:solidFill>
                <a:latin typeface="Times New Roman" pitchFamily="18" charset="0"/>
                <a:cs typeface="Times New Roman" pitchFamily="18" charset="0"/>
                <a:hlinkClick r:id="rId7">
                  <a:extLst>
                    <a:ext uri="{A12FA001-AC4F-418D-AE19-62706E023703}">
                      <ahyp:hlinkClr xmlns:ahyp="http://schemas.microsoft.com/office/drawing/2018/hyperlinkcolor" val="tx"/>
                    </a:ext>
                  </a:extLst>
                </a:hlinkClick>
              </a:rPr>
              <a:t>kshah07@syr.edu</a:t>
            </a:r>
            <a:r>
              <a:rPr lang="en-US" sz="3600" dirty="0">
                <a:solidFill>
                  <a:prstClr val="black"/>
                </a:solidFill>
                <a:latin typeface="Times New Roman" pitchFamily="18" charset="0"/>
                <a:cs typeface="Times New Roman" pitchFamily="18" charset="0"/>
              </a:rPr>
              <a:t>, James Hyman </a:t>
            </a:r>
            <a:r>
              <a:rPr lang="en-US" sz="3600" dirty="0">
                <a:solidFill>
                  <a:prstClr val="black"/>
                </a:solidFill>
                <a:latin typeface="Times New Roman" pitchFamily="18" charset="0"/>
                <a:cs typeface="Times New Roman" pitchFamily="18" charset="0"/>
                <a:hlinkClick r:id="rId8">
                  <a:extLst>
                    <a:ext uri="{A12FA001-AC4F-418D-AE19-62706E023703}">
                      <ahyp:hlinkClr xmlns:ahyp="http://schemas.microsoft.com/office/drawing/2018/hyperlinkcolor" val="tx"/>
                    </a:ext>
                  </a:extLst>
                </a:hlinkClick>
              </a:rPr>
              <a:t>jmhyman@syr.edu</a:t>
            </a:r>
            <a:r>
              <a:rPr lang="en-US" sz="3600" dirty="0">
                <a:solidFill>
                  <a:prstClr val="black"/>
                </a:solidFill>
                <a:latin typeface="Times New Roman" pitchFamily="18" charset="0"/>
                <a:cs typeface="Times New Roman" pitchFamily="18" charset="0"/>
              </a:rPr>
              <a:t>, Dominic Samangy, </a:t>
            </a:r>
            <a:r>
              <a:rPr lang="en-US" sz="3600" u="sng" dirty="0">
                <a:solidFill>
                  <a:prstClr val="black"/>
                </a:solidFill>
                <a:latin typeface="Times New Roman" pitchFamily="18" charset="0"/>
                <a:cs typeface="Times New Roman" pitchFamily="18" charset="0"/>
                <a:hlinkClick r:id="rId9">
                  <a:extLst>
                    <a:ext uri="{A12FA001-AC4F-418D-AE19-62706E023703}">
                      <ahyp:hlinkClr xmlns:ahyp="http://schemas.microsoft.com/office/drawing/2018/hyperlinkcolor" val="tx"/>
                    </a:ext>
                  </a:extLst>
                </a:hlinkClick>
              </a:rPr>
              <a:t>dsamangy@syr.edu</a:t>
            </a:r>
            <a:r>
              <a:rPr lang="en-US" sz="3600" u="sng" dirty="0">
                <a:solidFill>
                  <a:prstClr val="black"/>
                </a:solidFill>
                <a:latin typeface="Times New Roman" pitchFamily="18" charset="0"/>
                <a:cs typeface="Times New Roman" pitchFamily="18" charset="0"/>
              </a:rPr>
              <a:t> </a:t>
            </a:r>
            <a:r>
              <a:rPr lang="en-US" sz="3600" dirty="0">
                <a:solidFill>
                  <a:prstClr val="black"/>
                </a:solidFill>
                <a:latin typeface="Times New Roman" pitchFamily="18" charset="0"/>
                <a:cs typeface="Times New Roman" pitchFamily="18" charset="0"/>
              </a:rPr>
              <a:t>Syracuse University Soccer Analytics Club</a:t>
            </a:r>
          </a:p>
        </p:txBody>
      </p:sp>
      <p:sp>
        <p:nvSpPr>
          <p:cNvPr id="7" name="AutoShape 6" descr="Image result for purdue university logo"/>
          <p:cNvSpPr>
            <a:spLocks noChangeAspect="1" noChangeArrowheads="1"/>
          </p:cNvSpPr>
          <p:nvPr/>
        </p:nvSpPr>
        <p:spPr bwMode="auto">
          <a:xfrm>
            <a:off x="11128375" y="5849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0" name="Picture 79">
            <a:extLst>
              <a:ext uri="{FF2B5EF4-FFF2-40B4-BE49-F238E27FC236}">
                <a16:creationId xmlns:a16="http://schemas.microsoft.com/office/drawing/2014/main" id="{CD785CCD-D2A4-4319-97FE-281362A7AA3B}"/>
              </a:ext>
            </a:extLst>
          </p:cNvPr>
          <p:cNvPicPr>
            <a:picLocks noChangeAspect="1"/>
          </p:cNvPicPr>
          <p:nvPr/>
        </p:nvPicPr>
        <p:blipFill>
          <a:blip r:embed="rId10"/>
          <a:stretch>
            <a:fillRect/>
          </a:stretch>
        </p:blipFill>
        <p:spPr>
          <a:xfrm>
            <a:off x="38328600" y="1824790"/>
            <a:ext cx="4648200" cy="1309645"/>
          </a:xfrm>
          <a:prstGeom prst="rect">
            <a:avLst/>
          </a:prstGeom>
        </p:spPr>
      </p:pic>
      <p:sp>
        <p:nvSpPr>
          <p:cNvPr id="13" name="TextBox 12">
            <a:extLst>
              <a:ext uri="{FF2B5EF4-FFF2-40B4-BE49-F238E27FC236}">
                <a16:creationId xmlns:a16="http://schemas.microsoft.com/office/drawing/2014/main" id="{91611E37-8591-439B-B324-0EA60426007D}"/>
              </a:ext>
            </a:extLst>
          </p:cNvPr>
          <p:cNvSpPr txBox="1"/>
          <p:nvPr/>
        </p:nvSpPr>
        <p:spPr>
          <a:xfrm>
            <a:off x="761834" y="5563820"/>
            <a:ext cx="13061890" cy="707886"/>
          </a:xfrm>
          <a:prstGeom prst="rect">
            <a:avLst/>
          </a:prstGeom>
          <a:solidFill>
            <a:schemeClr val="accent6">
              <a:lumMod val="20000"/>
              <a:lumOff val="80000"/>
            </a:schemeClr>
          </a:solidFill>
        </p:spPr>
        <p:txBody>
          <a:bodyPr wrap="square" rtlCol="0">
            <a:spAutoFit/>
          </a:bodyPr>
          <a:lstStyle/>
          <a:p>
            <a:pPr algn="ctr"/>
            <a:r>
              <a:rPr lang="en-US" sz="4000" dirty="0"/>
              <a:t>Research Question</a:t>
            </a:r>
          </a:p>
        </p:txBody>
      </p:sp>
      <p:sp>
        <p:nvSpPr>
          <p:cNvPr id="15" name="TextBox 14">
            <a:extLst>
              <a:ext uri="{FF2B5EF4-FFF2-40B4-BE49-F238E27FC236}">
                <a16:creationId xmlns:a16="http://schemas.microsoft.com/office/drawing/2014/main" id="{6C07FC4C-2CD2-4BC3-AF3C-4CB4C2BB05C2}"/>
              </a:ext>
            </a:extLst>
          </p:cNvPr>
          <p:cNvSpPr txBox="1"/>
          <p:nvPr/>
        </p:nvSpPr>
        <p:spPr>
          <a:xfrm>
            <a:off x="734277" y="15799188"/>
            <a:ext cx="13097639" cy="707886"/>
          </a:xfrm>
          <a:prstGeom prst="rect">
            <a:avLst/>
          </a:prstGeom>
          <a:solidFill>
            <a:schemeClr val="accent6">
              <a:lumMod val="20000"/>
              <a:lumOff val="80000"/>
            </a:schemeClr>
          </a:solidFill>
        </p:spPr>
        <p:txBody>
          <a:bodyPr wrap="square" rtlCol="0">
            <a:spAutoFit/>
          </a:bodyPr>
          <a:lstStyle/>
          <a:p>
            <a:pPr algn="ctr"/>
            <a:r>
              <a:rPr lang="en-US" sz="4000" dirty="0"/>
              <a:t>Using 𝝀 values to create a Score Line Matrix</a:t>
            </a:r>
          </a:p>
        </p:txBody>
      </p:sp>
      <p:sp>
        <p:nvSpPr>
          <p:cNvPr id="16" name="TextBox 15">
            <a:extLst>
              <a:ext uri="{FF2B5EF4-FFF2-40B4-BE49-F238E27FC236}">
                <a16:creationId xmlns:a16="http://schemas.microsoft.com/office/drawing/2014/main" id="{EF7AEC02-0138-47DB-9C87-7D1075A7B003}"/>
              </a:ext>
            </a:extLst>
          </p:cNvPr>
          <p:cNvSpPr txBox="1"/>
          <p:nvPr/>
        </p:nvSpPr>
        <p:spPr>
          <a:xfrm>
            <a:off x="1102359" y="6452018"/>
            <a:ext cx="12038401" cy="1754326"/>
          </a:xfrm>
          <a:prstGeom prst="rect">
            <a:avLst/>
          </a:prstGeom>
          <a:noFill/>
        </p:spPr>
        <p:txBody>
          <a:bodyPr wrap="square" rtlCol="0">
            <a:spAutoFit/>
          </a:bodyPr>
          <a:lstStyle/>
          <a:p>
            <a:pPr algn="ctr"/>
            <a:r>
              <a:rPr lang="en-US" sz="3600" dirty="0"/>
              <a:t>How can Data Modeling be combined with Risk Optimization to Maximize Profits from European Football Betting?</a:t>
            </a:r>
          </a:p>
          <a:p>
            <a:pPr algn="ctr"/>
            <a:endParaRPr lang="en-US" sz="3600" dirty="0"/>
          </a:p>
        </p:txBody>
      </p:sp>
      <p:sp>
        <p:nvSpPr>
          <p:cNvPr id="17" name="TextBox 16">
            <a:extLst>
              <a:ext uri="{FF2B5EF4-FFF2-40B4-BE49-F238E27FC236}">
                <a16:creationId xmlns:a16="http://schemas.microsoft.com/office/drawing/2014/main" id="{D0473FFB-3745-444D-9EDD-36F84E4267AF}"/>
              </a:ext>
            </a:extLst>
          </p:cNvPr>
          <p:cNvSpPr txBox="1"/>
          <p:nvPr/>
        </p:nvSpPr>
        <p:spPr>
          <a:xfrm>
            <a:off x="770027" y="7933868"/>
            <a:ext cx="13061890" cy="646331"/>
          </a:xfrm>
          <a:prstGeom prst="rect">
            <a:avLst/>
          </a:prstGeom>
          <a:solidFill>
            <a:schemeClr val="accent6">
              <a:lumMod val="20000"/>
              <a:lumOff val="80000"/>
            </a:schemeClr>
          </a:solidFill>
        </p:spPr>
        <p:txBody>
          <a:bodyPr wrap="square" rtlCol="0">
            <a:spAutoFit/>
          </a:bodyPr>
          <a:lstStyle/>
          <a:p>
            <a:pPr algn="ctr"/>
            <a:r>
              <a:rPr lang="en-US" sz="3600" dirty="0"/>
              <a:t>Data Overview and Poisson Distributions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A5E04A0-2B64-4D8B-934B-2B139CC7A183}"/>
                  </a:ext>
                </a:extLst>
              </p:cNvPr>
              <p:cNvSpPr txBox="1"/>
              <p:nvPr/>
            </p:nvSpPr>
            <p:spPr>
              <a:xfrm>
                <a:off x="761834" y="8683625"/>
                <a:ext cx="13312081" cy="6956904"/>
              </a:xfrm>
              <a:prstGeom prst="rect">
                <a:avLst/>
              </a:prstGeom>
              <a:noFill/>
            </p:spPr>
            <p:txBody>
              <a:bodyPr wrap="square" rtlCol="0">
                <a:spAutoFit/>
              </a:bodyPr>
              <a:lstStyle/>
              <a:p>
                <a:r>
                  <a:rPr lang="en-US" sz="2800" dirty="0"/>
                  <a:t>We utilized 2 years of data from Europe’s top 5 leagues providing us with 10 seasons worth of data. This included match statistics (Goals, Free Kicks, etc.) and odds for every game. </a:t>
                </a:r>
              </a:p>
              <a:p>
                <a:endParaRPr lang="en-US" sz="800" dirty="0"/>
              </a:p>
              <a:p>
                <a:r>
                  <a:rPr lang="en-US" sz="2800" dirty="0"/>
                  <a:t>We generated a 𝝀 value for every game that represents the number of goals we predicted each team to score in that game. We created 4 models to generate 𝝀 values:</a:t>
                </a:r>
              </a:p>
              <a:p>
                <a:endParaRPr lang="en-US" sz="800" dirty="0"/>
              </a:p>
              <a:p>
                <a:r>
                  <a:rPr lang="en-US" sz="2800" dirty="0"/>
                  <a:t>1. Goals Model: Using Goals For &amp; Goals Against we created Attacking/Defending Strengths to generate 𝝀 values</a:t>
                </a:r>
              </a:p>
              <a:p>
                <a:r>
                  <a:rPr lang="en-US" sz="2800" dirty="0"/>
                  <a:t>2. </a:t>
                </a:r>
                <a:r>
                  <a:rPr lang="en-US" sz="2800" dirty="0" err="1"/>
                  <a:t>xG</a:t>
                </a:r>
                <a:r>
                  <a:rPr lang="en-US" sz="2800" dirty="0"/>
                  <a:t> Model: Using xG For &amp; xG Against we created Attacking/Defending Strengths to generate </a:t>
                </a:r>
                <a:r>
                  <a:rPr lang="en-US" sz="2800"/>
                  <a:t>𝝀 values</a:t>
                </a:r>
                <a:endParaRPr lang="en-US" sz="2800" dirty="0"/>
              </a:p>
              <a:p>
                <a:r>
                  <a:rPr lang="en-US" sz="2800" dirty="0"/>
                  <a:t>3. Linear Regression: A Linear Regression using in-game statistics we calculated 𝝀  values</a:t>
                </a:r>
              </a:p>
              <a:p>
                <a:r>
                  <a:rPr lang="en-US" sz="2800" dirty="0"/>
                  <a:t>4. Random Forest: A Random Forest using in-game statistics we calculated 𝝀  values</a:t>
                </a:r>
              </a:p>
              <a:p>
                <a:endParaRPr lang="en-US" sz="1400" dirty="0"/>
              </a:p>
              <a:p>
                <a:r>
                  <a:rPr lang="en-US" sz="2800" dirty="0"/>
                  <a:t>With these 𝝀 values we generated probability values using a Poisson Distribution: </a:t>
                </a:r>
              </a:p>
              <a:p>
                <a:endParaRPr lang="en-US" sz="1200" dirty="0"/>
              </a:p>
              <a:p>
                <a:pPr/>
                <a14:m>
                  <m:oMathPara xmlns:m="http://schemas.openxmlformats.org/officeDocument/2006/math">
                    <m:oMathParaPr>
                      <m:jc m:val="centerGroup"/>
                    </m:oMathParaPr>
                    <m:oMath xmlns:m="http://schemas.openxmlformats.org/officeDocument/2006/math">
                      <m:r>
                        <a:rPr lang="en-US" sz="2800">
                          <a:latin typeface="Cambria Math" panose="02040503050406030204" pitchFamily="18" charset="0"/>
                        </a:rPr>
                        <m:t>𝑃</m:t>
                      </m:r>
                      <m:d>
                        <m:dPr>
                          <m:ctrlPr>
                            <a:rPr lang="en-US" sz="2800" i="1">
                              <a:latin typeface="Cambria Math" panose="02040503050406030204" pitchFamily="18" charset="0"/>
                            </a:rPr>
                          </m:ctrlPr>
                        </m:dPr>
                        <m:e>
                          <m:r>
                            <a:rPr lang="en-US" sz="2800">
                              <a:latin typeface="Cambria Math" panose="02040503050406030204" pitchFamily="18" charset="0"/>
                            </a:rPr>
                            <m:t>𝑥</m:t>
                          </m:r>
                        </m:e>
                      </m:d>
                      <m:r>
                        <a:rPr lang="en-US" sz="2800">
                          <a:latin typeface="Cambria Math" panose="02040503050406030204" pitchFamily="18" charset="0"/>
                        </a:rPr>
                        <m:t>= </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a:latin typeface="Cambria Math" panose="02040503050406030204" pitchFamily="18" charset="0"/>
                                </a:rPr>
                                <m:t>𝑒</m:t>
                              </m:r>
                            </m:e>
                            <m:sup>
                              <m:r>
                                <a:rPr lang="en-US" sz="2800">
                                  <a:latin typeface="Cambria Math" panose="02040503050406030204" pitchFamily="18" charset="0"/>
                                </a:rPr>
                                <m:t>−</m:t>
                              </m:r>
                              <m:r>
                                <m:rPr>
                                  <m:sty m:val="p"/>
                                </m:rPr>
                                <a:rPr lang="en-US" sz="2800">
                                  <a:latin typeface="Cambria Math" panose="02040503050406030204" pitchFamily="18" charset="0"/>
                                </a:rPr>
                                <m:t>λ</m:t>
                              </m:r>
                              <m:r>
                                <a:rPr lang="en-US" sz="2800">
                                  <a:latin typeface="Cambria Math" panose="02040503050406030204" pitchFamily="18" charset="0"/>
                                </a:rPr>
                                <m:t> </m:t>
                              </m:r>
                            </m:sup>
                          </m:sSup>
                          <m:r>
                            <a:rPr lang="en-US" sz="2800">
                              <a:latin typeface="Cambria Math" panose="02040503050406030204" pitchFamily="18" charset="0"/>
                            </a:rPr>
                            <m:t> × </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λ</m:t>
                              </m:r>
                            </m:e>
                            <m:sup>
                              <m:r>
                                <a:rPr lang="en-US" sz="2800">
                                  <a:latin typeface="Cambria Math" panose="02040503050406030204" pitchFamily="18" charset="0"/>
                                </a:rPr>
                                <m:t>𝑥</m:t>
                              </m:r>
                            </m:sup>
                          </m:sSup>
                        </m:num>
                        <m:den>
                          <m:r>
                            <a:rPr lang="en-US" sz="2800">
                              <a:latin typeface="Cambria Math" panose="02040503050406030204" pitchFamily="18" charset="0"/>
                            </a:rPr>
                            <m:t>𝑥</m:t>
                          </m:r>
                          <m:r>
                            <a:rPr lang="en-US" sz="2800">
                              <a:latin typeface="Cambria Math" panose="02040503050406030204" pitchFamily="18" charset="0"/>
                            </a:rPr>
                            <m:t>!</m:t>
                          </m:r>
                        </m:den>
                      </m:f>
                    </m:oMath>
                  </m:oMathPara>
                </a14:m>
                <a:endParaRPr lang="en-US" sz="2800" dirty="0"/>
              </a:p>
              <a:p>
                <a:endParaRPr lang="en-US" sz="1050" dirty="0"/>
              </a:p>
              <a:p>
                <a:r>
                  <a:rPr lang="en-US" sz="2800" dirty="0"/>
                  <a:t>We calculated the probability of each score line from 0-0 to 5-5 using basic probability. </a:t>
                </a:r>
                <a:endParaRPr lang="en-US" sz="2800" i="1" dirty="0"/>
              </a:p>
            </p:txBody>
          </p:sp>
        </mc:Choice>
        <mc:Fallback>
          <p:sp>
            <p:nvSpPr>
              <p:cNvPr id="27" name="TextBox 26">
                <a:extLst>
                  <a:ext uri="{FF2B5EF4-FFF2-40B4-BE49-F238E27FC236}">
                    <a16:creationId xmlns:a16="http://schemas.microsoft.com/office/drawing/2014/main" id="{2A5E04A0-2B64-4D8B-934B-2B139CC7A183}"/>
                  </a:ext>
                </a:extLst>
              </p:cNvPr>
              <p:cNvSpPr txBox="1">
                <a:spLocks noRot="1" noChangeAspect="1" noMove="1" noResize="1" noEditPoints="1" noAdjustHandles="1" noChangeArrowheads="1" noChangeShapeType="1" noTextEdit="1"/>
              </p:cNvSpPr>
              <p:nvPr/>
            </p:nvSpPr>
            <p:spPr>
              <a:xfrm>
                <a:off x="761834" y="8683625"/>
                <a:ext cx="13312081" cy="6956904"/>
              </a:xfrm>
              <a:prstGeom prst="rect">
                <a:avLst/>
              </a:prstGeom>
              <a:blipFill>
                <a:blip r:embed="rId11"/>
                <a:stretch>
                  <a:fillRect l="-962" t="-788" r="-1419" b="-148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FC4BE71E-FCEF-448D-889A-3A1E23F2478C}"/>
              </a:ext>
            </a:extLst>
          </p:cNvPr>
          <p:cNvSpPr txBox="1"/>
          <p:nvPr/>
        </p:nvSpPr>
        <p:spPr>
          <a:xfrm>
            <a:off x="14521036" y="5631102"/>
            <a:ext cx="28422821" cy="707886"/>
          </a:xfrm>
          <a:prstGeom prst="rect">
            <a:avLst/>
          </a:prstGeom>
          <a:solidFill>
            <a:schemeClr val="accent6">
              <a:lumMod val="20000"/>
              <a:lumOff val="80000"/>
            </a:schemeClr>
          </a:solidFill>
        </p:spPr>
        <p:txBody>
          <a:bodyPr wrap="square" rtlCol="0">
            <a:spAutoFit/>
          </a:bodyPr>
          <a:lstStyle/>
          <a:p>
            <a:pPr algn="ctr"/>
            <a:r>
              <a:rPr lang="en-US" sz="4000" dirty="0"/>
              <a:t>Model Selection and Risk Optimization with the Kelly Criterion</a:t>
            </a:r>
          </a:p>
        </p:txBody>
      </p:sp>
      <p:sp>
        <p:nvSpPr>
          <p:cNvPr id="30" name="TextBox 29">
            <a:extLst>
              <a:ext uri="{FF2B5EF4-FFF2-40B4-BE49-F238E27FC236}">
                <a16:creationId xmlns:a16="http://schemas.microsoft.com/office/drawing/2014/main" id="{AE533692-3A3C-4A09-96E8-D3F6BB1D1571}"/>
              </a:ext>
            </a:extLst>
          </p:cNvPr>
          <p:cNvSpPr txBox="1"/>
          <p:nvPr/>
        </p:nvSpPr>
        <p:spPr>
          <a:xfrm>
            <a:off x="14521037" y="18905530"/>
            <a:ext cx="28328708" cy="707886"/>
          </a:xfrm>
          <a:prstGeom prst="rect">
            <a:avLst/>
          </a:prstGeom>
          <a:solidFill>
            <a:schemeClr val="accent6">
              <a:lumMod val="20000"/>
              <a:lumOff val="80000"/>
            </a:schemeClr>
          </a:solidFill>
        </p:spPr>
        <p:txBody>
          <a:bodyPr wrap="square" rtlCol="0">
            <a:spAutoFit/>
          </a:bodyPr>
          <a:lstStyle/>
          <a:p>
            <a:pPr algn="ctr"/>
            <a:r>
              <a:rPr lang="en-US" sz="4000" dirty="0"/>
              <a:t>Model Results ($$$)</a:t>
            </a:r>
          </a:p>
        </p:txBody>
      </p:sp>
      <p:pic>
        <p:nvPicPr>
          <p:cNvPr id="22" name="Picture 21">
            <a:extLst>
              <a:ext uri="{FF2B5EF4-FFF2-40B4-BE49-F238E27FC236}">
                <a16:creationId xmlns:a16="http://schemas.microsoft.com/office/drawing/2014/main" id="{D69CD490-EDBC-4BF3-A419-1C6E81428F09}"/>
              </a:ext>
            </a:extLst>
          </p:cNvPr>
          <p:cNvPicPr>
            <a:picLocks noChangeAspect="1"/>
          </p:cNvPicPr>
          <p:nvPr/>
        </p:nvPicPr>
        <p:blipFill rotWithShape="1">
          <a:blip r:embed="rId12"/>
          <a:srcRect b="2520"/>
          <a:stretch/>
        </p:blipFill>
        <p:spPr>
          <a:xfrm>
            <a:off x="14194867" y="11322600"/>
            <a:ext cx="13739654" cy="7548372"/>
          </a:xfrm>
          <a:prstGeom prst="rect">
            <a:avLst/>
          </a:prstGeom>
        </p:spPr>
      </p:pic>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658C70E-AB54-488B-B8C3-F2B45E07AD82}"/>
                  </a:ext>
                </a:extLst>
              </p:cNvPr>
              <p:cNvSpPr txBox="1"/>
              <p:nvPr/>
            </p:nvSpPr>
            <p:spPr>
              <a:xfrm>
                <a:off x="14181289" y="6542769"/>
                <a:ext cx="14750597" cy="4745273"/>
              </a:xfrm>
              <a:prstGeom prst="rect">
                <a:avLst/>
              </a:prstGeom>
              <a:noFill/>
            </p:spPr>
            <p:txBody>
              <a:bodyPr wrap="square" rtlCol="0">
                <a:spAutoFit/>
              </a:bodyPr>
              <a:lstStyle/>
              <a:p>
                <a:pPr algn="ctr"/>
                <a:r>
                  <a:rPr lang="en-US" sz="2800" dirty="0"/>
                  <a:t>We calibrated the model using a Brier Score to determine which model generated the most accurate λ value.</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Times New Roman" panose="02020603050405020304" pitchFamily="18" charset="0"/>
                          <a:cs typeface="Times New Roman" panose="02020603050405020304" pitchFamily="18" charset="0"/>
                        </a:rPr>
                        <m:t>𝐵𝑟𝑖𝑒𝑟</m:t>
                      </m:r>
                      <m:r>
                        <a:rPr lang="en-US" sz="3200" b="0" i="1" smtClean="0">
                          <a:latin typeface="Cambria Math" panose="02040503050406030204" pitchFamily="18" charset="0"/>
                          <a:ea typeface="Times New Roman" panose="02020603050405020304" pitchFamily="18" charset="0"/>
                          <a:cs typeface="Times New Roman" panose="02020603050405020304" pitchFamily="18" charset="0"/>
                        </a:rPr>
                        <m:t> </m:t>
                      </m:r>
                      <m:r>
                        <a:rPr lang="en-US" sz="3200" b="0" i="1" smtClean="0">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sz="3200" b="0" i="1"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oMath>
                  </m:oMathPara>
                </a14:m>
                <a:endParaRPr lang="en-US" sz="4000" dirty="0"/>
              </a:p>
              <a:p>
                <a:pPr algn="ctr"/>
                <a:endParaRPr lang="en-US" sz="1000" dirty="0"/>
              </a:p>
              <a:p>
                <a:pPr algn="ctr"/>
                <a:r>
                  <a:rPr lang="en-US" sz="2800" dirty="0"/>
                  <a:t>We are using this score to measure if the outcomes we predict with a certain probability are occurring in that proportion. For example, among all the events for the rest of the season that we predicted to occur with a probability of 0.6 &amp; 0.7, we would want to be correct around 65% (0.65) of the time. We analyzed each model from week 1 through 13. </a:t>
                </a:r>
              </a:p>
              <a:p>
                <a:pPr algn="ctr"/>
                <a:endParaRPr lang="en-US" sz="900" dirty="0"/>
              </a:p>
              <a:p>
                <a:pPr algn="ctr"/>
                <a:r>
                  <a:rPr lang="en-US" sz="2800" dirty="0"/>
                  <a:t>Best Performing Model: Random Forest Model Game Week 13 Onwards.</a:t>
                </a:r>
              </a:p>
            </p:txBody>
          </p:sp>
        </mc:Choice>
        <mc:Fallback>
          <p:sp>
            <p:nvSpPr>
              <p:cNvPr id="34" name="TextBox 33">
                <a:extLst>
                  <a:ext uri="{FF2B5EF4-FFF2-40B4-BE49-F238E27FC236}">
                    <a16:creationId xmlns:a16="http://schemas.microsoft.com/office/drawing/2014/main" id="{B658C70E-AB54-488B-B8C3-F2B45E07AD82}"/>
                  </a:ext>
                </a:extLst>
              </p:cNvPr>
              <p:cNvSpPr txBox="1">
                <a:spLocks noRot="1" noChangeAspect="1" noMove="1" noResize="1" noEditPoints="1" noAdjustHandles="1" noChangeArrowheads="1" noChangeShapeType="1" noTextEdit="1"/>
              </p:cNvSpPr>
              <p:nvPr/>
            </p:nvSpPr>
            <p:spPr>
              <a:xfrm>
                <a:off x="14181289" y="6542769"/>
                <a:ext cx="14750597" cy="4745273"/>
              </a:xfrm>
              <a:prstGeom prst="rect">
                <a:avLst/>
              </a:prstGeom>
              <a:blipFill>
                <a:blip r:embed="rId13"/>
                <a:stretch>
                  <a:fillRect l="-455" t="-1155" r="-1033" b="-2696"/>
                </a:stretch>
              </a:blipFill>
            </p:spPr>
            <p:txBody>
              <a:bodyPr/>
              <a:lstStyle/>
              <a:p>
                <a:r>
                  <a:rPr lang="en-US">
                    <a:noFill/>
                  </a:rPr>
                  <a:t> </a:t>
                </a:r>
              </a:p>
            </p:txBody>
          </p:sp>
        </mc:Fallback>
      </mc:AlternateContent>
      <p:pic>
        <p:nvPicPr>
          <p:cNvPr id="31" name="Picture 30">
            <a:extLst>
              <a:ext uri="{FF2B5EF4-FFF2-40B4-BE49-F238E27FC236}">
                <a16:creationId xmlns:a16="http://schemas.microsoft.com/office/drawing/2014/main" id="{73863058-1E4E-49EC-BCC5-0C5AA679071C}"/>
              </a:ext>
            </a:extLst>
          </p:cNvPr>
          <p:cNvPicPr>
            <a:picLocks noChangeAspect="1"/>
          </p:cNvPicPr>
          <p:nvPr/>
        </p:nvPicPr>
        <p:blipFill>
          <a:blip r:embed="rId14"/>
          <a:stretch>
            <a:fillRect/>
          </a:stretch>
        </p:blipFill>
        <p:spPr>
          <a:xfrm>
            <a:off x="29014016" y="6403351"/>
            <a:ext cx="13147114" cy="7476734"/>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E7660A9-0941-4B9C-9B87-78F33EB5FD7D}"/>
                  </a:ext>
                </a:extLst>
              </p:cNvPr>
              <p:cNvSpPr txBox="1"/>
              <p:nvPr/>
            </p:nvSpPr>
            <p:spPr>
              <a:xfrm>
                <a:off x="30327600" y="10586866"/>
                <a:ext cx="9383411" cy="2168094"/>
              </a:xfrm>
              <a:prstGeom prst="rect">
                <a:avLst/>
              </a:prstGeom>
              <a:solidFill>
                <a:schemeClr val="bg1"/>
              </a:solidFill>
            </p:spPr>
            <p:txBody>
              <a:bodyPr wrap="square" rtlCol="0">
                <a:spAutoFit/>
              </a:bodyPr>
              <a:lstStyle/>
              <a:p>
                <a:pPr algn="ctr"/>
                <a:r>
                  <a:rPr lang="en-US" sz="3200" dirty="0">
                    <a:effectLst/>
                    <a:ea typeface="Times New Roman" panose="02020603050405020304" pitchFamily="18" charset="0"/>
                    <a:cs typeface="Times New Roman" panose="02020603050405020304" pitchFamily="18" charset="0"/>
                  </a:rPr>
                  <a:t>Simplified Formula</a:t>
                </a:r>
                <a:r>
                  <a:rPr lang="en-US" sz="3600" dirty="0">
                    <a:effectLst/>
                    <a:ea typeface="Times New Roman" panose="02020603050405020304" pitchFamily="18" charset="0"/>
                    <a:cs typeface="Times New Roman" panose="02020603050405020304" pitchFamily="18" charset="0"/>
                  </a:rPr>
                  <a:t>:  </a:t>
                </a:r>
                <a14:m>
                  <m:oMath xmlns:m="http://schemas.openxmlformats.org/officeDocument/2006/math">
                    <m:f>
                      <m:fPr>
                        <m:ctrlPr>
                          <a:rPr lang="en-US" sz="32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𝑂𝑑𝑑𝑠</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𝑜𝑠𝑠</m:t>
                            </m:r>
                          </m:sub>
                        </m:sSub>
                      </m:num>
                      <m:den>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𝑂</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𝑑𝑑𝑠</m:t>
                        </m:r>
                      </m:den>
                    </m:f>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𝐵𝑎𝑛𝑘𝑟𝑜𝑙</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3200" dirty="0">
                  <a:latin typeface="Cambria" panose="02040503050406030204" pitchFamily="18" charset="0"/>
                  <a:ea typeface="Cambria" panose="02040503050406030204" pitchFamily="18" charset="0"/>
                  <a:cs typeface="Times New Roman" panose="02020603050405020304" pitchFamily="18" charset="0"/>
                </a:endParaRPr>
              </a:p>
              <a:p>
                <a:pPr algn="ctr"/>
                <a:endParaRPr lang="en-US" sz="3200" dirty="0">
                  <a:effectLst/>
                  <a:latin typeface="Cambria" panose="02040503050406030204" pitchFamily="18" charset="0"/>
                  <a:ea typeface="Cambria" panose="02040503050406030204" pitchFamily="18" charset="0"/>
                  <a:cs typeface="Times New Roman" panose="02020603050405020304" pitchFamily="18" charset="0"/>
                </a:endParaRPr>
              </a:p>
              <a:p>
                <a:pPr algn="ctr"/>
                <a:r>
                  <a:rPr lang="en-US" sz="3200" dirty="0">
                    <a:ea typeface="Cambria" panose="02040503050406030204" pitchFamily="18" charset="0"/>
                    <a:cs typeface="Times New Roman" panose="02020603050405020304" pitchFamily="18" charset="0"/>
                  </a:rPr>
                  <a:t>Blue Line: </a:t>
                </a:r>
                <a14:m>
                  <m:oMath xmlns:m="http://schemas.openxmlformats.org/officeDocument/2006/math">
                    <m: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t>𝐾𝐶𝑂</m:t>
                    </m:r>
                    <m: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t> </m:t>
                    </m:r>
                    <m: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t>𝑉𝑎𝑙𝑢𝑒</m:t>
                    </m:r>
                    <m: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en-US" sz="3200" b="0" i="0" smtClean="0">
                        <a:effectLst/>
                        <a:latin typeface="Cambria Math" panose="02040503050406030204" pitchFamily="18" charset="0"/>
                        <a:ea typeface="Cambria" panose="02040503050406030204" pitchFamily="18" charset="0"/>
                        <a:cs typeface="Times New Roman" panose="02020603050405020304" pitchFamily="18" charset="0"/>
                      </a:rPr>
                      <m:t>log</m:t>
                    </m:r>
                    <m:d>
                      <m:dPr>
                        <m:ctrlP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ctrlPr>
                      </m:dPr>
                      <m:e>
                        <m:r>
                          <a:rPr lang="en-US" sz="3200" b="0" i="1" smtClean="0">
                            <a:effectLst/>
                            <a:latin typeface="Cambria Math" panose="02040503050406030204" pitchFamily="18" charset="0"/>
                            <a:ea typeface="Cambria" panose="02040503050406030204" pitchFamily="18" charset="0"/>
                            <a:cs typeface="Times New Roman" panose="02020603050405020304" pitchFamily="18" charset="0"/>
                          </a:rPr>
                          <m:t>𝐻𝑜𝑚𝑒𝐵𝑒𝑡𝑊𝑖𝑛𝑛𝑖𝑛𝑔𝑠</m:t>
                        </m:r>
                      </m:e>
                    </m:d>
                  </m:oMath>
                </a14:m>
                <a:endParaRPr lang="en-US" sz="3200" dirty="0"/>
              </a:p>
              <a:p>
                <a:pPr algn="ctr"/>
                <a:endParaRPr lang="en-US" sz="2400" dirty="0"/>
              </a:p>
            </p:txBody>
          </p:sp>
        </mc:Choice>
        <mc:Fallback xmlns="">
          <p:sp>
            <p:nvSpPr>
              <p:cNvPr id="37" name="TextBox 36">
                <a:extLst>
                  <a:ext uri="{FF2B5EF4-FFF2-40B4-BE49-F238E27FC236}">
                    <a16:creationId xmlns:a16="http://schemas.microsoft.com/office/drawing/2014/main" id="{AE7660A9-0941-4B9C-9B87-78F33EB5FD7D}"/>
                  </a:ext>
                </a:extLst>
              </p:cNvPr>
              <p:cNvSpPr txBox="1">
                <a:spLocks noRot="1" noChangeAspect="1" noMove="1" noResize="1" noEditPoints="1" noAdjustHandles="1" noChangeArrowheads="1" noChangeShapeType="1" noTextEdit="1"/>
              </p:cNvSpPr>
              <p:nvPr/>
            </p:nvSpPr>
            <p:spPr>
              <a:xfrm>
                <a:off x="30327600" y="10586866"/>
                <a:ext cx="9383411" cy="2168094"/>
              </a:xfrm>
              <a:prstGeom prst="rect">
                <a:avLst/>
              </a:prstGeom>
              <a:blipFill>
                <a:blip r:embed="rId16"/>
                <a:stretch>
                  <a:fillRect t="-845"/>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7C49EF93-882E-4CFD-84F4-F5BD57167950}"/>
              </a:ext>
            </a:extLst>
          </p:cNvPr>
          <p:cNvCxnSpPr>
            <a:cxnSpLocks/>
          </p:cNvCxnSpPr>
          <p:nvPr/>
        </p:nvCxnSpPr>
        <p:spPr>
          <a:xfrm>
            <a:off x="14112736" y="5766100"/>
            <a:ext cx="0" cy="25935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2E55FE2-B4BC-43D3-BF66-68A8C000CC28}"/>
                  </a:ext>
                </a:extLst>
              </p:cNvPr>
              <p:cNvSpPr txBox="1"/>
              <p:nvPr/>
            </p:nvSpPr>
            <p:spPr>
              <a:xfrm>
                <a:off x="27927570" y="17600900"/>
                <a:ext cx="15016908" cy="4770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effectLst/>
                          <a:latin typeface="Cambria Math" panose="02040503050406030204" pitchFamily="18" charset="0"/>
                          <a:ea typeface="Times New Roman" panose="02020603050405020304" pitchFamily="18" charset="0"/>
                          <a:cs typeface="Times New Roman" panose="02020603050405020304" pitchFamily="18" charset="0"/>
                        </a:rPr>
                        <m:t>𝐸𝑥𝑝𝑒𝑐𝑡𝑒𝑑</m:t>
                      </m:r>
                      <m:r>
                        <a:rPr lang="en-US" sz="25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500" i="1" smtClean="0">
                          <a:effectLst/>
                          <a:latin typeface="Cambria Math" panose="02040503050406030204" pitchFamily="18" charset="0"/>
                          <a:ea typeface="Times New Roman" panose="02020603050405020304" pitchFamily="18" charset="0"/>
                          <a:cs typeface="Times New Roman" panose="02020603050405020304" pitchFamily="18" charset="0"/>
                        </a:rPr>
                        <m:t>𝐾𝐶𝑂</m:t>
                      </m:r>
                      <m:r>
                        <a:rPr lang="en-US" sz="25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500" i="1" smtClean="0">
                          <a:effectLst/>
                          <a:latin typeface="Cambria Math" panose="02040503050406030204" pitchFamily="18" charset="0"/>
                          <a:ea typeface="Times New Roman" panose="02020603050405020304" pitchFamily="18" charset="0"/>
                          <a:cs typeface="Times New Roman" panose="02020603050405020304" pitchFamily="18" charset="0"/>
                        </a:rPr>
                        <m:t>𝐻𝑜𝑚𝑒𝑊𝑖𝑛𝑃𝑟𝑜𝑏</m:t>
                      </m:r>
                      <m:r>
                        <a:rPr lang="en-US" sz="2500" i="1" smtClea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𝐻𝑊</m:t>
                              </m:r>
                            </m:e>
                          </m:d>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𝐴𝑤𝑎𝑦𝑊𝑖𝑛𝑃𝑟𝑜𝑏</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𝐴𝑊</m:t>
                              </m:r>
                            </m:e>
                          </m:d>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𝐷𝑟𝑎𝑤𝑃𝑟𝑜𝑏</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𝑙𝑜𝑔</m:t>
                          </m:r>
                        </m:fName>
                        <m:e>
                          <m:d>
                            <m:dPr>
                              <m:ctrlPr>
                                <a:rPr lang="en-US" sz="25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𝐷𝑊</m:t>
                              </m:r>
                            </m:e>
                          </m:d>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US" sz="25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62" name="TextBox 61">
                <a:extLst>
                  <a:ext uri="{FF2B5EF4-FFF2-40B4-BE49-F238E27FC236}">
                    <a16:creationId xmlns:a16="http://schemas.microsoft.com/office/drawing/2014/main" id="{A2E55FE2-B4BC-43D3-BF66-68A8C000CC28}"/>
                  </a:ext>
                </a:extLst>
              </p:cNvPr>
              <p:cNvSpPr txBox="1">
                <a:spLocks noRot="1" noChangeAspect="1" noMove="1" noResize="1" noEditPoints="1" noAdjustHandles="1" noChangeArrowheads="1" noChangeShapeType="1" noTextEdit="1"/>
              </p:cNvSpPr>
              <p:nvPr/>
            </p:nvSpPr>
            <p:spPr>
              <a:xfrm>
                <a:off x="27927570" y="17600900"/>
                <a:ext cx="15016908" cy="477054"/>
              </a:xfrm>
              <a:prstGeom prst="rect">
                <a:avLst/>
              </a:prstGeom>
              <a:blipFill>
                <a:blip r:embed="rId17"/>
                <a:stretch>
                  <a:fillRect/>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362E6D68-4780-4E38-A0C1-E71520C9E06C}"/>
              </a:ext>
            </a:extLst>
          </p:cNvPr>
          <p:cNvSpPr txBox="1"/>
          <p:nvPr/>
        </p:nvSpPr>
        <p:spPr>
          <a:xfrm>
            <a:off x="27703709" y="13731009"/>
            <a:ext cx="15762726" cy="3816429"/>
          </a:xfrm>
          <a:prstGeom prst="rect">
            <a:avLst/>
          </a:prstGeom>
          <a:noFill/>
        </p:spPr>
        <p:txBody>
          <a:bodyPr wrap="square" rtlCol="0">
            <a:spAutoFit/>
          </a:bodyPr>
          <a:lstStyle/>
          <a:p>
            <a:pPr algn="ctr"/>
            <a:r>
              <a:rPr lang="en-US" sz="3200" dirty="0">
                <a:effectLst/>
                <a:ea typeface="Cambria" panose="02040503050406030204" pitchFamily="18" charset="0"/>
                <a:cs typeface="Times New Roman" panose="02020603050405020304" pitchFamily="18" charset="0"/>
              </a:rPr>
              <a:t>The Kelly Criterion is a probability theory that we adapted to manage our bankroll. We use this theory to place the optimal amount of money that maximizes profits &amp; minimizes risk. The formula above shows the interaction of the the</a:t>
            </a:r>
            <a:r>
              <a:rPr lang="en-US" sz="3200" dirty="0">
                <a:ea typeface="Cambria" panose="02040503050406030204" pitchFamily="18" charset="0"/>
                <a:cs typeface="Times New Roman" panose="02020603050405020304" pitchFamily="18" charset="0"/>
              </a:rPr>
              <a:t>ory with a 2-outcome bet. </a:t>
            </a:r>
          </a:p>
          <a:p>
            <a:pPr algn="ctr"/>
            <a:endParaRPr lang="en-US" sz="1800" dirty="0">
              <a:ea typeface="Cambria" panose="02040503050406030204" pitchFamily="18" charset="0"/>
              <a:cs typeface="Times New Roman" panose="02020603050405020304" pitchFamily="18" charset="0"/>
            </a:endParaRPr>
          </a:p>
          <a:p>
            <a:pPr algn="ctr"/>
            <a:r>
              <a:rPr lang="en-US" sz="3200" dirty="0">
                <a:ea typeface="Cambria" panose="02040503050406030204" pitchFamily="18" charset="0"/>
                <a:cs typeface="Times New Roman" panose="02020603050405020304" pitchFamily="18" charset="0"/>
              </a:rPr>
              <a:t>Since a soccer match has 3 outcomes, the math of this simplified 2 outcome formula is complicated. Our goal is to maximize the log of our potential bankroll according to the Kelly Criterion Theory. Hence, we weight each bet by their likelihood creating an Expected KCO value highlighted below:</a:t>
            </a:r>
            <a:endParaRPr lang="en-US" sz="3200" dirty="0"/>
          </a:p>
        </p:txBody>
      </p:sp>
      <p:sp>
        <p:nvSpPr>
          <p:cNvPr id="66" name="TextBox 65">
            <a:extLst>
              <a:ext uri="{FF2B5EF4-FFF2-40B4-BE49-F238E27FC236}">
                <a16:creationId xmlns:a16="http://schemas.microsoft.com/office/drawing/2014/main" id="{5418D54B-4077-464E-A4E4-C202889F8718}"/>
              </a:ext>
            </a:extLst>
          </p:cNvPr>
          <p:cNvSpPr txBox="1"/>
          <p:nvPr/>
        </p:nvSpPr>
        <p:spPr>
          <a:xfrm>
            <a:off x="27827706" y="18118563"/>
            <a:ext cx="15305244" cy="507831"/>
          </a:xfrm>
          <a:prstGeom prst="rect">
            <a:avLst/>
          </a:prstGeom>
          <a:noFill/>
        </p:spPr>
        <p:txBody>
          <a:bodyPr wrap="square" rtlCol="0">
            <a:spAutoFit/>
          </a:bodyPr>
          <a:lstStyle/>
          <a:p>
            <a:pPr algn="ctr"/>
            <a:r>
              <a:rPr lang="en-US" sz="2700" dirty="0"/>
              <a:t>The expected KCO value acts a measure of risk, with bets of a higher KCO value being considered less risky. </a:t>
            </a:r>
          </a:p>
        </p:txBody>
      </p:sp>
      <p:sp>
        <p:nvSpPr>
          <p:cNvPr id="39" name="TextBox 38">
            <a:extLst>
              <a:ext uri="{FF2B5EF4-FFF2-40B4-BE49-F238E27FC236}">
                <a16:creationId xmlns:a16="http://schemas.microsoft.com/office/drawing/2014/main" id="{FCD3CB30-200B-4B49-AB2C-68F1192C56E3}"/>
              </a:ext>
            </a:extLst>
          </p:cNvPr>
          <p:cNvSpPr txBox="1"/>
          <p:nvPr/>
        </p:nvSpPr>
        <p:spPr>
          <a:xfrm>
            <a:off x="14354477" y="25654272"/>
            <a:ext cx="13815749" cy="6401753"/>
          </a:xfrm>
          <a:prstGeom prst="rect">
            <a:avLst/>
          </a:prstGeom>
          <a:noFill/>
        </p:spPr>
        <p:txBody>
          <a:bodyPr wrap="square" rtlCol="0">
            <a:spAutoFit/>
          </a:bodyPr>
          <a:lstStyle/>
          <a:p>
            <a:pPr algn="ctr"/>
            <a:r>
              <a:rPr lang="en-US" sz="4400" dirty="0">
                <a:effectLst/>
                <a:ea typeface="Cambria" panose="02040503050406030204" pitchFamily="18" charset="0"/>
                <a:cs typeface="Times New Roman" panose="02020603050405020304" pitchFamily="18" charset="0"/>
              </a:rPr>
              <a:t>We can clearly see for every season that the overall profit drastically improves as we select bets with higher KCO values. While bets with a KCO value</a:t>
            </a:r>
            <a:r>
              <a:rPr lang="en-US" sz="4400" dirty="0">
                <a:ea typeface="Cambria" panose="02040503050406030204" pitchFamily="18" charset="0"/>
                <a:cs typeface="Times New Roman" panose="02020603050405020304" pitchFamily="18" charset="0"/>
              </a:rPr>
              <a:t> greater than 2.1 have the greatest ROI, they occur at a rarity &amp; hence the maximum volume of profit is achieved from bets with a KCO value greater than 2.</a:t>
            </a:r>
          </a:p>
          <a:p>
            <a:pPr algn="ctr"/>
            <a:endParaRPr lang="en-US" sz="1400" dirty="0">
              <a:ea typeface="Cambria" panose="02040503050406030204" pitchFamily="18" charset="0"/>
              <a:cs typeface="Times New Roman" panose="02020603050405020304" pitchFamily="18" charset="0"/>
            </a:endParaRPr>
          </a:p>
          <a:p>
            <a:pPr algn="ctr"/>
            <a:r>
              <a:rPr lang="en-US" sz="4400" dirty="0">
                <a:ea typeface="Cambria" panose="02040503050406030204" pitchFamily="18" charset="0"/>
                <a:cs typeface="Times New Roman" panose="02020603050405020304" pitchFamily="18" charset="0"/>
              </a:rPr>
              <a:t>On the right we can see a table with the profits from each league based on their KCO Value. We have highlighted the seasons with the greatest Profit Percentage. </a:t>
            </a:r>
            <a:endParaRPr lang="en-US" sz="6000" dirty="0"/>
          </a:p>
        </p:txBody>
      </p:sp>
      <p:graphicFrame>
        <p:nvGraphicFramePr>
          <p:cNvPr id="5" name="Table 4">
            <a:extLst>
              <a:ext uri="{FF2B5EF4-FFF2-40B4-BE49-F238E27FC236}">
                <a16:creationId xmlns:a16="http://schemas.microsoft.com/office/drawing/2014/main" id="{49294B36-87A1-4C78-A2CD-B0C604C0B560}"/>
              </a:ext>
            </a:extLst>
          </p:cNvPr>
          <p:cNvGraphicFramePr>
            <a:graphicFrameLocks noGrp="1"/>
          </p:cNvGraphicFramePr>
          <p:nvPr>
            <p:extLst>
              <p:ext uri="{D42A27DB-BD31-4B8C-83A1-F6EECF244321}">
                <p14:modId xmlns:p14="http://schemas.microsoft.com/office/powerpoint/2010/main" val="3063891974"/>
              </p:ext>
            </p:extLst>
          </p:nvPr>
        </p:nvGraphicFramePr>
        <p:xfrm>
          <a:off x="28732471" y="19853187"/>
          <a:ext cx="14078337" cy="12088777"/>
        </p:xfrm>
        <a:graphic>
          <a:graphicData uri="http://schemas.openxmlformats.org/drawingml/2006/table">
            <a:tbl>
              <a:tblPr firstRow="1" firstCol="1" bandRow="1">
                <a:tableStyleId>{912C8C85-51F0-491E-9774-3900AFEF0FD7}</a:tableStyleId>
              </a:tblPr>
              <a:tblGrid>
                <a:gridCol w="3227775">
                  <a:extLst>
                    <a:ext uri="{9D8B030D-6E8A-4147-A177-3AD203B41FA5}">
                      <a16:colId xmlns:a16="http://schemas.microsoft.com/office/drawing/2014/main" val="4289943848"/>
                    </a:ext>
                  </a:extLst>
                </a:gridCol>
                <a:gridCol w="2596512">
                  <a:extLst>
                    <a:ext uri="{9D8B030D-6E8A-4147-A177-3AD203B41FA5}">
                      <a16:colId xmlns:a16="http://schemas.microsoft.com/office/drawing/2014/main" val="1188153965"/>
                    </a:ext>
                  </a:extLst>
                </a:gridCol>
                <a:gridCol w="2751350">
                  <a:extLst>
                    <a:ext uri="{9D8B030D-6E8A-4147-A177-3AD203B41FA5}">
                      <a16:colId xmlns:a16="http://schemas.microsoft.com/office/drawing/2014/main" val="1308801574"/>
                    </a:ext>
                  </a:extLst>
                </a:gridCol>
                <a:gridCol w="2751350">
                  <a:extLst>
                    <a:ext uri="{9D8B030D-6E8A-4147-A177-3AD203B41FA5}">
                      <a16:colId xmlns:a16="http://schemas.microsoft.com/office/drawing/2014/main" val="751051001"/>
                    </a:ext>
                  </a:extLst>
                </a:gridCol>
                <a:gridCol w="2751350">
                  <a:extLst>
                    <a:ext uri="{9D8B030D-6E8A-4147-A177-3AD203B41FA5}">
                      <a16:colId xmlns:a16="http://schemas.microsoft.com/office/drawing/2014/main" val="3509720126"/>
                    </a:ext>
                  </a:extLst>
                </a:gridCol>
              </a:tblGrid>
              <a:tr h="566776">
                <a:tc rowSpan="2">
                  <a:txBody>
                    <a:bodyPr/>
                    <a:lstStyle/>
                    <a:p>
                      <a:pPr marL="0" marR="0">
                        <a:lnSpc>
                          <a:spcPct val="107000"/>
                        </a:lnSpc>
                        <a:spcBef>
                          <a:spcPts val="0"/>
                        </a:spcBef>
                        <a:spcAft>
                          <a:spcPts val="800"/>
                        </a:spcAft>
                      </a:pPr>
                      <a:r>
                        <a:rPr lang="en-US" sz="3600" dirty="0">
                          <a:effectLst/>
                        </a:rPr>
                        <a:t>League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gridSpan="2">
                  <a:txBody>
                    <a:bodyPr/>
                    <a:lstStyle/>
                    <a:p>
                      <a:pPr marL="0" marR="0">
                        <a:lnSpc>
                          <a:spcPct val="107000"/>
                        </a:lnSpc>
                        <a:spcBef>
                          <a:spcPts val="0"/>
                        </a:spcBef>
                        <a:spcAft>
                          <a:spcPts val="800"/>
                        </a:spcAft>
                      </a:pPr>
                      <a:r>
                        <a:rPr lang="en-US" sz="3600">
                          <a:effectLst/>
                        </a:rPr>
                        <a:t>KCO Value Greater than 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hMerge="1">
                  <a:txBody>
                    <a:bodyPr/>
                    <a:lstStyle/>
                    <a:p>
                      <a:endParaRPr lang="en-US"/>
                    </a:p>
                  </a:txBody>
                  <a:tcPr/>
                </a:tc>
                <a:tc gridSpan="2">
                  <a:txBody>
                    <a:bodyPr/>
                    <a:lstStyle/>
                    <a:p>
                      <a:pPr marL="0" marR="0">
                        <a:lnSpc>
                          <a:spcPct val="107000"/>
                        </a:lnSpc>
                        <a:spcBef>
                          <a:spcPts val="0"/>
                        </a:spcBef>
                        <a:spcAft>
                          <a:spcPts val="800"/>
                        </a:spcAft>
                      </a:pPr>
                      <a:r>
                        <a:rPr lang="en-US" sz="3600">
                          <a:effectLst/>
                        </a:rPr>
                        <a:t>KCO Value Greater than 2.1</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hMerge="1">
                  <a:txBody>
                    <a:bodyPr/>
                    <a:lstStyle/>
                    <a:p>
                      <a:endParaRPr lang="en-US"/>
                    </a:p>
                  </a:txBody>
                  <a:tcPr/>
                </a:tc>
                <a:extLst>
                  <a:ext uri="{0D108BD9-81ED-4DB2-BD59-A6C34878D82A}">
                    <a16:rowId xmlns:a16="http://schemas.microsoft.com/office/drawing/2014/main" val="2909346991"/>
                  </a:ext>
                </a:extLst>
              </a:tr>
              <a:tr h="1149952">
                <a:tc vMerge="1">
                  <a:txBody>
                    <a:bodyPr/>
                    <a:lstStyle/>
                    <a:p>
                      <a:endParaRPr lang="en-US"/>
                    </a:p>
                  </a:txBody>
                  <a:tcPr/>
                </a:tc>
                <a:tc>
                  <a:txBody>
                    <a:bodyPr/>
                    <a:lstStyle/>
                    <a:p>
                      <a:pPr marL="0" marR="0">
                        <a:lnSpc>
                          <a:spcPct val="107000"/>
                        </a:lnSpc>
                        <a:spcBef>
                          <a:spcPts val="0"/>
                        </a:spcBef>
                        <a:spcAft>
                          <a:spcPts val="800"/>
                        </a:spcAft>
                      </a:pPr>
                      <a:r>
                        <a:rPr lang="en-US" sz="3600" dirty="0">
                          <a:effectLst/>
                        </a:rPr>
                        <a:t>Amount Risked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Amount Profited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Amount Risked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Amount Profited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122517369"/>
                  </a:ext>
                </a:extLst>
              </a:tr>
              <a:tr h="955034">
                <a:tc>
                  <a:txBody>
                    <a:bodyPr/>
                    <a:lstStyle/>
                    <a:p>
                      <a:pPr marL="0" marR="0">
                        <a:lnSpc>
                          <a:spcPct val="107000"/>
                        </a:lnSpc>
                        <a:spcBef>
                          <a:spcPts val="0"/>
                        </a:spcBef>
                        <a:spcAft>
                          <a:spcPts val="800"/>
                        </a:spcAft>
                      </a:pPr>
                      <a:r>
                        <a:rPr lang="en-US" sz="3600">
                          <a:effectLst/>
                        </a:rPr>
                        <a:t>Bundesliga 2018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$3251.95</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$1273.59</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$454.73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$616.80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extLst>
                  <a:ext uri="{0D108BD9-81ED-4DB2-BD59-A6C34878D82A}">
                    <a16:rowId xmlns:a16="http://schemas.microsoft.com/office/drawing/2014/main" val="2610785558"/>
                  </a:ext>
                </a:extLst>
              </a:tr>
              <a:tr h="955034">
                <a:tc>
                  <a:txBody>
                    <a:bodyPr/>
                    <a:lstStyle/>
                    <a:p>
                      <a:pPr marL="0" marR="0">
                        <a:lnSpc>
                          <a:spcPct val="107000"/>
                        </a:lnSpc>
                        <a:spcBef>
                          <a:spcPts val="0"/>
                        </a:spcBef>
                        <a:spcAft>
                          <a:spcPts val="800"/>
                        </a:spcAft>
                      </a:pPr>
                      <a:r>
                        <a:rPr lang="en-US" sz="3600">
                          <a:effectLst/>
                        </a:rPr>
                        <a:t>Bundesliga 2019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$4705.58</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$7780.69</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tc>
                  <a:txBody>
                    <a:bodyPr/>
                    <a:lstStyle/>
                    <a:p>
                      <a:pPr marL="0" marR="0">
                        <a:lnSpc>
                          <a:spcPct val="107000"/>
                        </a:lnSpc>
                        <a:spcBef>
                          <a:spcPts val="0"/>
                        </a:spcBef>
                        <a:spcAft>
                          <a:spcPts val="800"/>
                        </a:spcAft>
                      </a:pPr>
                      <a:r>
                        <a:rPr lang="en-US" sz="3600">
                          <a:effectLst/>
                        </a:rPr>
                        <a:t>$1720.42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$5014.22</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extLst>
                  <a:ext uri="{0D108BD9-81ED-4DB2-BD59-A6C34878D82A}">
                    <a16:rowId xmlns:a16="http://schemas.microsoft.com/office/drawing/2014/main" val="2264949607"/>
                  </a:ext>
                </a:extLst>
              </a:tr>
              <a:tr h="955034">
                <a:tc>
                  <a:txBody>
                    <a:bodyPr/>
                    <a:lstStyle/>
                    <a:p>
                      <a:pPr marL="0" marR="0">
                        <a:lnSpc>
                          <a:spcPct val="107000"/>
                        </a:lnSpc>
                        <a:spcBef>
                          <a:spcPts val="0"/>
                        </a:spcBef>
                        <a:spcAft>
                          <a:spcPts val="800"/>
                        </a:spcAft>
                      </a:pPr>
                      <a:r>
                        <a:rPr lang="en-US" sz="3600">
                          <a:effectLst/>
                        </a:rPr>
                        <a:t>La Liga 2018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$4633.20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$1363.87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$1098.77</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$703.33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214347273"/>
                  </a:ext>
                </a:extLst>
              </a:tr>
              <a:tr h="955034">
                <a:tc>
                  <a:txBody>
                    <a:bodyPr/>
                    <a:lstStyle/>
                    <a:p>
                      <a:pPr marL="0" marR="0">
                        <a:lnSpc>
                          <a:spcPct val="107000"/>
                        </a:lnSpc>
                        <a:spcBef>
                          <a:spcPts val="0"/>
                        </a:spcBef>
                        <a:spcAft>
                          <a:spcPts val="800"/>
                        </a:spcAft>
                      </a:pPr>
                      <a:r>
                        <a:rPr lang="en-US" sz="3600">
                          <a:effectLst/>
                        </a:rPr>
                        <a:t>La Liga 2019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$5517.66</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$2847.05</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tc>
                  <a:txBody>
                    <a:bodyPr/>
                    <a:lstStyle/>
                    <a:p>
                      <a:pPr marL="0" marR="0">
                        <a:lnSpc>
                          <a:spcPct val="107000"/>
                        </a:lnSpc>
                        <a:spcBef>
                          <a:spcPts val="0"/>
                        </a:spcBef>
                        <a:spcAft>
                          <a:spcPts val="800"/>
                        </a:spcAft>
                      </a:pPr>
                      <a:r>
                        <a:rPr lang="en-US" sz="3600" dirty="0">
                          <a:effectLst/>
                        </a:rPr>
                        <a:t>$1215.85</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$2555.30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extLst>
                  <a:ext uri="{0D108BD9-81ED-4DB2-BD59-A6C34878D82A}">
                    <a16:rowId xmlns:a16="http://schemas.microsoft.com/office/drawing/2014/main" val="2429580246"/>
                  </a:ext>
                </a:extLst>
              </a:tr>
              <a:tr h="955034">
                <a:tc>
                  <a:txBody>
                    <a:bodyPr/>
                    <a:lstStyle/>
                    <a:p>
                      <a:pPr marL="0" marR="0">
                        <a:lnSpc>
                          <a:spcPct val="107000"/>
                        </a:lnSpc>
                        <a:spcBef>
                          <a:spcPts val="0"/>
                        </a:spcBef>
                        <a:spcAft>
                          <a:spcPts val="800"/>
                        </a:spcAft>
                      </a:pPr>
                      <a:r>
                        <a:rPr lang="en-US" sz="3600">
                          <a:effectLst/>
                        </a:rPr>
                        <a:t>Ligue 1 2018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$4727.76</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$1812.51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$894.89</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$1117.37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extLst>
                  <a:ext uri="{0D108BD9-81ED-4DB2-BD59-A6C34878D82A}">
                    <a16:rowId xmlns:a16="http://schemas.microsoft.com/office/drawing/2014/main" val="555348183"/>
                  </a:ext>
                </a:extLst>
              </a:tr>
              <a:tr h="955034">
                <a:tc>
                  <a:txBody>
                    <a:bodyPr/>
                    <a:lstStyle/>
                    <a:p>
                      <a:pPr marL="0" marR="0">
                        <a:lnSpc>
                          <a:spcPct val="107000"/>
                        </a:lnSpc>
                        <a:spcBef>
                          <a:spcPts val="0"/>
                        </a:spcBef>
                        <a:spcAft>
                          <a:spcPts val="800"/>
                        </a:spcAft>
                      </a:pPr>
                      <a:r>
                        <a:rPr lang="en-US" sz="3600">
                          <a:effectLst/>
                        </a:rPr>
                        <a:t>Ligue 1 2019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$4136.08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$1555.22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$674.37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$519.70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86796024"/>
                  </a:ext>
                </a:extLst>
              </a:tr>
              <a:tr h="1149952">
                <a:tc>
                  <a:txBody>
                    <a:bodyPr/>
                    <a:lstStyle/>
                    <a:p>
                      <a:pPr marL="0" marR="0">
                        <a:lnSpc>
                          <a:spcPct val="107000"/>
                        </a:lnSpc>
                        <a:spcBef>
                          <a:spcPts val="0"/>
                        </a:spcBef>
                        <a:spcAft>
                          <a:spcPts val="800"/>
                        </a:spcAft>
                      </a:pPr>
                      <a:r>
                        <a:rPr lang="en-US" sz="3600">
                          <a:effectLst/>
                        </a:rPr>
                        <a:t>Premier League 2018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$5261.52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$3483.21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solidFill>
                      <a:srgbClr val="5AE838"/>
                    </a:solidFill>
                  </a:tcPr>
                </a:tc>
                <a:tc>
                  <a:txBody>
                    <a:bodyPr/>
                    <a:lstStyle/>
                    <a:p>
                      <a:pPr marL="0" marR="0">
                        <a:lnSpc>
                          <a:spcPct val="107000"/>
                        </a:lnSpc>
                        <a:spcBef>
                          <a:spcPts val="0"/>
                        </a:spcBef>
                        <a:spcAft>
                          <a:spcPts val="800"/>
                        </a:spcAft>
                      </a:pPr>
                      <a:r>
                        <a:rPr lang="en-US" sz="3600" dirty="0">
                          <a:effectLst/>
                        </a:rPr>
                        <a:t>$1148.28</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$933.22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856256357"/>
                  </a:ext>
                </a:extLst>
              </a:tr>
              <a:tr h="1149952">
                <a:tc>
                  <a:txBody>
                    <a:bodyPr/>
                    <a:lstStyle/>
                    <a:p>
                      <a:pPr marL="0" marR="0">
                        <a:lnSpc>
                          <a:spcPct val="107000"/>
                        </a:lnSpc>
                        <a:spcBef>
                          <a:spcPts val="0"/>
                        </a:spcBef>
                        <a:spcAft>
                          <a:spcPts val="800"/>
                        </a:spcAft>
                      </a:pPr>
                      <a:r>
                        <a:rPr lang="en-US" sz="3600">
                          <a:effectLst/>
                        </a:rPr>
                        <a:t>Premier League 2019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$5464.42</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$2060.52</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$897.53</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$176.17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874866516"/>
                  </a:ext>
                </a:extLst>
              </a:tr>
              <a:tr h="955034">
                <a:tc>
                  <a:txBody>
                    <a:bodyPr/>
                    <a:lstStyle/>
                    <a:p>
                      <a:pPr marL="0" marR="0">
                        <a:lnSpc>
                          <a:spcPct val="107000"/>
                        </a:lnSpc>
                        <a:spcBef>
                          <a:spcPts val="0"/>
                        </a:spcBef>
                        <a:spcAft>
                          <a:spcPts val="800"/>
                        </a:spcAft>
                      </a:pPr>
                      <a:r>
                        <a:rPr lang="en-US" sz="3600">
                          <a:effectLst/>
                        </a:rPr>
                        <a:t>Serie A 2018</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$4519.20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$796.81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$1178.63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$1200.40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6902614"/>
                  </a:ext>
                </a:extLst>
              </a:tr>
              <a:tr h="955034">
                <a:tc>
                  <a:txBody>
                    <a:bodyPr/>
                    <a:lstStyle/>
                    <a:p>
                      <a:pPr marL="0" marR="0">
                        <a:lnSpc>
                          <a:spcPct val="107000"/>
                        </a:lnSpc>
                        <a:spcBef>
                          <a:spcPts val="0"/>
                        </a:spcBef>
                        <a:spcAft>
                          <a:spcPts val="800"/>
                        </a:spcAft>
                      </a:pPr>
                      <a:r>
                        <a:rPr lang="en-US" sz="3600">
                          <a:effectLst/>
                        </a:rPr>
                        <a:t>Serie A 2019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$4070.81</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$804.77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a:effectLst/>
                        </a:rPr>
                        <a:t>$704.14</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3600" dirty="0">
                          <a:effectLst/>
                        </a:rPr>
                        <a:t>$625.49</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116899214"/>
                  </a:ext>
                </a:extLst>
              </a:tr>
            </a:tbl>
          </a:graphicData>
        </a:graphic>
      </p:graphicFrame>
      <p:pic>
        <p:nvPicPr>
          <p:cNvPr id="10" name="Picture 9">
            <a:extLst>
              <a:ext uri="{FF2B5EF4-FFF2-40B4-BE49-F238E27FC236}">
                <a16:creationId xmlns:a16="http://schemas.microsoft.com/office/drawing/2014/main" id="{CE113A61-BFBC-4AE0-93D3-59076D9D3214}"/>
              </a:ext>
            </a:extLst>
          </p:cNvPr>
          <p:cNvPicPr>
            <a:picLocks noChangeAspect="1"/>
          </p:cNvPicPr>
          <p:nvPr/>
        </p:nvPicPr>
        <p:blipFill>
          <a:blip r:embed="rId18"/>
          <a:stretch>
            <a:fillRect/>
          </a:stretch>
        </p:blipFill>
        <p:spPr>
          <a:xfrm>
            <a:off x="14750543" y="19616960"/>
            <a:ext cx="12953166" cy="6167086"/>
          </a:xfrm>
          <a:prstGeom prst="rect">
            <a:avLst/>
          </a:prstGeom>
        </p:spPr>
      </p:pic>
      <p:pic>
        <p:nvPicPr>
          <p:cNvPr id="1028" name="Picture 4" descr="Image result for syracuse university logo">
            <a:extLst>
              <a:ext uri="{FF2B5EF4-FFF2-40B4-BE49-F238E27FC236}">
                <a16:creationId xmlns:a16="http://schemas.microsoft.com/office/drawing/2014/main" id="{5C207410-E912-41FD-8A61-2C3C5906509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043288" y="1357808"/>
            <a:ext cx="1623328" cy="220529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3F3556D-6D0C-4B10-875E-7C218207640F}"/>
              </a:ext>
            </a:extLst>
          </p:cNvPr>
          <p:cNvSpPr txBox="1"/>
          <p:nvPr/>
        </p:nvSpPr>
        <p:spPr>
          <a:xfrm>
            <a:off x="783882" y="16711666"/>
            <a:ext cx="13061895" cy="4339650"/>
          </a:xfrm>
          <a:prstGeom prst="rect">
            <a:avLst/>
          </a:prstGeom>
          <a:noFill/>
        </p:spPr>
        <p:txBody>
          <a:bodyPr wrap="square" rtlCol="0">
            <a:spAutoFit/>
          </a:bodyPr>
          <a:lstStyle/>
          <a:p>
            <a:pPr algn="ctr"/>
            <a:r>
              <a:rPr lang="en-US" sz="3200" dirty="0"/>
              <a:t>Here is a Score Line Matrix for a match between West Brom &amp; Crystal Palace</a:t>
            </a:r>
          </a:p>
          <a:p>
            <a:pPr algn="ctr"/>
            <a:endParaRPr lang="en-US" sz="1200" dirty="0"/>
          </a:p>
          <a:p>
            <a:pPr algn="ctr"/>
            <a:r>
              <a:rPr lang="en-US" sz="3200" dirty="0"/>
              <a:t>The rows correspond to the number of goals scored by West Brom (Away) &amp; the columns correspond to the number of goals scored by Crystal Palace (Home).  We can see that the model believes the most likely score line is 1 – 0 which has a 21.238% (0.31056 × 0.68386) chance of occurring.</a:t>
            </a:r>
          </a:p>
          <a:p>
            <a:pPr algn="ctr"/>
            <a:endParaRPr lang="en-US" sz="1200" dirty="0"/>
          </a:p>
          <a:p>
            <a:pPr algn="ctr"/>
            <a:endParaRPr lang="en-US" sz="2800" dirty="0"/>
          </a:p>
          <a:p>
            <a:pPr algn="ctr"/>
            <a:endParaRPr lang="en-US" sz="3200" dirty="0"/>
          </a:p>
          <a:p>
            <a:pPr algn="ctr"/>
            <a:endParaRPr lang="en-US" sz="3200" dirty="0"/>
          </a:p>
        </p:txBody>
      </p:sp>
      <p:pic>
        <p:nvPicPr>
          <p:cNvPr id="4" name="Picture 3">
            <a:extLst>
              <a:ext uri="{FF2B5EF4-FFF2-40B4-BE49-F238E27FC236}">
                <a16:creationId xmlns:a16="http://schemas.microsoft.com/office/drawing/2014/main" id="{B8399556-F867-4DEB-9EA0-69653C8D5D3D}"/>
              </a:ext>
            </a:extLst>
          </p:cNvPr>
          <p:cNvPicPr>
            <a:picLocks noChangeAspect="1"/>
          </p:cNvPicPr>
          <p:nvPr/>
        </p:nvPicPr>
        <p:blipFill>
          <a:blip r:embed="rId20"/>
          <a:stretch>
            <a:fillRect/>
          </a:stretch>
        </p:blipFill>
        <p:spPr>
          <a:xfrm>
            <a:off x="793409" y="19717076"/>
            <a:ext cx="12656302" cy="10129971"/>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4FEB652-E86A-490B-BA25-058699F82C84}"/>
                  </a:ext>
                </a:extLst>
              </p:cNvPr>
              <p:cNvSpPr txBox="1"/>
              <p:nvPr/>
            </p:nvSpPr>
            <p:spPr>
              <a:xfrm>
                <a:off x="961216" y="29781373"/>
                <a:ext cx="12831029" cy="2446824"/>
              </a:xfrm>
              <a:prstGeom prst="rect">
                <a:avLst/>
              </a:prstGeom>
              <a:noFill/>
            </p:spPr>
            <p:txBody>
              <a:bodyPr wrap="square" rtlCol="0">
                <a:spAutoFit/>
              </a:bodyPr>
              <a:lstStyle/>
              <a:p>
                <a:pPr algn="ctr"/>
                <a:r>
                  <a:rPr lang="en-US" sz="3200" dirty="0"/>
                  <a:t>The probability of each event was the summation of the score lines corresponding to the respective event.  Here is the formula we used to calculate Home Win Probability for a match:</a:t>
                </a:r>
                <a:endParaRPr lang="en-US" sz="2800" dirty="0"/>
              </a:p>
              <a:p>
                <a:pPr algn="ctr"/>
                <a14:m>
                  <m:oMath xmlns:m="http://schemas.openxmlformats.org/officeDocument/2006/math">
                    <m:r>
                      <a:rPr lang="en-US" sz="2800"/>
                      <m:t>𝐻𝑜𝑚𝑒𝑊</m:t>
                    </m:r>
                    <m:r>
                      <a:rPr lang="en-US" sz="2800"/>
                      <m:t>𝑖</m:t>
                    </m:r>
                    <m:r>
                      <a:rPr lang="en-US" sz="2800"/>
                      <m:t>𝑛𝑃𝑟𝑜𝑏</m:t>
                    </m:r>
                    <m:r>
                      <a:rPr lang="en-US" sz="2800"/>
                      <m:t>= </m:t>
                    </m:r>
                    <m:nary>
                      <m:naryPr>
                        <m:chr m:val="∑"/>
                        <m:limLoc m:val="undOvr"/>
                        <m:subHide m:val="on"/>
                        <m:supHide m:val="on"/>
                        <m:ctrlPr>
                          <a:rPr lang="en-US" sz="2800"/>
                        </m:ctrlPr>
                      </m:naryPr>
                      <m:sub/>
                      <m:sup/>
                      <m:e>
                        <m:r>
                          <a:rPr lang="en-US" sz="2800"/>
                          <m:t>𝑃𝑟𝑜𝑏𝑎𝑏𝑖𝑙𝑖𝑡𝑖𝑒𝑠</m:t>
                        </m:r>
                        <m:r>
                          <a:rPr lang="en-US" sz="2800"/>
                          <m:t> </m:t>
                        </m:r>
                        <m:r>
                          <a:rPr lang="en-US" sz="2800"/>
                          <m:t>𝑜𝑓</m:t>
                        </m:r>
                        <m:r>
                          <a:rPr lang="en-US" sz="2800"/>
                          <m:t> </m:t>
                        </m:r>
                        <m:r>
                          <a:rPr lang="en-US" sz="2800"/>
                          <m:t>𝑆𝑐𝑜𝑟𝑒𝑙𝑖𝑛𝑒𝑠</m:t>
                        </m:r>
                        <m:r>
                          <a:rPr lang="en-US" sz="2800"/>
                          <m:t> </m:t>
                        </m:r>
                        <m:r>
                          <a:rPr lang="en-US" sz="2800"/>
                          <m:t>𝑤𝑖𝑡h</m:t>
                        </m:r>
                        <m:r>
                          <a:rPr lang="en-US" sz="2800"/>
                          <m:t> </m:t>
                        </m:r>
                        <m:r>
                          <a:rPr lang="en-US" sz="2800"/>
                          <m:t>𝐻𝑜𝑚𝑒</m:t>
                        </m:r>
                        <m:r>
                          <a:rPr lang="en-US" sz="2800"/>
                          <m:t> </m:t>
                        </m:r>
                        <m:r>
                          <a:rPr lang="en-US" sz="2800"/>
                          <m:t>𝑇𝑒𝑎𝑚</m:t>
                        </m:r>
                        <m:r>
                          <a:rPr lang="en-US" sz="2800"/>
                          <m:t> </m:t>
                        </m:r>
                        <m:r>
                          <a:rPr lang="en-US" sz="2800"/>
                          <m:t>𝑊𝑖𝑛𝑛𝑖𝑛𝑔</m:t>
                        </m:r>
                      </m:e>
                    </m:nary>
                  </m:oMath>
                </a14:m>
                <a:r>
                  <a:rPr lang="en-US" sz="5400" dirty="0"/>
                  <a:t> </a:t>
                </a:r>
                <a:endParaRPr lang="en-US" sz="5400" i="1" dirty="0"/>
              </a:p>
            </p:txBody>
          </p:sp>
        </mc:Choice>
        <mc:Fallback>
          <p:sp>
            <p:nvSpPr>
              <p:cNvPr id="3" name="TextBox 2">
                <a:extLst>
                  <a:ext uri="{FF2B5EF4-FFF2-40B4-BE49-F238E27FC236}">
                    <a16:creationId xmlns:a16="http://schemas.microsoft.com/office/drawing/2014/main" id="{34FEB652-E86A-490B-BA25-058699F82C84}"/>
                  </a:ext>
                </a:extLst>
              </p:cNvPr>
              <p:cNvSpPr txBox="1">
                <a:spLocks noRot="1" noChangeAspect="1" noMove="1" noResize="1" noEditPoints="1" noAdjustHandles="1" noChangeArrowheads="1" noChangeShapeType="1" noTextEdit="1"/>
              </p:cNvSpPr>
              <p:nvPr/>
            </p:nvSpPr>
            <p:spPr>
              <a:xfrm>
                <a:off x="961216" y="29781373"/>
                <a:ext cx="12831029" cy="2446824"/>
              </a:xfrm>
              <a:prstGeom prst="rect">
                <a:avLst/>
              </a:prstGeom>
              <a:blipFill>
                <a:blip r:embed="rId21"/>
                <a:stretch>
                  <a:fillRect t="-3234"/>
                </a:stretch>
              </a:blipFill>
            </p:spPr>
            <p:txBody>
              <a:bodyPr/>
              <a:lstStyle/>
              <a:p>
                <a:r>
                  <a:rPr lang="en-US">
                    <a:noFill/>
                  </a:rPr>
                  <a:t> </a:t>
                </a:r>
              </a:p>
            </p:txBody>
          </p:sp>
        </mc:Fallback>
      </mc:AlternateContent>
    </p:spTree>
    <p:extLst>
      <p:ext uri="{BB962C8B-B14F-4D97-AF65-F5344CB8AC3E}">
        <p14:creationId xmlns:p14="http://schemas.microsoft.com/office/powerpoint/2010/main" val="3259636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12781</TotalTime>
  <Words>860</Words>
  <Application>Microsoft Office PowerPoint</Application>
  <PresentationFormat>Custom</PresentationFormat>
  <Paragraphs>108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vt:lpstr>
      <vt:lpstr>Cambria Math</vt:lpstr>
      <vt:lpstr>Helvetica</vt:lpstr>
      <vt:lpstr>Times New Roman</vt:lpstr>
      <vt:lpstr>1_Office Theme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Amil Mody</dc:creator>
  <cp:lastModifiedBy>Kushal Shah</cp:lastModifiedBy>
  <cp:revision>104</cp:revision>
  <dcterms:created xsi:type="dcterms:W3CDTF">2019-02-03T21:09:28Z</dcterms:created>
  <dcterms:modified xsi:type="dcterms:W3CDTF">2021-02-22T03:51:31Z</dcterms:modified>
</cp:coreProperties>
</file>