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6" r:id="rId3"/>
    <p:sldId id="257" r:id="rId4"/>
    <p:sldId id="277" r:id="rId5"/>
    <p:sldId id="262" r:id="rId6"/>
    <p:sldId id="268" r:id="rId7"/>
    <p:sldId id="269" r:id="rId8"/>
    <p:sldId id="270" r:id="rId9"/>
    <p:sldId id="271" r:id="rId10"/>
    <p:sldId id="272" r:id="rId11"/>
    <p:sldId id="273" r:id="rId12"/>
    <p:sldId id="264" r:id="rId13"/>
    <p:sldId id="265" r:id="rId14"/>
    <p:sldId id="276" r:id="rId15"/>
    <p:sldId id="260" r:id="rId16"/>
    <p:sldId id="274" r:id="rId17"/>
    <p:sldId id="275" r:id="rId18"/>
    <p:sldId id="261"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355DF27-10F7-4211-AD13-AE4F45CBCC27}" type="datetimeFigureOut">
              <a:rPr lang="en-IN" smtClean="0"/>
              <a:t>17-03-2024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9D12764C-6EDE-43E8-B740-ECFBFE46AAB4}" type="slidenum">
              <a:rPr lang="en-IN" smtClean="0"/>
              <a:t>‹#›</a:t>
            </a:fld>
            <a:endParaRPr lang="en-IN"/>
          </a:p>
        </p:txBody>
      </p:sp>
    </p:spTree>
    <p:extLst>
      <p:ext uri="{BB962C8B-B14F-4D97-AF65-F5344CB8AC3E}">
        <p14:creationId xmlns:p14="http://schemas.microsoft.com/office/powerpoint/2010/main" val="708063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5DF27-10F7-4211-AD13-AE4F45CBCC27}"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12764C-6EDE-43E8-B740-ECFBFE46AAB4}" type="slidenum">
              <a:rPr lang="en-IN" smtClean="0"/>
              <a:t>‹#›</a:t>
            </a:fld>
            <a:endParaRPr lang="en-IN"/>
          </a:p>
        </p:txBody>
      </p:sp>
    </p:spTree>
    <p:extLst>
      <p:ext uri="{BB962C8B-B14F-4D97-AF65-F5344CB8AC3E}">
        <p14:creationId xmlns:p14="http://schemas.microsoft.com/office/powerpoint/2010/main" val="374326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355DF27-10F7-4211-AD13-AE4F45CBCC27}" type="datetimeFigureOut">
              <a:rPr lang="en-IN" smtClean="0"/>
              <a:t>17-03-2024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D12764C-6EDE-43E8-B740-ECFBFE46AAB4}" type="slidenum">
              <a:rPr lang="en-IN" smtClean="0"/>
              <a:t>‹#›</a:t>
            </a:fld>
            <a:endParaRPr lang="en-IN"/>
          </a:p>
        </p:txBody>
      </p:sp>
    </p:spTree>
    <p:extLst>
      <p:ext uri="{BB962C8B-B14F-4D97-AF65-F5344CB8AC3E}">
        <p14:creationId xmlns:p14="http://schemas.microsoft.com/office/powerpoint/2010/main" val="3115623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355DF27-10F7-4211-AD13-AE4F45CBCC27}" type="datetimeFigureOut">
              <a:rPr lang="en-IN" smtClean="0"/>
              <a:t>17-03-2024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D12764C-6EDE-43E8-B740-ECFBFE46AAB4}"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77829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355DF27-10F7-4211-AD13-AE4F45CBCC27}" type="datetimeFigureOut">
              <a:rPr lang="en-IN" smtClean="0"/>
              <a:t>17-03-2024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D12764C-6EDE-43E8-B740-ECFBFE46AAB4}" type="slidenum">
              <a:rPr lang="en-IN" smtClean="0"/>
              <a:t>‹#›</a:t>
            </a:fld>
            <a:endParaRPr lang="en-IN"/>
          </a:p>
        </p:txBody>
      </p:sp>
    </p:spTree>
    <p:extLst>
      <p:ext uri="{BB962C8B-B14F-4D97-AF65-F5344CB8AC3E}">
        <p14:creationId xmlns:p14="http://schemas.microsoft.com/office/powerpoint/2010/main" val="2754911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355DF27-10F7-4211-AD13-AE4F45CBCC27}" type="datetimeFigureOut">
              <a:rPr lang="en-IN" smtClean="0"/>
              <a:t>17-03-2024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12764C-6EDE-43E8-B740-ECFBFE46AAB4}" type="slidenum">
              <a:rPr lang="en-IN" smtClean="0"/>
              <a:t>‹#›</a:t>
            </a:fld>
            <a:endParaRPr lang="en-IN"/>
          </a:p>
        </p:txBody>
      </p:sp>
    </p:spTree>
    <p:extLst>
      <p:ext uri="{BB962C8B-B14F-4D97-AF65-F5344CB8AC3E}">
        <p14:creationId xmlns:p14="http://schemas.microsoft.com/office/powerpoint/2010/main" val="3846379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355DF27-10F7-4211-AD13-AE4F45CBCC27}" type="datetimeFigureOut">
              <a:rPr lang="en-IN" smtClean="0"/>
              <a:t>17-03-2024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12764C-6EDE-43E8-B740-ECFBFE46AAB4}" type="slidenum">
              <a:rPr lang="en-IN" smtClean="0"/>
              <a:t>‹#›</a:t>
            </a:fld>
            <a:endParaRPr lang="en-IN"/>
          </a:p>
        </p:txBody>
      </p:sp>
    </p:spTree>
    <p:extLst>
      <p:ext uri="{BB962C8B-B14F-4D97-AF65-F5344CB8AC3E}">
        <p14:creationId xmlns:p14="http://schemas.microsoft.com/office/powerpoint/2010/main" val="1698050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5DF27-10F7-4211-AD13-AE4F45CBCC27}"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2764C-6EDE-43E8-B740-ECFBFE46AAB4}" type="slidenum">
              <a:rPr lang="en-IN" smtClean="0"/>
              <a:t>‹#›</a:t>
            </a:fld>
            <a:endParaRPr lang="en-IN"/>
          </a:p>
        </p:txBody>
      </p:sp>
    </p:spTree>
    <p:extLst>
      <p:ext uri="{BB962C8B-B14F-4D97-AF65-F5344CB8AC3E}">
        <p14:creationId xmlns:p14="http://schemas.microsoft.com/office/powerpoint/2010/main" val="1053585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355DF27-10F7-4211-AD13-AE4F45CBCC27}" type="datetimeFigureOut">
              <a:rPr lang="en-IN" smtClean="0"/>
              <a:t>17-03-2024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9D12764C-6EDE-43E8-B740-ECFBFE46AAB4}" type="slidenum">
              <a:rPr lang="en-IN" smtClean="0"/>
              <a:t>‹#›</a:t>
            </a:fld>
            <a:endParaRPr lang="en-IN"/>
          </a:p>
        </p:txBody>
      </p:sp>
    </p:spTree>
    <p:extLst>
      <p:ext uri="{BB962C8B-B14F-4D97-AF65-F5344CB8AC3E}">
        <p14:creationId xmlns:p14="http://schemas.microsoft.com/office/powerpoint/2010/main" val="938754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5DF27-10F7-4211-AD13-AE4F45CBCC27}"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2764C-6EDE-43E8-B740-ECFBFE46AAB4}" type="slidenum">
              <a:rPr lang="en-IN" smtClean="0"/>
              <a:t>‹#›</a:t>
            </a:fld>
            <a:endParaRPr lang="en-IN"/>
          </a:p>
        </p:txBody>
      </p:sp>
    </p:spTree>
    <p:extLst>
      <p:ext uri="{BB962C8B-B14F-4D97-AF65-F5344CB8AC3E}">
        <p14:creationId xmlns:p14="http://schemas.microsoft.com/office/powerpoint/2010/main" val="3969545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355DF27-10F7-4211-AD13-AE4F45CBCC27}" type="datetimeFigureOut">
              <a:rPr lang="en-IN" smtClean="0"/>
              <a:t>17-03-2024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9D12764C-6EDE-43E8-B740-ECFBFE46AAB4}" type="slidenum">
              <a:rPr lang="en-IN" smtClean="0"/>
              <a:t>‹#›</a:t>
            </a:fld>
            <a:endParaRPr lang="en-IN"/>
          </a:p>
        </p:txBody>
      </p:sp>
    </p:spTree>
    <p:extLst>
      <p:ext uri="{BB962C8B-B14F-4D97-AF65-F5344CB8AC3E}">
        <p14:creationId xmlns:p14="http://schemas.microsoft.com/office/powerpoint/2010/main" val="221588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55DF27-10F7-4211-AD13-AE4F45CBCC27}"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12764C-6EDE-43E8-B740-ECFBFE46AAB4}" type="slidenum">
              <a:rPr lang="en-IN" smtClean="0"/>
              <a:t>‹#›</a:t>
            </a:fld>
            <a:endParaRPr lang="en-IN"/>
          </a:p>
        </p:txBody>
      </p:sp>
    </p:spTree>
    <p:extLst>
      <p:ext uri="{BB962C8B-B14F-4D97-AF65-F5344CB8AC3E}">
        <p14:creationId xmlns:p14="http://schemas.microsoft.com/office/powerpoint/2010/main" val="1249275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55DF27-10F7-4211-AD13-AE4F45CBCC27}" type="datetimeFigureOut">
              <a:rPr lang="en-IN" smtClean="0"/>
              <a:t>17-03-2024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12764C-6EDE-43E8-B740-ECFBFE46AAB4}" type="slidenum">
              <a:rPr lang="en-IN" smtClean="0"/>
              <a:t>‹#›</a:t>
            </a:fld>
            <a:endParaRPr lang="en-IN"/>
          </a:p>
        </p:txBody>
      </p:sp>
    </p:spTree>
    <p:extLst>
      <p:ext uri="{BB962C8B-B14F-4D97-AF65-F5344CB8AC3E}">
        <p14:creationId xmlns:p14="http://schemas.microsoft.com/office/powerpoint/2010/main" val="704380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55DF27-10F7-4211-AD13-AE4F45CBCC27}" type="datetimeFigureOut">
              <a:rPr lang="en-IN" smtClean="0"/>
              <a:t>17-03-2024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12764C-6EDE-43E8-B740-ECFBFE46AAB4}" type="slidenum">
              <a:rPr lang="en-IN" smtClean="0"/>
              <a:t>‹#›</a:t>
            </a:fld>
            <a:endParaRPr lang="en-IN"/>
          </a:p>
        </p:txBody>
      </p:sp>
    </p:spTree>
    <p:extLst>
      <p:ext uri="{BB962C8B-B14F-4D97-AF65-F5344CB8AC3E}">
        <p14:creationId xmlns:p14="http://schemas.microsoft.com/office/powerpoint/2010/main" val="2791814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55DF27-10F7-4211-AD13-AE4F45CBCC27}" type="datetimeFigureOut">
              <a:rPr lang="en-IN" smtClean="0"/>
              <a:t>17-03-2024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12764C-6EDE-43E8-B740-ECFBFE46AAB4}" type="slidenum">
              <a:rPr lang="en-IN" smtClean="0"/>
              <a:t>‹#›</a:t>
            </a:fld>
            <a:endParaRPr lang="en-IN"/>
          </a:p>
        </p:txBody>
      </p:sp>
    </p:spTree>
    <p:extLst>
      <p:ext uri="{BB962C8B-B14F-4D97-AF65-F5344CB8AC3E}">
        <p14:creationId xmlns:p14="http://schemas.microsoft.com/office/powerpoint/2010/main" val="2334212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5DF27-10F7-4211-AD13-AE4F45CBCC27}"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12764C-6EDE-43E8-B740-ECFBFE46AAB4}" type="slidenum">
              <a:rPr lang="en-IN" smtClean="0"/>
              <a:t>‹#›</a:t>
            </a:fld>
            <a:endParaRPr lang="en-IN"/>
          </a:p>
        </p:txBody>
      </p:sp>
    </p:spTree>
    <p:extLst>
      <p:ext uri="{BB962C8B-B14F-4D97-AF65-F5344CB8AC3E}">
        <p14:creationId xmlns:p14="http://schemas.microsoft.com/office/powerpoint/2010/main" val="2453292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5DF27-10F7-4211-AD13-AE4F45CBCC27}"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12764C-6EDE-43E8-B740-ECFBFE46AAB4}" type="slidenum">
              <a:rPr lang="en-IN" smtClean="0"/>
              <a:t>‹#›</a:t>
            </a:fld>
            <a:endParaRPr lang="en-IN"/>
          </a:p>
        </p:txBody>
      </p:sp>
    </p:spTree>
    <p:extLst>
      <p:ext uri="{BB962C8B-B14F-4D97-AF65-F5344CB8AC3E}">
        <p14:creationId xmlns:p14="http://schemas.microsoft.com/office/powerpoint/2010/main" val="3053152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355DF27-10F7-4211-AD13-AE4F45CBCC27}" type="datetimeFigureOut">
              <a:rPr lang="en-IN" smtClean="0"/>
              <a:t>17-03-2024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12764C-6EDE-43E8-B740-ECFBFE46AAB4}" type="slidenum">
              <a:rPr lang="en-IN" smtClean="0"/>
              <a:t>‹#›</a:t>
            </a:fld>
            <a:endParaRPr lang="en-IN"/>
          </a:p>
        </p:txBody>
      </p:sp>
    </p:spTree>
    <p:extLst>
      <p:ext uri="{BB962C8B-B14F-4D97-AF65-F5344CB8AC3E}">
        <p14:creationId xmlns:p14="http://schemas.microsoft.com/office/powerpoint/2010/main" val="383604950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greppet sexuella övergrepp 3748710 Vektorkonst på Vecteezy">
            <a:extLst>
              <a:ext uri="{FF2B5EF4-FFF2-40B4-BE49-F238E27FC236}">
                <a16:creationId xmlns:a16="http://schemas.microsoft.com/office/drawing/2014/main" id="{D9ABFF55-3331-7C01-3A9E-1B3DA6C963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3453" y="718457"/>
            <a:ext cx="3316903" cy="455333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E24D58D-497B-BDFE-479C-21DF98136AFF}"/>
              </a:ext>
            </a:extLst>
          </p:cNvPr>
          <p:cNvSpPr>
            <a:spLocks noGrp="1"/>
          </p:cNvSpPr>
          <p:nvPr>
            <p:ph type="ctrTitle"/>
          </p:nvPr>
        </p:nvSpPr>
        <p:spPr>
          <a:xfrm>
            <a:off x="642815" y="1959429"/>
            <a:ext cx="7772400" cy="1776531"/>
          </a:xfrm>
        </p:spPr>
        <p:txBody>
          <a:bodyPr>
            <a:normAutofit fontScale="90000"/>
          </a:bodyPr>
          <a:lstStyle/>
          <a:p>
            <a:pPr algn="l"/>
            <a:r>
              <a:rPr lang="en-US" sz="4800" b="1" kern="0" spc="-157" dirty="0">
                <a:solidFill>
                  <a:schemeClr val="tx1"/>
                </a:solidFill>
                <a:latin typeface="Microsoft JhengHei Light" panose="020B0304030504040204" pitchFamily="34" charset="-120"/>
                <a:ea typeface="Microsoft JhengHei Light" panose="020B0304030504040204" pitchFamily="34" charset="-120"/>
                <a:cs typeface="Inter" pitchFamily="34" charset="-120"/>
              </a:rPr>
              <a:t>DISTRESS DETECTION THROUGH AUDIO ANALYSIS AND ALERT TRIGGERING</a:t>
            </a:r>
            <a:endParaRPr lang="en-IN" dirty="0">
              <a:solidFill>
                <a:schemeClr val="tx1"/>
              </a:solidFill>
              <a:latin typeface="Microsoft JhengHei Light" panose="020B0304030504040204" pitchFamily="34" charset="-120"/>
              <a:ea typeface="Microsoft JhengHei Light" panose="020B0304030504040204" pitchFamily="34" charset="-120"/>
            </a:endParaRPr>
          </a:p>
        </p:txBody>
      </p:sp>
      <p:sp>
        <p:nvSpPr>
          <p:cNvPr id="3" name="Subtitle 2">
            <a:extLst>
              <a:ext uri="{FF2B5EF4-FFF2-40B4-BE49-F238E27FC236}">
                <a16:creationId xmlns:a16="http://schemas.microsoft.com/office/drawing/2014/main" id="{5021536A-D345-CBCA-1660-294B68C44680}"/>
              </a:ext>
            </a:extLst>
          </p:cNvPr>
          <p:cNvSpPr>
            <a:spLocks noGrp="1"/>
          </p:cNvSpPr>
          <p:nvPr>
            <p:ph type="subTitle" idx="1"/>
          </p:nvPr>
        </p:nvSpPr>
        <p:spPr>
          <a:xfrm>
            <a:off x="3993503" y="3858483"/>
            <a:ext cx="4618653" cy="377616"/>
          </a:xfrm>
        </p:spPr>
        <p:txBody>
          <a:bodyPr>
            <a:normAutofit/>
          </a:bodyPr>
          <a:lstStyle/>
          <a:p>
            <a:pPr algn="r"/>
            <a:r>
              <a:rPr lang="en-IN" dirty="0">
                <a:latin typeface="Agency FB" panose="020B0503020202020204" pitchFamily="34" charset="0"/>
              </a:rPr>
              <a:t>welcomes non distress world</a:t>
            </a:r>
          </a:p>
        </p:txBody>
      </p:sp>
    </p:spTree>
    <p:extLst>
      <p:ext uri="{BB962C8B-B14F-4D97-AF65-F5344CB8AC3E}">
        <p14:creationId xmlns:p14="http://schemas.microsoft.com/office/powerpoint/2010/main" val="2273793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164BC-391F-B66B-47A8-7BBF6FFB0124}"/>
              </a:ext>
            </a:extLst>
          </p:cNvPr>
          <p:cNvSpPr>
            <a:spLocks noGrp="1"/>
          </p:cNvSpPr>
          <p:nvPr>
            <p:ph type="title"/>
          </p:nvPr>
        </p:nvSpPr>
        <p:spPr>
          <a:xfrm flipV="1">
            <a:off x="3713584" y="-317241"/>
            <a:ext cx="7792616" cy="1081614"/>
          </a:xfrm>
        </p:spPr>
        <p:txBody>
          <a:bodyPr/>
          <a:lstStyle/>
          <a:p>
            <a:r>
              <a:rPr lang="en-IN" dirty="0"/>
              <a:t> </a:t>
            </a:r>
          </a:p>
        </p:txBody>
      </p:sp>
      <p:sp>
        <p:nvSpPr>
          <p:cNvPr id="3" name="Content Placeholder 2">
            <a:extLst>
              <a:ext uri="{FF2B5EF4-FFF2-40B4-BE49-F238E27FC236}">
                <a16:creationId xmlns:a16="http://schemas.microsoft.com/office/drawing/2014/main" id="{AA6E12DB-6C2C-5215-48D4-54BB3A186612}"/>
              </a:ext>
            </a:extLst>
          </p:cNvPr>
          <p:cNvSpPr>
            <a:spLocks noGrp="1"/>
          </p:cNvSpPr>
          <p:nvPr>
            <p:ph idx="1"/>
          </p:nvPr>
        </p:nvSpPr>
        <p:spPr>
          <a:xfrm>
            <a:off x="685800" y="1399592"/>
            <a:ext cx="10820400" cy="4819093"/>
          </a:xfrm>
        </p:spPr>
        <p:txBody>
          <a:bodyPr/>
          <a:lstStyle/>
          <a:p>
            <a:endParaRPr lang="en-US" dirty="0"/>
          </a:p>
          <a:p>
            <a:pPr marL="0" indent="0">
              <a:buNone/>
            </a:pPr>
            <a:r>
              <a:rPr lang="en-US" b="1" dirty="0">
                <a:latin typeface="+mj-lt"/>
              </a:rPr>
              <a:t>Deployment:</a:t>
            </a:r>
          </a:p>
          <a:p>
            <a:r>
              <a:rPr lang="en-US" dirty="0"/>
              <a:t>Deploy your system in the intended environment where it will be monitoring for distress sounds. This could be in various contexts, such as public spaces, security applications, or healthcare settings.</a:t>
            </a:r>
          </a:p>
          <a:p>
            <a:endParaRPr lang="en-US" dirty="0"/>
          </a:p>
          <a:p>
            <a:r>
              <a:rPr lang="en-US" dirty="0"/>
              <a:t>Remember that building such a system involves technical expertise in signal processing, machine learning, and possibly hardware integration for real-time processing. Additionally, ethical considerations should be taken into account, including user consent, privacy concerns, and potential biases in the training data.</a:t>
            </a:r>
          </a:p>
          <a:p>
            <a:endParaRPr lang="en-IN" dirty="0"/>
          </a:p>
        </p:txBody>
      </p:sp>
    </p:spTree>
    <p:extLst>
      <p:ext uri="{BB962C8B-B14F-4D97-AF65-F5344CB8AC3E}">
        <p14:creationId xmlns:p14="http://schemas.microsoft.com/office/powerpoint/2010/main" val="4143502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13AFA-5426-0FA0-A347-2EED83D3560D}"/>
              </a:ext>
            </a:extLst>
          </p:cNvPr>
          <p:cNvSpPr>
            <a:spLocks noGrp="1"/>
          </p:cNvSpPr>
          <p:nvPr>
            <p:ph type="title"/>
          </p:nvPr>
        </p:nvSpPr>
        <p:spPr/>
        <p:txBody>
          <a:bodyPr/>
          <a:lstStyle/>
          <a:p>
            <a:r>
              <a:rPr lang="en-IN" dirty="0"/>
              <a:t>Demonstration of the model</a:t>
            </a:r>
          </a:p>
        </p:txBody>
      </p:sp>
      <p:sp>
        <p:nvSpPr>
          <p:cNvPr id="4" name="Rectangle: Rounded Corners 3">
            <a:extLst>
              <a:ext uri="{FF2B5EF4-FFF2-40B4-BE49-F238E27FC236}">
                <a16:creationId xmlns:a16="http://schemas.microsoft.com/office/drawing/2014/main" id="{11FE6A83-CA89-2221-8B05-EA4A2278362E}"/>
              </a:ext>
            </a:extLst>
          </p:cNvPr>
          <p:cNvSpPr/>
          <p:nvPr/>
        </p:nvSpPr>
        <p:spPr>
          <a:xfrm>
            <a:off x="685800" y="1707503"/>
            <a:ext cx="10820400" cy="11943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lang="en-US" b="1" dirty="0"/>
              <a:t>data collection </a:t>
            </a:r>
          </a:p>
          <a:p>
            <a:pPr marL="0" indent="0" algn="ctr">
              <a:buNone/>
            </a:pPr>
            <a:r>
              <a:rPr lang="en-US" dirty="0"/>
              <a:t>audio data is captured from different sources such as microphones ,smartphones , or security cameras. the data is preprocessed to remove noise ,</a:t>
            </a:r>
            <a:r>
              <a:rPr lang="en-US" dirty="0" err="1"/>
              <a:t>echos</a:t>
            </a:r>
            <a:r>
              <a:rPr lang="en-US" dirty="0"/>
              <a:t> or other artifacts.</a:t>
            </a:r>
            <a:endParaRPr lang="en-IN" dirty="0"/>
          </a:p>
          <a:p>
            <a:pPr algn="ctr"/>
            <a:endParaRPr lang="en-IN" dirty="0"/>
          </a:p>
        </p:txBody>
      </p:sp>
      <p:pic>
        <p:nvPicPr>
          <p:cNvPr id="10" name="Content Placeholder 9">
            <a:extLst>
              <a:ext uri="{FF2B5EF4-FFF2-40B4-BE49-F238E27FC236}">
                <a16:creationId xmlns:a16="http://schemas.microsoft.com/office/drawing/2014/main" id="{7C41BE44-D4BE-9EE4-3DE1-2A994AC31D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258009" y="3218852"/>
            <a:ext cx="7119256" cy="3540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876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FF654F-14F5-1590-8EB9-BBD520B202A1}"/>
              </a:ext>
            </a:extLst>
          </p:cNvPr>
          <p:cNvSpPr txBox="1"/>
          <p:nvPr/>
        </p:nvSpPr>
        <p:spPr>
          <a:xfrm>
            <a:off x="6096000" y="541176"/>
            <a:ext cx="5651241" cy="369332"/>
          </a:xfrm>
          <a:prstGeom prst="rect">
            <a:avLst/>
          </a:prstGeom>
          <a:noFill/>
        </p:spPr>
        <p:txBody>
          <a:bodyPr wrap="square" rtlCol="0">
            <a:spAutoFit/>
          </a:bodyPr>
          <a:lstStyle/>
          <a:p>
            <a:endParaRPr lang="en-IN" dirty="0"/>
          </a:p>
        </p:txBody>
      </p:sp>
      <p:sp>
        <p:nvSpPr>
          <p:cNvPr id="4" name="Rectangle: Rounded Corners 3">
            <a:extLst>
              <a:ext uri="{FF2B5EF4-FFF2-40B4-BE49-F238E27FC236}">
                <a16:creationId xmlns:a16="http://schemas.microsoft.com/office/drawing/2014/main" id="{8BFEEFB2-F28E-5E56-203F-D76E050046E4}"/>
              </a:ext>
            </a:extLst>
          </p:cNvPr>
          <p:cNvSpPr/>
          <p:nvPr/>
        </p:nvSpPr>
        <p:spPr>
          <a:xfrm>
            <a:off x="373225" y="541177"/>
            <a:ext cx="5299788" cy="16141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latin typeface="+mj-lt"/>
              </a:rPr>
              <a:t>Feature  Extraction</a:t>
            </a:r>
          </a:p>
          <a:p>
            <a:pPr algn="ctr"/>
            <a:r>
              <a:rPr lang="en-US" sz="1800" b="1" dirty="0"/>
              <a:t> </a:t>
            </a:r>
            <a:r>
              <a:rPr lang="en-US" sz="1800" dirty="0"/>
              <a:t>Audio signals are transformed into a set of relevant features (e.g., pitch, volume, duration, frequency). These features are used to train machine learning algorithms. </a:t>
            </a:r>
            <a:endParaRPr lang="en-IN" dirty="0"/>
          </a:p>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5" name="Rectangle: Rounded Corners 4">
            <a:extLst>
              <a:ext uri="{FF2B5EF4-FFF2-40B4-BE49-F238E27FC236}">
                <a16:creationId xmlns:a16="http://schemas.microsoft.com/office/drawing/2014/main" id="{8556A9E9-7D0A-7056-AA31-55A7D86684B8}"/>
              </a:ext>
            </a:extLst>
          </p:cNvPr>
          <p:cNvSpPr/>
          <p:nvPr/>
        </p:nvSpPr>
        <p:spPr>
          <a:xfrm>
            <a:off x="5884506" y="539631"/>
            <a:ext cx="5651241" cy="16141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latin typeface="+mj-lt"/>
              </a:rPr>
              <a:t>Classification Machine</a:t>
            </a:r>
          </a:p>
          <a:p>
            <a:pPr algn="ctr"/>
            <a:r>
              <a:rPr lang="en-US" sz="1800" dirty="0"/>
              <a:t> learning models are trained using labeled data. Unsupervised learning can also be used to detect unknown types of distress signals</a:t>
            </a:r>
            <a:endParaRPr lang="en-IN" dirty="0"/>
          </a:p>
          <a:p>
            <a:pPr algn="ctr"/>
            <a:endParaRPr lang="en-IN" dirty="0">
              <a:ln w="0"/>
              <a:solidFill>
                <a:schemeClr val="tx1"/>
              </a:solidFill>
              <a:effectLst>
                <a:outerShdw blurRad="38100" dist="19050" dir="2700000" algn="tl" rotWithShape="0">
                  <a:schemeClr val="dk1">
                    <a:alpha val="40000"/>
                  </a:schemeClr>
                </a:outerShdw>
              </a:effectLst>
            </a:endParaRPr>
          </a:p>
        </p:txBody>
      </p:sp>
      <p:pic>
        <p:nvPicPr>
          <p:cNvPr id="10" name="Picture 9">
            <a:extLst>
              <a:ext uri="{FF2B5EF4-FFF2-40B4-BE49-F238E27FC236}">
                <a16:creationId xmlns:a16="http://schemas.microsoft.com/office/drawing/2014/main" id="{C1B884A5-D91C-6D1F-1338-9F0DAB9B44BC}"/>
              </a:ext>
            </a:extLst>
          </p:cNvPr>
          <p:cNvPicPr>
            <a:picLocks noChangeAspect="1"/>
          </p:cNvPicPr>
          <p:nvPr/>
        </p:nvPicPr>
        <p:blipFill rotWithShape="1">
          <a:blip r:embed="rId2">
            <a:extLst>
              <a:ext uri="{28A0092B-C50C-407E-A947-70E740481C1C}">
                <a14:useLocalDpi xmlns:a14="http://schemas.microsoft.com/office/drawing/2010/main" val="0"/>
              </a:ext>
            </a:extLst>
          </a:blip>
          <a:srcRect l="22142"/>
          <a:stretch/>
        </p:blipFill>
        <p:spPr>
          <a:xfrm>
            <a:off x="513184" y="2482347"/>
            <a:ext cx="5019870" cy="3573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8" name="Picture 27">
            <a:extLst>
              <a:ext uri="{FF2B5EF4-FFF2-40B4-BE49-F238E27FC236}">
                <a16:creationId xmlns:a16="http://schemas.microsoft.com/office/drawing/2014/main" id="{D3DF9BAF-7717-92DC-7195-453AE8628014}"/>
              </a:ext>
            </a:extLst>
          </p:cNvPr>
          <p:cNvPicPr>
            <a:picLocks noChangeAspect="1"/>
          </p:cNvPicPr>
          <p:nvPr/>
        </p:nvPicPr>
        <p:blipFill rotWithShape="1">
          <a:blip r:embed="rId3">
            <a:extLst>
              <a:ext uri="{28A0092B-C50C-407E-A947-70E740481C1C}">
                <a14:useLocalDpi xmlns:a14="http://schemas.microsoft.com/office/drawing/2010/main" val="0"/>
              </a:ext>
            </a:extLst>
          </a:blip>
          <a:srcRect l="22219"/>
          <a:stretch/>
        </p:blipFill>
        <p:spPr>
          <a:xfrm>
            <a:off x="5884506" y="2463685"/>
            <a:ext cx="5533051" cy="3573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43411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D9C6B8-C068-9F3B-1496-963AAD157D11}"/>
              </a:ext>
            </a:extLst>
          </p:cNvPr>
          <p:cNvSpPr txBox="1"/>
          <p:nvPr/>
        </p:nvSpPr>
        <p:spPr>
          <a:xfrm>
            <a:off x="1060578" y="3903516"/>
            <a:ext cx="5281128" cy="369332"/>
          </a:xfrm>
          <a:prstGeom prst="rect">
            <a:avLst/>
          </a:prstGeom>
          <a:noFill/>
        </p:spPr>
        <p:txBody>
          <a:bodyPr wrap="square" rtlCol="0">
            <a:spAutoFit/>
          </a:bodyPr>
          <a:lstStyle/>
          <a:p>
            <a:pPr algn="ctr"/>
            <a:r>
              <a:rPr lang="en-US" sz="1800" b="1" dirty="0"/>
              <a:t> </a:t>
            </a:r>
            <a:endParaRPr lang="en-IN" dirty="0"/>
          </a:p>
        </p:txBody>
      </p:sp>
      <p:sp>
        <p:nvSpPr>
          <p:cNvPr id="5" name="Rectangle: Rounded Corners 4">
            <a:extLst>
              <a:ext uri="{FF2B5EF4-FFF2-40B4-BE49-F238E27FC236}">
                <a16:creationId xmlns:a16="http://schemas.microsoft.com/office/drawing/2014/main" id="{2A6CCF19-0FF4-DE8F-236C-BDBB509E1C37}"/>
              </a:ext>
            </a:extLst>
          </p:cNvPr>
          <p:cNvSpPr/>
          <p:nvPr/>
        </p:nvSpPr>
        <p:spPr>
          <a:xfrm>
            <a:off x="6341706" y="410547"/>
            <a:ext cx="5481114" cy="18101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b="1" dirty="0">
                <a:solidFill>
                  <a:schemeClr val="tx1"/>
                </a:solidFill>
                <a:latin typeface="+mj-lt"/>
              </a:rPr>
              <a:t>Real-time Processing:</a:t>
            </a:r>
          </a:p>
          <a:p>
            <a:pPr algn="ctr"/>
            <a:r>
              <a:rPr lang="en-US" dirty="0">
                <a:solidFill>
                  <a:schemeClr val="tx1"/>
                </a:solidFill>
              </a:rPr>
              <a:t>Implement real-time audio processing to analyze incoming audio streams. This could involve buffering audio data and running it through the trained model in chunks or frames to continuously monitor for distress sounds.</a:t>
            </a:r>
            <a:endParaRPr lang="en-IN" dirty="0">
              <a:solidFill>
                <a:schemeClr val="tx1"/>
              </a:solidFill>
            </a:endParaRPr>
          </a:p>
        </p:txBody>
      </p:sp>
      <p:sp>
        <p:nvSpPr>
          <p:cNvPr id="6" name="Rectangle: Single Corner Rounded 5">
            <a:extLst>
              <a:ext uri="{FF2B5EF4-FFF2-40B4-BE49-F238E27FC236}">
                <a16:creationId xmlns:a16="http://schemas.microsoft.com/office/drawing/2014/main" id="{34F0F7AB-2C0E-C39E-8067-DBAEAD45641D}"/>
              </a:ext>
            </a:extLst>
          </p:cNvPr>
          <p:cNvSpPr/>
          <p:nvPr/>
        </p:nvSpPr>
        <p:spPr>
          <a:xfrm>
            <a:off x="12745616" y="2043404"/>
            <a:ext cx="45719" cy="45719"/>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D5A2D9AB-1AD8-4C85-BD81-49077C8B0B57}"/>
              </a:ext>
            </a:extLst>
          </p:cNvPr>
          <p:cNvSpPr/>
          <p:nvPr/>
        </p:nvSpPr>
        <p:spPr>
          <a:xfrm>
            <a:off x="606490" y="363895"/>
            <a:ext cx="5243805" cy="18101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mj-lt"/>
              </a:rPr>
              <a:t>Alerts and Feedback </a:t>
            </a:r>
          </a:p>
          <a:p>
            <a:pPr algn="ctr"/>
            <a:r>
              <a:rPr lang="en-US" sz="1800" dirty="0">
                <a:solidFill>
                  <a:schemeClr val="tx1"/>
                </a:solidFill>
              </a:rPr>
              <a:t>When a distress signal is detected, a set of predefined alerts is triggered. Feedback is provided to the system to continuously improve its accuracy and performance.</a:t>
            </a:r>
            <a:endParaRPr lang="en-IN" dirty="0">
              <a:solidFill>
                <a:schemeClr val="tx1"/>
              </a:solidFill>
            </a:endParaRPr>
          </a:p>
        </p:txBody>
      </p:sp>
      <p:pic>
        <p:nvPicPr>
          <p:cNvPr id="16" name="Picture 15">
            <a:extLst>
              <a:ext uri="{FF2B5EF4-FFF2-40B4-BE49-F238E27FC236}">
                <a16:creationId xmlns:a16="http://schemas.microsoft.com/office/drawing/2014/main" id="{0B413057-A47B-09F3-A169-EE7425B717CF}"/>
              </a:ext>
            </a:extLst>
          </p:cNvPr>
          <p:cNvPicPr>
            <a:picLocks noChangeAspect="1"/>
          </p:cNvPicPr>
          <p:nvPr/>
        </p:nvPicPr>
        <p:blipFill rotWithShape="1">
          <a:blip r:embed="rId2">
            <a:extLst>
              <a:ext uri="{28A0092B-C50C-407E-A947-70E740481C1C}">
                <a14:useLocalDpi xmlns:a14="http://schemas.microsoft.com/office/drawing/2010/main" val="0"/>
              </a:ext>
            </a:extLst>
          </a:blip>
          <a:srcRect l="21527"/>
          <a:stretch/>
        </p:blipFill>
        <p:spPr>
          <a:xfrm>
            <a:off x="6718978" y="2674750"/>
            <a:ext cx="5103842" cy="32875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Picture 17">
            <a:extLst>
              <a:ext uri="{FF2B5EF4-FFF2-40B4-BE49-F238E27FC236}">
                <a16:creationId xmlns:a16="http://schemas.microsoft.com/office/drawing/2014/main" id="{2FC13398-F146-915E-4955-4DC728D8E6F8}"/>
              </a:ext>
            </a:extLst>
          </p:cNvPr>
          <p:cNvPicPr>
            <a:picLocks noChangeAspect="1"/>
          </p:cNvPicPr>
          <p:nvPr/>
        </p:nvPicPr>
        <p:blipFill rotWithShape="1">
          <a:blip r:embed="rId2">
            <a:extLst>
              <a:ext uri="{28A0092B-C50C-407E-A947-70E740481C1C}">
                <a14:useLocalDpi xmlns:a14="http://schemas.microsoft.com/office/drawing/2010/main" val="0"/>
              </a:ext>
            </a:extLst>
          </a:blip>
          <a:srcRect l="21053"/>
          <a:stretch/>
        </p:blipFill>
        <p:spPr>
          <a:xfrm>
            <a:off x="812678" y="2674750"/>
            <a:ext cx="5037617" cy="32875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57583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EDA9442-FAFC-5016-4F04-406E7FD53DE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07" t="7230"/>
          <a:stretch/>
        </p:blipFill>
        <p:spPr>
          <a:xfrm>
            <a:off x="1838131" y="1212980"/>
            <a:ext cx="7603627" cy="5387813"/>
          </a:xfrm>
        </p:spPr>
      </p:pic>
      <p:sp>
        <p:nvSpPr>
          <p:cNvPr id="2" name="Title 1">
            <a:extLst>
              <a:ext uri="{FF2B5EF4-FFF2-40B4-BE49-F238E27FC236}">
                <a16:creationId xmlns:a16="http://schemas.microsoft.com/office/drawing/2014/main" id="{6612AB2D-EBB6-8D90-E3F5-57ED531FF4AD}"/>
              </a:ext>
            </a:extLst>
          </p:cNvPr>
          <p:cNvSpPr>
            <a:spLocks noGrp="1"/>
          </p:cNvSpPr>
          <p:nvPr>
            <p:ph type="title"/>
          </p:nvPr>
        </p:nvSpPr>
        <p:spPr>
          <a:xfrm>
            <a:off x="3110204" y="639762"/>
            <a:ext cx="8610600" cy="1293028"/>
          </a:xfrm>
        </p:spPr>
        <p:txBody>
          <a:bodyPr/>
          <a:lstStyle/>
          <a:p>
            <a:r>
              <a:rPr lang="en-IN" dirty="0"/>
              <a:t>Simple flowchart</a:t>
            </a:r>
          </a:p>
        </p:txBody>
      </p:sp>
    </p:spTree>
    <p:extLst>
      <p:ext uri="{BB962C8B-B14F-4D97-AF65-F5344CB8AC3E}">
        <p14:creationId xmlns:p14="http://schemas.microsoft.com/office/powerpoint/2010/main" val="2888313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CBC6F-95A5-F6E5-C18E-01F0337A843D}"/>
              </a:ext>
            </a:extLst>
          </p:cNvPr>
          <p:cNvSpPr>
            <a:spLocks noGrp="1"/>
          </p:cNvSpPr>
          <p:nvPr>
            <p:ph type="title"/>
          </p:nvPr>
        </p:nvSpPr>
        <p:spPr/>
        <p:txBody>
          <a:bodyPr/>
          <a:lstStyle/>
          <a:p>
            <a:r>
              <a:rPr lang="en-IN" dirty="0"/>
              <a:t>NOVELTY</a:t>
            </a:r>
          </a:p>
        </p:txBody>
      </p:sp>
      <p:sp>
        <p:nvSpPr>
          <p:cNvPr id="3" name="Content Placeholder 2">
            <a:extLst>
              <a:ext uri="{FF2B5EF4-FFF2-40B4-BE49-F238E27FC236}">
                <a16:creationId xmlns:a16="http://schemas.microsoft.com/office/drawing/2014/main" id="{6BE5DE4E-48E0-B3DF-6190-49D22D9EFE1E}"/>
              </a:ext>
            </a:extLst>
          </p:cNvPr>
          <p:cNvSpPr>
            <a:spLocks noGrp="1"/>
          </p:cNvSpPr>
          <p:nvPr>
            <p:ph idx="1"/>
          </p:nvPr>
        </p:nvSpPr>
        <p:spPr/>
        <p:txBody>
          <a:bodyPr/>
          <a:lstStyle/>
          <a:p>
            <a:pPr>
              <a:buFont typeface="Wingdings" panose="05000000000000000000" pitchFamily="2" charset="2"/>
              <a:buChar char="ü"/>
            </a:pPr>
            <a:r>
              <a:rPr lang="en-US" dirty="0"/>
              <a:t> One such technology is an automated speech processing system that detects distress in people to enable early referral for interventions to target anxiety and depression, to mitigate suicidal ideation and to improve adherence to treatment. </a:t>
            </a:r>
          </a:p>
          <a:p>
            <a:pPr>
              <a:buFont typeface="Wingdings" panose="05000000000000000000" pitchFamily="2" charset="2"/>
              <a:buChar char="ü"/>
            </a:pPr>
            <a:endParaRPr lang="en-US" dirty="0"/>
          </a:p>
          <a:p>
            <a:pPr>
              <a:buFont typeface="Wingdings" panose="05000000000000000000" pitchFamily="2" charset="2"/>
              <a:buChar char="ü"/>
            </a:pPr>
            <a:r>
              <a:rPr lang="en-US" dirty="0"/>
              <a:t>Latest advances in artificial intelligence and machine learning is to detect distress signals with high accuracy and speed.</a:t>
            </a:r>
          </a:p>
          <a:p>
            <a:endParaRPr lang="en-US" dirty="0"/>
          </a:p>
        </p:txBody>
      </p:sp>
    </p:spTree>
    <p:extLst>
      <p:ext uri="{BB962C8B-B14F-4D97-AF65-F5344CB8AC3E}">
        <p14:creationId xmlns:p14="http://schemas.microsoft.com/office/powerpoint/2010/main" val="1118095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D046-F84A-70DD-E2FA-2273AF2BB037}"/>
              </a:ext>
            </a:extLst>
          </p:cNvPr>
          <p:cNvSpPr>
            <a:spLocks noGrp="1"/>
          </p:cNvSpPr>
          <p:nvPr>
            <p:ph type="title"/>
          </p:nvPr>
        </p:nvSpPr>
        <p:spPr/>
        <p:txBody>
          <a:bodyPr/>
          <a:lstStyle/>
          <a:p>
            <a:r>
              <a:rPr lang="en-IN" dirty="0"/>
              <a:t>innovativeness</a:t>
            </a:r>
          </a:p>
        </p:txBody>
      </p:sp>
      <p:sp>
        <p:nvSpPr>
          <p:cNvPr id="3" name="Content Placeholder 2">
            <a:extLst>
              <a:ext uri="{FF2B5EF4-FFF2-40B4-BE49-F238E27FC236}">
                <a16:creationId xmlns:a16="http://schemas.microsoft.com/office/drawing/2014/main" id="{2B6730FE-E79A-A482-B07A-16CB4D7F849A}"/>
              </a:ext>
            </a:extLst>
          </p:cNvPr>
          <p:cNvSpPr>
            <a:spLocks noGrp="1"/>
          </p:cNvSpPr>
          <p:nvPr>
            <p:ph idx="1"/>
          </p:nvPr>
        </p:nvSpPr>
        <p:spPr/>
        <p:txBody>
          <a:bodyPr/>
          <a:lstStyle/>
          <a:p>
            <a:r>
              <a:rPr lang="en-US" sz="2400" kern="0" spc="-35" dirty="0">
                <a:latin typeface="Inter" pitchFamily="34" charset="0"/>
                <a:ea typeface="Inter" pitchFamily="34" charset="-122"/>
                <a:cs typeface="Inter" pitchFamily="34" charset="-120"/>
              </a:rPr>
              <a:t>We aim to provide real-time feedback to users about their distress levels and coping strategies. We use machine learning and natural language processing to analyze audio and text data.</a:t>
            </a:r>
          </a:p>
          <a:p>
            <a:endParaRPr lang="en-US" sz="2400" dirty="0"/>
          </a:p>
          <a:p>
            <a:r>
              <a:rPr lang="en-US" sz="2400" kern="0" spc="-35" dirty="0">
                <a:latin typeface="Inter" pitchFamily="34" charset="0"/>
                <a:ea typeface="Inter" pitchFamily="34" charset="-122"/>
                <a:cs typeface="Inter" pitchFamily="34" charset="-120"/>
              </a:rPr>
              <a:t>We are exploring different types of sensors such as video, thermal, or heart rate to complement audio analysis and improve distress detection.</a:t>
            </a:r>
          </a:p>
          <a:p>
            <a:pPr marL="0" indent="0">
              <a:buNone/>
            </a:pPr>
            <a:endParaRPr lang="en-US" sz="2400" dirty="0"/>
          </a:p>
          <a:p>
            <a:r>
              <a:rPr lang="en-US" sz="2400" kern="0" spc="-35" dirty="0">
                <a:latin typeface="Inter" pitchFamily="34" charset="0"/>
                <a:ea typeface="Inter" pitchFamily="34" charset="-122"/>
                <a:cs typeface="Inter" pitchFamily="34" charset="-120"/>
              </a:rPr>
              <a:t>We are investigating ways to compare distress signals across different species (e.g., humans, dogs, birds) to identify common features and patterns.</a:t>
            </a:r>
            <a:endParaRPr lang="en-US" sz="2400" dirty="0"/>
          </a:p>
          <a:p>
            <a:endParaRPr lang="en-IN" dirty="0"/>
          </a:p>
        </p:txBody>
      </p:sp>
    </p:spTree>
    <p:extLst>
      <p:ext uri="{BB962C8B-B14F-4D97-AF65-F5344CB8AC3E}">
        <p14:creationId xmlns:p14="http://schemas.microsoft.com/office/powerpoint/2010/main" val="2818449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4682-F36D-AC46-AC71-C56F77155A08}"/>
              </a:ext>
            </a:extLst>
          </p:cNvPr>
          <p:cNvSpPr>
            <a:spLocks noGrp="1"/>
          </p:cNvSpPr>
          <p:nvPr>
            <p:ph type="title"/>
          </p:nvPr>
        </p:nvSpPr>
        <p:spPr/>
        <p:txBody>
          <a:bodyPr/>
          <a:lstStyle/>
          <a:p>
            <a:r>
              <a:rPr lang="en-IN" dirty="0"/>
              <a:t>Societal impact</a:t>
            </a:r>
          </a:p>
        </p:txBody>
      </p:sp>
      <p:sp>
        <p:nvSpPr>
          <p:cNvPr id="3" name="Content Placeholder 2">
            <a:extLst>
              <a:ext uri="{FF2B5EF4-FFF2-40B4-BE49-F238E27FC236}">
                <a16:creationId xmlns:a16="http://schemas.microsoft.com/office/drawing/2014/main" id="{1F1A6208-F3B3-C556-64CB-A164D8844A83}"/>
              </a:ext>
            </a:extLst>
          </p:cNvPr>
          <p:cNvSpPr>
            <a:spLocks noGrp="1"/>
          </p:cNvSpPr>
          <p:nvPr>
            <p:ph idx="1"/>
          </p:nvPr>
        </p:nvSpPr>
        <p:spPr/>
        <p:txBody>
          <a:bodyPr>
            <a:normAutofit lnSpcReduction="10000"/>
          </a:bodyPr>
          <a:lstStyle/>
          <a:p>
            <a:pPr marL="0" indent="0">
              <a:buNone/>
            </a:pPr>
            <a:r>
              <a:rPr lang="en-US" sz="2400" b="1" kern="0" spc="-62" dirty="0">
                <a:latin typeface="Inter" pitchFamily="34" charset="0"/>
                <a:ea typeface="Inter" pitchFamily="34" charset="-122"/>
                <a:cs typeface="Inter" pitchFamily="34" charset="-120"/>
              </a:rPr>
              <a:t>Caregivers</a:t>
            </a:r>
            <a:endParaRPr lang="en-US" sz="2400" dirty="0"/>
          </a:p>
          <a:p>
            <a:pPr marL="0" indent="0">
              <a:buNone/>
            </a:pPr>
            <a:r>
              <a:rPr lang="en-US" sz="2400" kern="0" spc="-33" dirty="0">
                <a:latin typeface="Inter" pitchFamily="34" charset="0"/>
                <a:ea typeface="Inter" pitchFamily="34" charset="-122"/>
                <a:cs typeface="Inter" pitchFamily="34" charset="-120"/>
              </a:rPr>
              <a:t>Family members or professional caregivers can receive alerts via mobile or web apps. The system can also provide them with information about the type and severity of distress signal.</a:t>
            </a:r>
            <a:endParaRPr lang="en-US" sz="2400" dirty="0"/>
          </a:p>
          <a:p>
            <a:pPr marL="0" indent="0">
              <a:buNone/>
            </a:pPr>
            <a:r>
              <a:rPr lang="en-US" sz="2400" b="1" kern="0" spc="-62" dirty="0">
                <a:latin typeface="Inter" pitchFamily="34" charset="0"/>
                <a:ea typeface="Inter" pitchFamily="34" charset="-122"/>
                <a:cs typeface="Inter" pitchFamily="34" charset="-120"/>
              </a:rPr>
              <a:t>Emergency Services</a:t>
            </a:r>
            <a:endParaRPr lang="en-US" sz="2400" dirty="0"/>
          </a:p>
          <a:p>
            <a:pPr marL="0" indent="0">
              <a:buNone/>
            </a:pPr>
            <a:r>
              <a:rPr lang="en-US" sz="2400" kern="0" spc="-33" dirty="0">
                <a:latin typeface="Inter" pitchFamily="34" charset="0"/>
                <a:ea typeface="Inter" pitchFamily="34" charset="-122"/>
                <a:cs typeface="Inter" pitchFamily="34" charset="-120"/>
              </a:rPr>
              <a:t>When a distress signal is detected, the system can trigger an automated call to the nearest emergency services (e.g., ambulance, police, fire department).</a:t>
            </a:r>
            <a:endParaRPr lang="en-US" sz="2400" dirty="0"/>
          </a:p>
          <a:p>
            <a:pPr marL="0" indent="0">
              <a:buNone/>
            </a:pPr>
            <a:r>
              <a:rPr lang="en-US" sz="2400" b="1" kern="0" spc="-62" dirty="0">
                <a:latin typeface="Inter" pitchFamily="34" charset="0"/>
                <a:ea typeface="Inter" pitchFamily="34" charset="-122"/>
                <a:cs typeface="Inter" pitchFamily="34" charset="-120"/>
              </a:rPr>
              <a:t>Building Security</a:t>
            </a:r>
            <a:endParaRPr lang="en-US" sz="2400" dirty="0"/>
          </a:p>
          <a:p>
            <a:pPr marL="0" indent="0">
              <a:buNone/>
            </a:pPr>
            <a:r>
              <a:rPr lang="en-US" sz="2400" kern="0" spc="-33" dirty="0">
                <a:latin typeface="Inter" pitchFamily="34" charset="0"/>
                <a:ea typeface="Inter" pitchFamily="34" charset="-122"/>
                <a:cs typeface="Inter" pitchFamily="34" charset="-120"/>
              </a:rPr>
              <a:t>Security personnel can be alerted when distress signals are detected in public areas such as parks, malls, or universities. The system can also direct them to the exact location of the signal.</a:t>
            </a:r>
            <a:endParaRPr lang="en-US" sz="2400" dirty="0"/>
          </a:p>
          <a:p>
            <a:pPr marL="0" indent="0">
              <a:buNone/>
            </a:pPr>
            <a:endParaRPr lang="en-IN" dirty="0"/>
          </a:p>
        </p:txBody>
      </p:sp>
    </p:spTree>
    <p:extLst>
      <p:ext uri="{BB962C8B-B14F-4D97-AF65-F5344CB8AC3E}">
        <p14:creationId xmlns:p14="http://schemas.microsoft.com/office/powerpoint/2010/main" val="4021619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F7C9F-6FF8-5AB3-E3C7-AB686CA58AE1}"/>
              </a:ext>
            </a:extLst>
          </p:cNvPr>
          <p:cNvSpPr>
            <a:spLocks noGrp="1"/>
          </p:cNvSpPr>
          <p:nvPr>
            <p:ph type="title"/>
          </p:nvPr>
        </p:nvSpPr>
        <p:spPr/>
        <p:txBody>
          <a:bodyPr/>
          <a:lstStyle/>
          <a:p>
            <a:r>
              <a:rPr lang="en-IN" dirty="0"/>
              <a:t>BUSINESS PROTOTYPE</a:t>
            </a:r>
          </a:p>
        </p:txBody>
      </p:sp>
      <p:sp>
        <p:nvSpPr>
          <p:cNvPr id="3" name="Content Placeholder 2">
            <a:extLst>
              <a:ext uri="{FF2B5EF4-FFF2-40B4-BE49-F238E27FC236}">
                <a16:creationId xmlns:a16="http://schemas.microsoft.com/office/drawing/2014/main" id="{3696C292-E810-02FA-CCB7-934AE886495A}"/>
              </a:ext>
            </a:extLst>
          </p:cNvPr>
          <p:cNvSpPr>
            <a:spLocks noGrp="1"/>
          </p:cNvSpPr>
          <p:nvPr>
            <p:ph idx="1"/>
          </p:nvPr>
        </p:nvSpPr>
        <p:spPr>
          <a:xfrm>
            <a:off x="685800" y="1875453"/>
            <a:ext cx="10517329" cy="4105470"/>
          </a:xfrm>
        </p:spPr>
        <p:txBody>
          <a:bodyPr>
            <a:normAutofit/>
          </a:bodyPr>
          <a:lstStyle/>
          <a:p>
            <a:pPr marL="0" indent="0">
              <a:buNone/>
            </a:pPr>
            <a:r>
              <a:rPr lang="en-IN" b="1" dirty="0"/>
              <a:t>Partnerships</a:t>
            </a:r>
          </a:p>
          <a:p>
            <a:pPr marL="0" indent="0">
              <a:buNone/>
            </a:pPr>
            <a:r>
              <a:rPr lang="en-US" sz="2400" kern="0" spc="-35" dirty="0">
                <a:latin typeface="Inter" pitchFamily="34" charset="0"/>
                <a:ea typeface="Inter" pitchFamily="34" charset="-122"/>
                <a:cs typeface="Inter" pitchFamily="34" charset="-120"/>
              </a:rPr>
              <a:t>We partner with hospitals, nursing homes, animal sanctuaries, and other organizations to pilot-test our system and gather feedback.</a:t>
            </a:r>
            <a:endParaRPr lang="en-US" sz="2400" dirty="0"/>
          </a:p>
          <a:p>
            <a:pPr marL="0" indent="0">
              <a:buNone/>
            </a:pPr>
            <a:r>
              <a:rPr lang="en-IN" b="1" dirty="0"/>
              <a:t>Subscription model</a:t>
            </a:r>
          </a:p>
          <a:p>
            <a:pPr marL="0" indent="0">
              <a:buNone/>
            </a:pPr>
            <a:r>
              <a:rPr lang="en-US" sz="2400" kern="0" spc="-35" dirty="0">
                <a:latin typeface="Inter" pitchFamily="34" charset="0"/>
                <a:ea typeface="Inter" pitchFamily="34" charset="-122"/>
                <a:cs typeface="Inter" pitchFamily="34" charset="-120"/>
              </a:rPr>
              <a:t>We offer a subscription-based service with different pricing plans depending on the number of sensors and alerts needed.</a:t>
            </a:r>
          </a:p>
          <a:p>
            <a:pPr marL="0" indent="0">
              <a:buNone/>
            </a:pPr>
            <a:r>
              <a:rPr lang="en-US" sz="2400" b="1" kern="0" spc="-66" dirty="0">
                <a:latin typeface="Inter" pitchFamily="34" charset="0"/>
                <a:ea typeface="Inter" pitchFamily="34" charset="-122"/>
                <a:cs typeface="Inter" pitchFamily="34" charset="-120"/>
              </a:rPr>
              <a:t>Sustainability</a:t>
            </a:r>
          </a:p>
          <a:p>
            <a:pPr marL="0" indent="0">
              <a:buNone/>
            </a:pPr>
            <a:r>
              <a:rPr lang="en-US" sz="2400" kern="0" spc="-35" dirty="0">
                <a:latin typeface="Inter" pitchFamily="34" charset="0"/>
                <a:ea typeface="Inter" pitchFamily="34" charset="-122"/>
                <a:cs typeface="Inter" pitchFamily="34" charset="-120"/>
              </a:rPr>
              <a:t>We are committed to sustainability and social responsibility. A portion of our revenue is donated to organizations working towards animal welfare and human rights.</a:t>
            </a:r>
            <a:endParaRPr lang="en-US" sz="2400" dirty="0"/>
          </a:p>
          <a:p>
            <a:endParaRPr lang="en-US" sz="2400" dirty="0"/>
          </a:p>
          <a:p>
            <a:endParaRPr lang="en-US" sz="2400" dirty="0"/>
          </a:p>
          <a:p>
            <a:endParaRPr lang="en-IN" dirty="0"/>
          </a:p>
        </p:txBody>
      </p:sp>
    </p:spTree>
    <p:extLst>
      <p:ext uri="{BB962C8B-B14F-4D97-AF65-F5344CB8AC3E}">
        <p14:creationId xmlns:p14="http://schemas.microsoft.com/office/powerpoint/2010/main" val="661979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6489-E9E5-813D-E3AF-7BDECABE457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0D44A93-1D90-122F-62E9-480C00568C82}"/>
              </a:ext>
            </a:extLst>
          </p:cNvPr>
          <p:cNvSpPr>
            <a:spLocks noGrp="1"/>
          </p:cNvSpPr>
          <p:nvPr>
            <p:ph idx="1"/>
          </p:nvPr>
        </p:nvSpPr>
        <p:spPr/>
        <p:txBody>
          <a:bodyPr/>
          <a:lstStyle/>
          <a:p>
            <a:pPr marL="0" indent="0">
              <a:buNone/>
            </a:pPr>
            <a:br>
              <a:rPr lang="en-IN" dirty="0"/>
            </a:br>
            <a:r>
              <a:rPr lang="en-IN" b="0" i="0" dirty="0">
                <a:effectLst/>
              </a:rPr>
              <a:t>In conclusion, this </a:t>
            </a:r>
            <a:r>
              <a:rPr lang="en-US" b="0" i="0" dirty="0">
                <a:effectLst/>
              </a:rPr>
              <a:t>stress prediction analysis provides valuable insights into stress levels and their prediction using machine learning. Use the findings to develop tools and interventions for stress management, promoting overall well-being and improved quality of life. Thus we can more problems solved without human efforts</a:t>
            </a:r>
            <a:r>
              <a:rPr lang="en-US" b="0" i="0" dirty="0">
                <a:effectLst/>
                <a:latin typeface="Google Sans"/>
              </a:rPr>
              <a:t>.</a:t>
            </a:r>
            <a:r>
              <a:rPr lang="en-US" dirty="0"/>
              <a:t> Safety Distress signals in public areas can indicate threats to safety and security. Timely alerts can help mitigate risks and prevent disasters.</a:t>
            </a:r>
            <a:endParaRPr lang="en-IN" dirty="0"/>
          </a:p>
          <a:p>
            <a:pPr marL="0" indent="0">
              <a:buNone/>
            </a:pPr>
            <a:endParaRPr lang="en-IN" dirty="0"/>
          </a:p>
        </p:txBody>
      </p:sp>
    </p:spTree>
    <p:extLst>
      <p:ext uri="{BB962C8B-B14F-4D97-AF65-F5344CB8AC3E}">
        <p14:creationId xmlns:p14="http://schemas.microsoft.com/office/powerpoint/2010/main" val="1698262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3CBCAAE-0C01-2BAF-E83F-88F5C05F7D00}"/>
              </a:ext>
            </a:extLst>
          </p:cNvPr>
          <p:cNvSpPr/>
          <p:nvPr/>
        </p:nvSpPr>
        <p:spPr>
          <a:xfrm>
            <a:off x="1371600" y="905069"/>
            <a:ext cx="9265298" cy="4385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Team  Members</a:t>
            </a:r>
          </a:p>
        </p:txBody>
      </p:sp>
      <p:sp>
        <p:nvSpPr>
          <p:cNvPr id="5" name="TextBox 4">
            <a:extLst>
              <a:ext uri="{FF2B5EF4-FFF2-40B4-BE49-F238E27FC236}">
                <a16:creationId xmlns:a16="http://schemas.microsoft.com/office/drawing/2014/main" id="{45EA383B-4FA5-4C75-9A5A-7B57B98ADCE9}"/>
              </a:ext>
            </a:extLst>
          </p:cNvPr>
          <p:cNvSpPr txBox="1"/>
          <p:nvPr/>
        </p:nvSpPr>
        <p:spPr>
          <a:xfrm>
            <a:off x="3424334" y="1707502"/>
            <a:ext cx="5197151" cy="1200329"/>
          </a:xfrm>
          <a:prstGeom prst="rect">
            <a:avLst/>
          </a:prstGeom>
          <a:noFill/>
        </p:spPr>
        <p:txBody>
          <a:bodyPr wrap="square" rtlCol="0">
            <a:spAutoFit/>
          </a:bodyPr>
          <a:lstStyle/>
          <a:p>
            <a:r>
              <a:rPr lang="en-IN" dirty="0" err="1"/>
              <a:t>CH.GOWTHAM</a:t>
            </a:r>
            <a:r>
              <a:rPr lang="en-IN" dirty="0"/>
              <a:t> SAI                    99210041386</a:t>
            </a:r>
          </a:p>
          <a:p>
            <a:r>
              <a:rPr lang="en-IN" dirty="0" err="1"/>
              <a:t>CH.CHETAN</a:t>
            </a:r>
            <a:r>
              <a:rPr lang="en-IN" dirty="0"/>
              <a:t>                                99210041670</a:t>
            </a:r>
          </a:p>
          <a:p>
            <a:r>
              <a:rPr lang="en-IN" dirty="0" err="1"/>
              <a:t>CH.BHAVANA</a:t>
            </a:r>
            <a:r>
              <a:rPr lang="en-IN" dirty="0"/>
              <a:t>                            99210042034</a:t>
            </a:r>
          </a:p>
          <a:p>
            <a:r>
              <a:rPr lang="en-IN" dirty="0" err="1"/>
              <a:t>K.KUSHMA</a:t>
            </a:r>
            <a:r>
              <a:rPr lang="en-IN" dirty="0"/>
              <a:t>                                  9921004350</a:t>
            </a:r>
          </a:p>
        </p:txBody>
      </p:sp>
      <p:pic>
        <p:nvPicPr>
          <p:cNvPr id="2050" name="Picture 2" descr="62,425 Distress Face Images, Stock Photos &amp; Vectors | Shutterstock">
            <a:extLst>
              <a:ext uri="{FF2B5EF4-FFF2-40B4-BE49-F238E27FC236}">
                <a16:creationId xmlns:a16="http://schemas.microsoft.com/office/drawing/2014/main" id="{97DEDAE8-81BB-6769-6E1A-37FDA92F25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776"/>
          <a:stretch/>
        </p:blipFill>
        <p:spPr bwMode="auto">
          <a:xfrm>
            <a:off x="2612572" y="3093874"/>
            <a:ext cx="6419461" cy="2943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933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751F0-E3A6-918F-2F3F-53C5C0E892A8}"/>
              </a:ext>
            </a:extLst>
          </p:cNvPr>
          <p:cNvSpPr>
            <a:spLocks noGrp="1"/>
          </p:cNvSpPr>
          <p:nvPr>
            <p:ph type="ctrTitle"/>
          </p:nvPr>
        </p:nvSpPr>
        <p:spPr/>
        <p:txBody>
          <a:bodyPr/>
          <a:lstStyle/>
          <a:p>
            <a:pPr algn="ctr"/>
            <a:r>
              <a:rPr lang="en-IN" b="1" dirty="0">
                <a:latin typeface="Jokerman" panose="04090605060D06020702" pitchFamily="82" charset="0"/>
              </a:rPr>
              <a:t>Thank you</a:t>
            </a:r>
          </a:p>
        </p:txBody>
      </p:sp>
      <p:sp>
        <p:nvSpPr>
          <p:cNvPr id="3" name="Subtitle 2">
            <a:extLst>
              <a:ext uri="{FF2B5EF4-FFF2-40B4-BE49-F238E27FC236}">
                <a16:creationId xmlns:a16="http://schemas.microsoft.com/office/drawing/2014/main" id="{D2CB328C-BDED-5D4A-5463-DFAC927BA41D}"/>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2829057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17C6D-8C03-912C-8052-C3A3FF157AE3}"/>
              </a:ext>
            </a:extLst>
          </p:cNvPr>
          <p:cNvSpPr>
            <a:spLocks noGrp="1"/>
          </p:cNvSpPr>
          <p:nvPr>
            <p:ph type="title"/>
          </p:nvPr>
        </p:nvSpPr>
        <p:spPr/>
        <p:txBody>
          <a:bodyPr/>
          <a:lstStyle/>
          <a:p>
            <a:r>
              <a:rPr lang="en-IN" dirty="0"/>
              <a:t>ANALYSIS OF PROBLEM STATEMENT</a:t>
            </a:r>
          </a:p>
        </p:txBody>
      </p:sp>
      <p:sp>
        <p:nvSpPr>
          <p:cNvPr id="3" name="Content Placeholder 2">
            <a:extLst>
              <a:ext uri="{FF2B5EF4-FFF2-40B4-BE49-F238E27FC236}">
                <a16:creationId xmlns:a16="http://schemas.microsoft.com/office/drawing/2014/main" id="{84F0823F-FD33-24A7-1102-428BC26EAFBB}"/>
              </a:ext>
            </a:extLst>
          </p:cNvPr>
          <p:cNvSpPr>
            <a:spLocks noGrp="1"/>
          </p:cNvSpPr>
          <p:nvPr>
            <p:ph idx="1"/>
          </p:nvPr>
        </p:nvSpPr>
        <p:spPr/>
        <p:txBody>
          <a:bodyPr>
            <a:normAutofit/>
          </a:bodyPr>
          <a:lstStyle/>
          <a:p>
            <a:r>
              <a:rPr lang="en-US" sz="2400" kern="0" spc="-35" dirty="0">
                <a:latin typeface="Inter" pitchFamily="34" charset="0"/>
                <a:ea typeface="Inter" pitchFamily="34" charset="-122"/>
                <a:cs typeface="Inter" pitchFamily="34" charset="-120"/>
              </a:rPr>
              <a:t>We live in a noisy world where sounds generated by humans or animals sometimes can indicate distress.</a:t>
            </a:r>
          </a:p>
          <a:p>
            <a:pPr marL="0" indent="0">
              <a:buNone/>
            </a:pPr>
            <a:r>
              <a:rPr lang="en-US" dirty="0"/>
              <a:t>The Importance of Distress Detection Humanitarian</a:t>
            </a:r>
          </a:p>
          <a:p>
            <a:r>
              <a:rPr lang="en-US" dirty="0"/>
              <a:t>Early detection of distress signals means faster rescues, reduced pain and trauma, and better outcomes for victims.</a:t>
            </a:r>
          </a:p>
          <a:p>
            <a:r>
              <a:rPr lang="en-US" dirty="0"/>
              <a:t>Medical Distress signals can indicate acute and chronic medical conditions. Early detection can lead to faster interventions and better outcomes.</a:t>
            </a:r>
          </a:p>
          <a:p>
            <a:r>
              <a:rPr lang="en-US" dirty="0"/>
              <a:t>Safety Distress signals in public areas can indicate threats to safety and security. Timely alerts can help mitigate risks and prevent disasters.</a:t>
            </a:r>
            <a:endParaRPr lang="en-IN" dirty="0"/>
          </a:p>
        </p:txBody>
      </p:sp>
    </p:spTree>
    <p:extLst>
      <p:ext uri="{BB962C8B-B14F-4D97-AF65-F5344CB8AC3E}">
        <p14:creationId xmlns:p14="http://schemas.microsoft.com/office/powerpoint/2010/main" val="3590171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56799-618A-254E-A3FB-57E1704588B5}"/>
              </a:ext>
            </a:extLst>
          </p:cNvPr>
          <p:cNvSpPr>
            <a:spLocks noGrp="1"/>
          </p:cNvSpPr>
          <p:nvPr>
            <p:ph type="title"/>
          </p:nvPr>
        </p:nvSpPr>
        <p:spPr/>
        <p:txBody>
          <a:bodyPr/>
          <a:lstStyle/>
          <a:p>
            <a:r>
              <a:rPr lang="en-IN" dirty="0"/>
              <a:t>Technology used</a:t>
            </a:r>
          </a:p>
        </p:txBody>
      </p:sp>
      <p:sp>
        <p:nvSpPr>
          <p:cNvPr id="3" name="Content Placeholder 2">
            <a:extLst>
              <a:ext uri="{FF2B5EF4-FFF2-40B4-BE49-F238E27FC236}">
                <a16:creationId xmlns:a16="http://schemas.microsoft.com/office/drawing/2014/main" id="{0E533A6E-AEB1-B6F0-2004-9AF91EBCE119}"/>
              </a:ext>
            </a:extLst>
          </p:cNvPr>
          <p:cNvSpPr>
            <a:spLocks noGrp="1"/>
          </p:cNvSpPr>
          <p:nvPr>
            <p:ph idx="1"/>
          </p:nvPr>
        </p:nvSpPr>
        <p:spPr/>
        <p:txBody>
          <a:bodyPr/>
          <a:lstStyle/>
          <a:p>
            <a:pPr marL="0" indent="0">
              <a:buNone/>
            </a:pPr>
            <a:r>
              <a:rPr lang="en-IN" dirty="0"/>
              <a:t>Essential requirement of our project</a:t>
            </a:r>
          </a:p>
          <a:p>
            <a:r>
              <a:rPr lang="en-IN" dirty="0"/>
              <a:t> python 3.7</a:t>
            </a:r>
          </a:p>
          <a:p>
            <a:r>
              <a:rPr lang="en-IN" dirty="0" err="1"/>
              <a:t>Librosa</a:t>
            </a:r>
            <a:endParaRPr lang="en-IN" dirty="0"/>
          </a:p>
          <a:p>
            <a:r>
              <a:rPr lang="en-IN" dirty="0" err="1"/>
              <a:t>Pytorch</a:t>
            </a:r>
            <a:endParaRPr lang="en-IN" dirty="0"/>
          </a:p>
          <a:p>
            <a:r>
              <a:rPr lang="en-IN" dirty="0" err="1"/>
              <a:t>Keras</a:t>
            </a:r>
            <a:endParaRPr lang="en-IN" dirty="0"/>
          </a:p>
          <a:p>
            <a:r>
              <a:rPr lang="en-IN" dirty="0"/>
              <a:t>GPU</a:t>
            </a:r>
          </a:p>
          <a:p>
            <a:r>
              <a:rPr lang="en-IN" dirty="0"/>
              <a:t>HTML</a:t>
            </a:r>
          </a:p>
          <a:p>
            <a:r>
              <a:rPr lang="en-IN" dirty="0"/>
              <a:t>CSS</a:t>
            </a:r>
          </a:p>
          <a:p>
            <a:r>
              <a:rPr lang="en-IN" dirty="0"/>
              <a:t>JAVASCIPT</a:t>
            </a:r>
          </a:p>
        </p:txBody>
      </p:sp>
      <p:pic>
        <p:nvPicPr>
          <p:cNvPr id="3074" name="Picture 2" descr="Google Cloud AI and ML Offerings - CDInsights">
            <a:extLst>
              <a:ext uri="{FF2B5EF4-FFF2-40B4-BE49-F238E27FC236}">
                <a16:creationId xmlns:a16="http://schemas.microsoft.com/office/drawing/2014/main" id="{4AF6556D-D3D1-48DB-EBD6-14B0247D9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7087" y="2995975"/>
            <a:ext cx="2988906" cy="2421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827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D892-C114-E2AB-3FE5-AE32EF461D18}"/>
              </a:ext>
            </a:extLst>
          </p:cNvPr>
          <p:cNvSpPr>
            <a:spLocks noGrp="1"/>
          </p:cNvSpPr>
          <p:nvPr>
            <p:ph type="title"/>
          </p:nvPr>
        </p:nvSpPr>
        <p:spPr>
          <a:xfrm>
            <a:off x="709125" y="461867"/>
            <a:ext cx="10954141" cy="1059024"/>
          </a:xfrm>
        </p:spPr>
        <p:txBody>
          <a:bodyPr vert="horz">
            <a:normAutofit/>
          </a:bodyPr>
          <a:lstStyle/>
          <a:p>
            <a:pPr algn="ctr"/>
            <a:r>
              <a:rPr lang="en-IN" dirty="0"/>
              <a:t>implementation</a:t>
            </a:r>
          </a:p>
        </p:txBody>
      </p:sp>
      <p:sp>
        <p:nvSpPr>
          <p:cNvPr id="3" name="Content Placeholder 2">
            <a:extLst>
              <a:ext uri="{FF2B5EF4-FFF2-40B4-BE49-F238E27FC236}">
                <a16:creationId xmlns:a16="http://schemas.microsoft.com/office/drawing/2014/main" id="{2391478C-E4CD-1F28-1F3F-6C9CE62972DF}"/>
              </a:ext>
            </a:extLst>
          </p:cNvPr>
          <p:cNvSpPr>
            <a:spLocks noGrp="1"/>
          </p:cNvSpPr>
          <p:nvPr>
            <p:ph idx="1"/>
          </p:nvPr>
        </p:nvSpPr>
        <p:spPr>
          <a:xfrm rot="10800000" flipV="1">
            <a:off x="12549672" y="242596"/>
            <a:ext cx="622819" cy="914401"/>
          </a:xfrm>
        </p:spPr>
        <p:txBody>
          <a:bodyPr>
            <a:normAutofit/>
          </a:bodyPr>
          <a:lstStyle/>
          <a:p>
            <a:pPr marL="0" indent="0">
              <a:buNone/>
            </a:pPr>
            <a:endParaRPr lang="en-US" sz="2400" b="1" dirty="0"/>
          </a:p>
        </p:txBody>
      </p:sp>
      <p:sp>
        <p:nvSpPr>
          <p:cNvPr id="6" name="TextBox 5">
            <a:extLst>
              <a:ext uri="{FF2B5EF4-FFF2-40B4-BE49-F238E27FC236}">
                <a16:creationId xmlns:a16="http://schemas.microsoft.com/office/drawing/2014/main" id="{A934E3FF-EE9B-ED9E-082B-B74E4F214387}"/>
              </a:ext>
            </a:extLst>
          </p:cNvPr>
          <p:cNvSpPr txBox="1"/>
          <p:nvPr/>
        </p:nvSpPr>
        <p:spPr>
          <a:xfrm>
            <a:off x="709125" y="1819468"/>
            <a:ext cx="10954141" cy="4124206"/>
          </a:xfrm>
          <a:prstGeom prst="rect">
            <a:avLst/>
          </a:prstGeom>
          <a:noFill/>
        </p:spPr>
        <p:txBody>
          <a:bodyPr wrap="square">
            <a:spAutoFit/>
          </a:bodyPr>
          <a:lstStyle/>
          <a:p>
            <a:pPr marL="0" indent="0">
              <a:buNone/>
            </a:pPr>
            <a:r>
              <a:rPr lang="en-IN" sz="2400" b="1" dirty="0">
                <a:latin typeface="+mj-lt"/>
              </a:rPr>
              <a:t>Data collection</a:t>
            </a:r>
          </a:p>
          <a:p>
            <a:pPr marL="285750" indent="-285750">
              <a:buFont typeface="Arial" panose="020B0604020202020204" pitchFamily="34" charset="0"/>
              <a:buChar char="•"/>
            </a:pPr>
            <a:r>
              <a:rPr lang="en-IN" sz="2000" dirty="0"/>
              <a:t> Here the need of the is to generate alert to save them from the emergency.</a:t>
            </a:r>
          </a:p>
          <a:p>
            <a:r>
              <a:rPr lang="en-IN" sz="2000" dirty="0"/>
              <a:t> </a:t>
            </a:r>
          </a:p>
          <a:p>
            <a:pPr marL="285750" indent="-285750">
              <a:buFont typeface="Arial" panose="020B0604020202020204" pitchFamily="34" charset="0"/>
              <a:buChar char="•"/>
            </a:pPr>
            <a:r>
              <a:rPr lang="en-IN" sz="2000" dirty="0"/>
              <a:t>Firstly we ask the users to give details of  persons to contact who are very close to them and with allowance of the user we make the contact to the government servants.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 </a:t>
            </a:r>
            <a:r>
              <a:rPr lang="en-US" sz="2000" dirty="0"/>
              <a:t>Collect a diverse dataset of audio samples containing different types of distress sounds, including screams and aggressive sounds. Preprocess the audio data by converting it into a suitable format and extracting relevant features. Features might include spectral characteristics, MFCCs (Mel-Frequency Cepstral Coefficients), and other acoustic features that can capture the unique aspects of distress sounds</a:t>
            </a:r>
            <a:r>
              <a:rPr lang="en-IN" sz="2000" dirty="0"/>
              <a:t>.</a:t>
            </a:r>
          </a:p>
          <a:p>
            <a:endParaRPr lang="en-IN" sz="1800" dirty="0"/>
          </a:p>
        </p:txBody>
      </p:sp>
    </p:spTree>
    <p:extLst>
      <p:ext uri="{BB962C8B-B14F-4D97-AF65-F5344CB8AC3E}">
        <p14:creationId xmlns:p14="http://schemas.microsoft.com/office/powerpoint/2010/main" val="3159078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7A0D-0C8A-10AF-B95F-E100AC5E354A}"/>
              </a:ext>
            </a:extLst>
          </p:cNvPr>
          <p:cNvSpPr>
            <a:spLocks noGrp="1"/>
          </p:cNvSpPr>
          <p:nvPr>
            <p:ph type="title"/>
          </p:nvPr>
        </p:nvSpPr>
        <p:spPr>
          <a:xfrm>
            <a:off x="2774302" y="0"/>
            <a:ext cx="8610600" cy="299317"/>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4F695EE9-D069-A13A-09F0-023CE1638C93}"/>
              </a:ext>
            </a:extLst>
          </p:cNvPr>
          <p:cNvSpPr>
            <a:spLocks noGrp="1"/>
          </p:cNvSpPr>
          <p:nvPr>
            <p:ph idx="1"/>
          </p:nvPr>
        </p:nvSpPr>
        <p:spPr>
          <a:xfrm>
            <a:off x="685800" y="1306286"/>
            <a:ext cx="10820400" cy="4912399"/>
          </a:xfrm>
        </p:spPr>
        <p:txBody>
          <a:bodyPr/>
          <a:lstStyle/>
          <a:p>
            <a:pPr marL="0" indent="0">
              <a:buNone/>
            </a:pPr>
            <a:r>
              <a:rPr lang="en-IN" b="1" dirty="0">
                <a:latin typeface="+mj-lt"/>
              </a:rPr>
              <a:t>Feature Extraction:</a:t>
            </a:r>
          </a:p>
          <a:p>
            <a:r>
              <a:rPr lang="en-US" dirty="0"/>
              <a:t>Use signal processing techniques to extract meaningful features from the audio data. These features should be able to capture the specific patterns and characteristics of distress sounds. Feature extraction techniques could include Short-Time Fourier Transform (STFT), Mel-frequency analysis, and more.</a:t>
            </a:r>
          </a:p>
          <a:p>
            <a:endParaRPr lang="en-US" dirty="0"/>
          </a:p>
          <a:p>
            <a:pPr marL="0" indent="0">
              <a:buNone/>
            </a:pPr>
            <a:r>
              <a:rPr lang="en-US" b="1" dirty="0">
                <a:latin typeface="+mj-lt"/>
              </a:rPr>
              <a:t>Machine Learning Model:</a:t>
            </a:r>
          </a:p>
          <a:p>
            <a:r>
              <a:rPr lang="en-US" dirty="0"/>
              <a:t>Train a machine learning model to classify distress sounds based on the extracted features. You can use various algorithms such as convolutional neural networks (CNNs), recurrent neural networks (RNNs), or more advanced models like hybrid CNN-RNN architectures. The model should be trained on labeled data that includes examples of distress and non-distress sounds.</a:t>
            </a:r>
          </a:p>
          <a:p>
            <a:pPr marL="0" indent="0">
              <a:buNone/>
            </a:pPr>
            <a:endParaRPr lang="en-IN" b="1" dirty="0">
              <a:latin typeface="+mj-lt"/>
            </a:endParaRPr>
          </a:p>
        </p:txBody>
      </p:sp>
    </p:spTree>
    <p:extLst>
      <p:ext uri="{BB962C8B-B14F-4D97-AF65-F5344CB8AC3E}">
        <p14:creationId xmlns:p14="http://schemas.microsoft.com/office/powerpoint/2010/main" val="3605415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19BDC-2A6A-0011-B709-89390B5C6D97}"/>
              </a:ext>
            </a:extLst>
          </p:cNvPr>
          <p:cNvSpPr>
            <a:spLocks noGrp="1"/>
          </p:cNvSpPr>
          <p:nvPr>
            <p:ph type="title"/>
          </p:nvPr>
        </p:nvSpPr>
        <p:spPr>
          <a:xfrm>
            <a:off x="2895600" y="-7199"/>
            <a:ext cx="8610600" cy="343101"/>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88956552-6D1C-DA21-4858-75672F11F9D9}"/>
              </a:ext>
            </a:extLst>
          </p:cNvPr>
          <p:cNvSpPr>
            <a:spLocks noGrp="1"/>
          </p:cNvSpPr>
          <p:nvPr>
            <p:ph idx="1"/>
          </p:nvPr>
        </p:nvSpPr>
        <p:spPr>
          <a:xfrm>
            <a:off x="685800" y="1416937"/>
            <a:ext cx="10820400" cy="5011855"/>
          </a:xfrm>
        </p:spPr>
        <p:txBody>
          <a:bodyPr/>
          <a:lstStyle/>
          <a:p>
            <a:pPr marL="0" indent="0">
              <a:buNone/>
            </a:pPr>
            <a:r>
              <a:rPr lang="en-US" b="1" dirty="0">
                <a:latin typeface="+mj-lt"/>
              </a:rPr>
              <a:t>Data Labeling:</a:t>
            </a:r>
          </a:p>
          <a:p>
            <a:r>
              <a:rPr lang="en-US" dirty="0"/>
              <a:t>Annotate your dataset with appropriate labels indicating whether each audio sample contains distress sounds or not. This step is crucial for supervised learning, as it provides the ground truth for training and evaluation.</a:t>
            </a:r>
          </a:p>
          <a:p>
            <a:endParaRPr lang="en-US" dirty="0"/>
          </a:p>
          <a:p>
            <a:pPr marL="0" indent="0">
              <a:buNone/>
            </a:pPr>
            <a:r>
              <a:rPr lang="en-US" b="1" dirty="0">
                <a:latin typeface="+mj-lt"/>
              </a:rPr>
              <a:t>Model Training:</a:t>
            </a:r>
          </a:p>
          <a:p>
            <a:r>
              <a:rPr lang="en-US" dirty="0"/>
              <a:t>Split your labeled dataset into training and validation sets. Train your chosen machine learning model on the training set and fine-tune its hyperparameters using the validation set. Use appropriate evaluation metrics (e.g., accuracy, precision, recall) to measure the model's performance.</a:t>
            </a:r>
            <a:endParaRPr lang="en-IN" dirty="0"/>
          </a:p>
        </p:txBody>
      </p:sp>
    </p:spTree>
    <p:extLst>
      <p:ext uri="{BB962C8B-B14F-4D97-AF65-F5344CB8AC3E}">
        <p14:creationId xmlns:p14="http://schemas.microsoft.com/office/powerpoint/2010/main" val="792430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619C-91C4-41ED-B56C-4D0CA06DD704}"/>
              </a:ext>
            </a:extLst>
          </p:cNvPr>
          <p:cNvSpPr>
            <a:spLocks noGrp="1"/>
          </p:cNvSpPr>
          <p:nvPr>
            <p:ph type="title"/>
          </p:nvPr>
        </p:nvSpPr>
        <p:spPr>
          <a:xfrm flipV="1">
            <a:off x="3694922" y="93306"/>
            <a:ext cx="7811278" cy="671067"/>
          </a:xfrm>
        </p:spPr>
        <p:txBody>
          <a:bodyPr/>
          <a:lstStyle/>
          <a:p>
            <a:r>
              <a:rPr lang="en-IN" dirty="0"/>
              <a:t> </a:t>
            </a:r>
          </a:p>
        </p:txBody>
      </p:sp>
      <p:sp>
        <p:nvSpPr>
          <p:cNvPr id="3" name="Content Placeholder 2">
            <a:extLst>
              <a:ext uri="{FF2B5EF4-FFF2-40B4-BE49-F238E27FC236}">
                <a16:creationId xmlns:a16="http://schemas.microsoft.com/office/drawing/2014/main" id="{3904D6D7-2D41-F89E-DE38-390440DDC008}"/>
              </a:ext>
            </a:extLst>
          </p:cNvPr>
          <p:cNvSpPr>
            <a:spLocks noGrp="1"/>
          </p:cNvSpPr>
          <p:nvPr>
            <p:ph idx="1"/>
          </p:nvPr>
        </p:nvSpPr>
        <p:spPr>
          <a:xfrm>
            <a:off x="685800" y="1352940"/>
            <a:ext cx="10820400" cy="4865746"/>
          </a:xfrm>
        </p:spPr>
        <p:txBody>
          <a:bodyPr/>
          <a:lstStyle/>
          <a:p>
            <a:pPr marL="0" indent="0">
              <a:buNone/>
            </a:pPr>
            <a:r>
              <a:rPr lang="en-US" b="1" dirty="0">
                <a:latin typeface="+mj-lt"/>
              </a:rPr>
              <a:t>Alert Generation:</a:t>
            </a:r>
          </a:p>
          <a:p>
            <a:r>
              <a:rPr lang="en-US" dirty="0"/>
              <a:t>Integrate an alert generation system into your model. When the model detects distress sounds, it should trigger an alert. This alert could be in the form of notifications sent to designated individuals, emails, text messages, or even automated responses to connected devices.</a:t>
            </a:r>
          </a:p>
          <a:p>
            <a:endParaRPr lang="en-US" dirty="0"/>
          </a:p>
          <a:p>
            <a:pPr marL="0" indent="0">
              <a:buNone/>
            </a:pPr>
            <a:r>
              <a:rPr lang="en-US" b="1" dirty="0">
                <a:latin typeface="+mj-lt"/>
              </a:rPr>
              <a:t>Threshold Setting:</a:t>
            </a:r>
          </a:p>
          <a:p>
            <a:r>
              <a:rPr lang="en-US" dirty="0"/>
              <a:t>Set appropriate thresholds for distress sound detection. Depending on your model's output (e.g., probability scores), you'll need to decide when the system should consider a sound as distressful enough to trigger an alert. This threshold might need tuning to balance false positives and false negatives.</a:t>
            </a:r>
          </a:p>
          <a:p>
            <a:endParaRPr lang="en-IN" dirty="0"/>
          </a:p>
        </p:txBody>
      </p:sp>
    </p:spTree>
    <p:extLst>
      <p:ext uri="{BB962C8B-B14F-4D97-AF65-F5344CB8AC3E}">
        <p14:creationId xmlns:p14="http://schemas.microsoft.com/office/powerpoint/2010/main" val="2927702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A063A-0E7B-AD38-4DB4-E52A254A0FE2}"/>
              </a:ext>
            </a:extLst>
          </p:cNvPr>
          <p:cNvSpPr>
            <a:spLocks noGrp="1"/>
          </p:cNvSpPr>
          <p:nvPr>
            <p:ph type="title"/>
          </p:nvPr>
        </p:nvSpPr>
        <p:spPr>
          <a:xfrm flipV="1">
            <a:off x="4659085" y="-83976"/>
            <a:ext cx="8610600" cy="428471"/>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2C505B1C-9173-557E-6B6F-35FCE791A09A}"/>
              </a:ext>
            </a:extLst>
          </p:cNvPr>
          <p:cNvSpPr>
            <a:spLocks noGrp="1"/>
          </p:cNvSpPr>
          <p:nvPr>
            <p:ph idx="1"/>
          </p:nvPr>
        </p:nvSpPr>
        <p:spPr>
          <a:xfrm>
            <a:off x="685800" y="1408922"/>
            <a:ext cx="10820400" cy="4809763"/>
          </a:xfrm>
        </p:spPr>
        <p:txBody>
          <a:bodyPr/>
          <a:lstStyle/>
          <a:p>
            <a:endParaRPr lang="en-US" dirty="0"/>
          </a:p>
          <a:p>
            <a:pPr marL="0" indent="0">
              <a:buNone/>
            </a:pPr>
            <a:r>
              <a:rPr lang="en-US" b="1" dirty="0">
                <a:latin typeface="+mj-lt"/>
              </a:rPr>
              <a:t>Real-time Processing:</a:t>
            </a:r>
          </a:p>
          <a:p>
            <a:r>
              <a:rPr lang="en-US" dirty="0"/>
              <a:t>Implement real-time audio processing to analyze incoming audio streams. This could involve buffering audio data and running it through the trained model in chunks or frames to continuously monitor for distress sounds.</a:t>
            </a:r>
          </a:p>
          <a:p>
            <a:endParaRPr lang="en-US" dirty="0"/>
          </a:p>
          <a:p>
            <a:pPr marL="0" indent="0">
              <a:buNone/>
            </a:pPr>
            <a:r>
              <a:rPr lang="en-US" b="1" dirty="0">
                <a:latin typeface="+mj-lt"/>
              </a:rPr>
              <a:t>Testing and Validation:</a:t>
            </a:r>
          </a:p>
          <a:p>
            <a:r>
              <a:rPr lang="en-US" dirty="0"/>
              <a:t>Test your system with a variety of distress sounds and non-distress sounds to ensure its accuracy and reliability. Continuously validate and fine-tune your model as needed.</a:t>
            </a:r>
            <a:endParaRPr lang="en-IN" dirty="0"/>
          </a:p>
        </p:txBody>
      </p:sp>
    </p:spTree>
    <p:extLst>
      <p:ext uri="{BB962C8B-B14F-4D97-AF65-F5344CB8AC3E}">
        <p14:creationId xmlns:p14="http://schemas.microsoft.com/office/powerpoint/2010/main" val="194123070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1373</TotalTime>
  <Words>1302</Words>
  <Application>Microsoft Office PowerPoint</Application>
  <PresentationFormat>Widescreen</PresentationFormat>
  <Paragraphs>104</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Microsoft JhengHei Light</vt:lpstr>
      <vt:lpstr>Agency FB</vt:lpstr>
      <vt:lpstr>Arial</vt:lpstr>
      <vt:lpstr>Century Gothic</vt:lpstr>
      <vt:lpstr>Google Sans</vt:lpstr>
      <vt:lpstr>Inter</vt:lpstr>
      <vt:lpstr>Jokerman</vt:lpstr>
      <vt:lpstr>Wingdings</vt:lpstr>
      <vt:lpstr>Vapor Trail</vt:lpstr>
      <vt:lpstr>DISTRESS DETECTION THROUGH AUDIO ANALYSIS AND ALERT TRIGGERING</vt:lpstr>
      <vt:lpstr>PowerPoint Presentation</vt:lpstr>
      <vt:lpstr>ANALYSIS OF PROBLEM STATEMENT</vt:lpstr>
      <vt:lpstr>Technology used</vt:lpstr>
      <vt:lpstr>implementation</vt:lpstr>
      <vt:lpstr> </vt:lpstr>
      <vt:lpstr> </vt:lpstr>
      <vt:lpstr> </vt:lpstr>
      <vt:lpstr> </vt:lpstr>
      <vt:lpstr> </vt:lpstr>
      <vt:lpstr>Demonstration of the model</vt:lpstr>
      <vt:lpstr>PowerPoint Presentation</vt:lpstr>
      <vt:lpstr>PowerPoint Presentation</vt:lpstr>
      <vt:lpstr>Simple flowchart</vt:lpstr>
      <vt:lpstr>NOVELTY</vt:lpstr>
      <vt:lpstr>innovativeness</vt:lpstr>
      <vt:lpstr>Societal impact</vt:lpstr>
      <vt:lpstr>BUSINESS PROTOTYPE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DISTRESS DETECTION THROUGH AUDIO ANALYSIS AND ALERT TRIGGERING</dc:title>
  <dc:creator>Vishnu Chunduri</dc:creator>
  <cp:lastModifiedBy>Chitrala Gowtham Sai</cp:lastModifiedBy>
  <cp:revision>4</cp:revision>
  <dcterms:created xsi:type="dcterms:W3CDTF">2023-09-01T06:09:31Z</dcterms:created>
  <dcterms:modified xsi:type="dcterms:W3CDTF">2024-03-17T02:02:41Z</dcterms:modified>
</cp:coreProperties>
</file>