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Montserrat SemiBold"/>
      <p:regular r:id="rId32"/>
      <p:bold r:id="rId33"/>
      <p:italic r:id="rId34"/>
      <p:boldItalic r:id="rId35"/>
    </p:embeddedFont>
    <p:embeddedFont>
      <p:font typeface="Montserrat"/>
      <p:regular r:id="rId36"/>
      <p:bold r:id="rId37"/>
      <p:italic r:id="rId38"/>
      <p:boldItalic r:id="rId39"/>
    </p:embeddedFont>
    <p:embeddedFont>
      <p:font typeface="Montserrat Medium"/>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4" roundtripDataSignature="AMtx7mjzFcw9dSma4S5mjlNOuhoQs7i3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Medium-regular.fntdata"/><Relationship Id="rId20" Type="http://schemas.openxmlformats.org/officeDocument/2006/relationships/slide" Target="slides/slide15.xml"/><Relationship Id="rId42" Type="http://schemas.openxmlformats.org/officeDocument/2006/relationships/font" Target="fonts/MontserratMedium-italic.fntdata"/><Relationship Id="rId41" Type="http://schemas.openxmlformats.org/officeDocument/2006/relationships/font" Target="fonts/MontserratMedium-bold.fntdata"/><Relationship Id="rId22" Type="http://schemas.openxmlformats.org/officeDocument/2006/relationships/slide" Target="slides/slide17.xml"/><Relationship Id="rId44" Type="http://customschemas.google.com/relationships/presentationmetadata" Target="metadata"/><Relationship Id="rId21" Type="http://schemas.openxmlformats.org/officeDocument/2006/relationships/slide" Target="slides/slide16.xml"/><Relationship Id="rId43" Type="http://schemas.openxmlformats.org/officeDocument/2006/relationships/font" Target="fonts/MontserratMedium-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SemiBold-bold.fntdata"/><Relationship Id="rId10" Type="http://schemas.openxmlformats.org/officeDocument/2006/relationships/slide" Target="slides/slide5.xml"/><Relationship Id="rId32" Type="http://schemas.openxmlformats.org/officeDocument/2006/relationships/font" Target="fonts/MontserratSemiBold-regular.fntdata"/><Relationship Id="rId13" Type="http://schemas.openxmlformats.org/officeDocument/2006/relationships/slide" Target="slides/slide8.xml"/><Relationship Id="rId35" Type="http://schemas.openxmlformats.org/officeDocument/2006/relationships/font" Target="fonts/MontserratSemiBold-boldItalic.fntdata"/><Relationship Id="rId12" Type="http://schemas.openxmlformats.org/officeDocument/2006/relationships/slide" Target="slides/slide7.xml"/><Relationship Id="rId34" Type="http://schemas.openxmlformats.org/officeDocument/2006/relationships/font" Target="fonts/MontserratSemiBold-italic.fntdata"/><Relationship Id="rId15" Type="http://schemas.openxmlformats.org/officeDocument/2006/relationships/slide" Target="slides/slide10.xml"/><Relationship Id="rId37" Type="http://schemas.openxmlformats.org/officeDocument/2006/relationships/font" Target="fonts/Montserrat-bold.fntdata"/><Relationship Id="rId14" Type="http://schemas.openxmlformats.org/officeDocument/2006/relationships/slide" Target="slides/slide9.xml"/><Relationship Id="rId36" Type="http://schemas.openxmlformats.org/officeDocument/2006/relationships/font" Target="fonts/Montserrat-regular.fntdata"/><Relationship Id="rId17" Type="http://schemas.openxmlformats.org/officeDocument/2006/relationships/slide" Target="slides/slide12.xml"/><Relationship Id="rId39" Type="http://schemas.openxmlformats.org/officeDocument/2006/relationships/font" Target="fonts/Montserrat-boldItalic.fntdata"/><Relationship Id="rId16" Type="http://schemas.openxmlformats.org/officeDocument/2006/relationships/slide" Target="slides/slide11.xml"/><Relationship Id="rId38" Type="http://schemas.openxmlformats.org/officeDocument/2006/relationships/font" Target="fonts/Montserra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319eba3db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319eba3db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19eba3db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319eba3db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319eba3db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319eba3db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319eba3db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319eba3db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319eba3db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319eba3db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319eba3db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319eba3db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319eba3db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319eba3db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319eba3db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319eba3db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319eba3dbc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319eba3db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31d367c6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31d367c6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31d367c67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31d367c67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31d367c67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31d367c67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31d367c67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31d367c67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31d367c67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31d367c67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31d367c67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31d367c67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31d367c67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31d367c67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319eba3db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319eba3db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319eba3db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319eba3db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19eba3db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319eba3db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19eba3db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319eba3db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319eba3db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319eba3db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319eba3db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319eba3db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8"/>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 name="Google Shape;13;p18"/>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4" name="Google Shape;14;p18"/>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8"/>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7" name="Shape 67"/>
        <p:cNvGrpSpPr/>
        <p:nvPr/>
      </p:nvGrpSpPr>
      <p:grpSpPr>
        <a:xfrm>
          <a:off x="0" y="0"/>
          <a:ext cx="0" cy="0"/>
          <a:chOff x="0" y="0"/>
          <a:chExt cx="0" cy="0"/>
        </a:xfrm>
      </p:grpSpPr>
      <p:sp>
        <p:nvSpPr>
          <p:cNvPr id="68" name="Google Shape;68;p2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9" name="Google Shape;69;p27"/>
          <p:cNvSpPr txBox="1"/>
          <p:nvPr>
            <p:ph idx="1" type="body"/>
          </p:nvPr>
        </p:nvSpPr>
        <p:spPr>
          <a:xfrm>
            <a:off x="457200" y="1200150"/>
            <a:ext cx="4038600" cy="33945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70" name="Google Shape;70;p27"/>
          <p:cNvSpPr txBox="1"/>
          <p:nvPr>
            <p:ph idx="2" type="body"/>
          </p:nvPr>
        </p:nvSpPr>
        <p:spPr>
          <a:xfrm>
            <a:off x="4648200" y="1200150"/>
            <a:ext cx="4038600" cy="33945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71" name="Google Shape;71;p27"/>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7"/>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4" name="Shape 74"/>
        <p:cNvGrpSpPr/>
        <p:nvPr/>
      </p:nvGrpSpPr>
      <p:grpSpPr>
        <a:xfrm>
          <a:off x="0" y="0"/>
          <a:ext cx="0" cy="0"/>
          <a:chOff x="0" y="0"/>
          <a:chExt cx="0" cy="0"/>
        </a:xfrm>
      </p:grpSpPr>
      <p:sp>
        <p:nvSpPr>
          <p:cNvPr id="75" name="Google Shape;75;p28"/>
          <p:cNvSpPr txBox="1"/>
          <p:nvPr>
            <p:ph type="title"/>
          </p:nvPr>
        </p:nvSpPr>
        <p:spPr>
          <a:xfrm>
            <a:off x="722313" y="3305175"/>
            <a:ext cx="7772400" cy="10215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6" name="Google Shape;76;p28"/>
          <p:cNvSpPr txBox="1"/>
          <p:nvPr>
            <p:ph idx="1" type="body"/>
          </p:nvPr>
        </p:nvSpPr>
        <p:spPr>
          <a:xfrm>
            <a:off x="722313" y="2180035"/>
            <a:ext cx="7772400" cy="1125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77" name="Google Shape;77;p28"/>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8"/>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 name="Google Shape;19;p19"/>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 name="Google Shape;20;p19"/>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9"/>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3" name="Shape 23"/>
        <p:cNvGrpSpPr/>
        <p:nvPr/>
      </p:nvGrpSpPr>
      <p:grpSpPr>
        <a:xfrm>
          <a:off x="0" y="0"/>
          <a:ext cx="0" cy="0"/>
          <a:chOff x="0" y="0"/>
          <a:chExt cx="0" cy="0"/>
        </a:xfrm>
      </p:grpSpPr>
      <p:sp>
        <p:nvSpPr>
          <p:cNvPr id="24" name="Google Shape;24;p20"/>
          <p:cNvSpPr txBox="1"/>
          <p:nvPr>
            <p:ph type="title"/>
          </p:nvPr>
        </p:nvSpPr>
        <p:spPr>
          <a:xfrm rot="5400000">
            <a:off x="5463749" y="1371628"/>
            <a:ext cx="4388700"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 name="Google Shape;25;p20"/>
          <p:cNvSpPr txBox="1"/>
          <p:nvPr>
            <p:ph idx="1" type="body"/>
          </p:nvPr>
        </p:nvSpPr>
        <p:spPr>
          <a:xfrm rot="5400000">
            <a:off x="1272750" y="-609571"/>
            <a:ext cx="4388700"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6" name="Google Shape;26;p20"/>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0"/>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9" name="Shape 29"/>
        <p:cNvGrpSpPr/>
        <p:nvPr/>
      </p:nvGrpSpPr>
      <p:grpSpPr>
        <a:xfrm>
          <a:off x="0" y="0"/>
          <a:ext cx="0" cy="0"/>
          <a:chOff x="0" y="0"/>
          <a:chExt cx="0" cy="0"/>
        </a:xfrm>
      </p:grpSpPr>
      <p:sp>
        <p:nvSpPr>
          <p:cNvPr id="30" name="Google Shape;30;p2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 name="Google Shape;31;p21"/>
          <p:cNvSpPr txBox="1"/>
          <p:nvPr>
            <p:ph idx="1" type="body"/>
          </p:nvPr>
        </p:nvSpPr>
        <p:spPr>
          <a:xfrm rot="5400000">
            <a:off x="2874750" y="-1217400"/>
            <a:ext cx="3394500"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2" name="Google Shape;32;p2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5" name="Shape 35"/>
        <p:cNvGrpSpPr/>
        <p:nvPr/>
      </p:nvGrpSpPr>
      <p:grpSpPr>
        <a:xfrm>
          <a:off x="0" y="0"/>
          <a:ext cx="0" cy="0"/>
          <a:chOff x="0" y="0"/>
          <a:chExt cx="0" cy="0"/>
        </a:xfrm>
      </p:grpSpPr>
      <p:sp>
        <p:nvSpPr>
          <p:cNvPr id="36" name="Google Shape;36;p22"/>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7" name="Google Shape;37;p22"/>
          <p:cNvSpPr/>
          <p:nvPr>
            <p:ph idx="2" type="pic"/>
          </p:nvPr>
        </p:nvSpPr>
        <p:spPr>
          <a:xfrm>
            <a:off x="1792288" y="459581"/>
            <a:ext cx="5486400" cy="3086100"/>
          </a:xfrm>
          <a:prstGeom prst="rect">
            <a:avLst/>
          </a:prstGeom>
          <a:noFill/>
          <a:ln>
            <a:noFill/>
          </a:ln>
        </p:spPr>
      </p:sp>
      <p:sp>
        <p:nvSpPr>
          <p:cNvPr id="38" name="Google Shape;38;p22"/>
          <p:cNvSpPr txBox="1"/>
          <p:nvPr>
            <p:ph idx="1" type="body"/>
          </p:nvPr>
        </p:nvSpPr>
        <p:spPr>
          <a:xfrm>
            <a:off x="1792288" y="4025504"/>
            <a:ext cx="5486400" cy="6036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39" name="Google Shape;39;p2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2" name="Shape 42"/>
        <p:cNvGrpSpPr/>
        <p:nvPr/>
      </p:nvGrpSpPr>
      <p:grpSpPr>
        <a:xfrm>
          <a:off x="0" y="0"/>
          <a:ext cx="0" cy="0"/>
          <a:chOff x="0" y="0"/>
          <a:chExt cx="0" cy="0"/>
        </a:xfrm>
      </p:grpSpPr>
      <p:sp>
        <p:nvSpPr>
          <p:cNvPr id="43" name="Google Shape;43;p23"/>
          <p:cNvSpPr txBox="1"/>
          <p:nvPr>
            <p:ph type="title"/>
          </p:nvPr>
        </p:nvSpPr>
        <p:spPr>
          <a:xfrm>
            <a:off x="457200" y="204788"/>
            <a:ext cx="3008400" cy="8715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 name="Google Shape;44;p23"/>
          <p:cNvSpPr txBox="1"/>
          <p:nvPr>
            <p:ph idx="1" type="body"/>
          </p:nvPr>
        </p:nvSpPr>
        <p:spPr>
          <a:xfrm>
            <a:off x="3575050" y="204788"/>
            <a:ext cx="5111700" cy="4389900"/>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5" name="Google Shape;45;p23"/>
          <p:cNvSpPr txBox="1"/>
          <p:nvPr>
            <p:ph idx="2" type="body"/>
          </p:nvPr>
        </p:nvSpPr>
        <p:spPr>
          <a:xfrm>
            <a:off x="457200" y="1076325"/>
            <a:ext cx="3008400" cy="35184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6" name="Google Shape;46;p2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2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 name="Google Shape;55;p2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2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0" name="Google Shape;60;p26"/>
          <p:cNvSpPr txBox="1"/>
          <p:nvPr>
            <p:ph idx="1" type="body"/>
          </p:nvPr>
        </p:nvSpPr>
        <p:spPr>
          <a:xfrm>
            <a:off x="457200" y="1151335"/>
            <a:ext cx="4040100" cy="4797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61" name="Google Shape;61;p26"/>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62" name="Google Shape;62;p26"/>
          <p:cNvSpPr txBox="1"/>
          <p:nvPr>
            <p:ph idx="3" type="body"/>
          </p:nvPr>
        </p:nvSpPr>
        <p:spPr>
          <a:xfrm>
            <a:off x="4645025" y="1151335"/>
            <a:ext cx="4041900" cy="4797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63" name="Google Shape;63;p26"/>
          <p:cNvSpPr txBox="1"/>
          <p:nvPr>
            <p:ph idx="4" type="body"/>
          </p:nvPr>
        </p:nvSpPr>
        <p:spPr>
          <a:xfrm>
            <a:off x="4645025" y="1631156"/>
            <a:ext cx="4041900" cy="2963400"/>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64" name="Google Shape;64;p26"/>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6"/>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7" name="Google Shape;7;p17"/>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7"/>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7"/>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95825" y="1286400"/>
            <a:ext cx="8526300" cy="11025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2800" u="sng">
                <a:solidFill>
                  <a:schemeClr val="dk2"/>
                </a:solidFill>
                <a:latin typeface="Montserrat SemiBold"/>
                <a:ea typeface="Montserrat SemiBold"/>
                <a:cs typeface="Montserrat SemiBold"/>
                <a:sym typeface="Montserrat SemiBold"/>
              </a:rPr>
              <a:t> </a:t>
            </a:r>
            <a:r>
              <a:rPr lang="en-US" sz="2800" u="sng">
                <a:solidFill>
                  <a:schemeClr val="dk2"/>
                </a:solidFill>
                <a:latin typeface="Montserrat SemiBold"/>
                <a:ea typeface="Montserrat SemiBold"/>
                <a:cs typeface="Montserrat SemiBold"/>
                <a:sym typeface="Montserrat SemiBold"/>
              </a:rPr>
              <a:t>Advanced</a:t>
            </a:r>
            <a:r>
              <a:rPr lang="en-US" sz="2800" u="sng">
                <a:solidFill>
                  <a:schemeClr val="dk2"/>
                </a:solidFill>
                <a:latin typeface="Montserrat SemiBold"/>
                <a:ea typeface="Montserrat SemiBold"/>
                <a:cs typeface="Montserrat SemiBold"/>
                <a:sym typeface="Montserrat SemiBold"/>
              </a:rPr>
              <a:t> Database Management System</a:t>
            </a:r>
            <a:endParaRPr sz="2800" u="sng">
              <a:solidFill>
                <a:schemeClr val="dk2"/>
              </a:solidFill>
              <a:latin typeface="Montserrat SemiBold"/>
              <a:ea typeface="Montserrat SemiBold"/>
              <a:cs typeface="Montserrat SemiBold"/>
              <a:sym typeface="Montserrat SemiBold"/>
            </a:endParaRPr>
          </a:p>
        </p:txBody>
      </p:sp>
      <p:sp>
        <p:nvSpPr>
          <p:cNvPr id="85" name="Google Shape;85;p1"/>
          <p:cNvSpPr txBox="1"/>
          <p:nvPr>
            <p:ph idx="1" type="subTitle"/>
          </p:nvPr>
        </p:nvSpPr>
        <p:spPr>
          <a:xfrm>
            <a:off x="1582550" y="2231525"/>
            <a:ext cx="6400800" cy="1314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40"/>
              </a:spcBef>
              <a:spcAft>
                <a:spcPts val="0"/>
              </a:spcAft>
              <a:buSzPts val="3200"/>
              <a:buNone/>
            </a:pPr>
            <a:r>
              <a:rPr lang="en-US" sz="1800">
                <a:solidFill>
                  <a:srgbClr val="666666"/>
                </a:solidFill>
                <a:latin typeface="Montserrat SemiBold"/>
                <a:ea typeface="Montserrat SemiBold"/>
                <a:cs typeface="Montserrat SemiBold"/>
                <a:sym typeface="Montserrat SemiBold"/>
              </a:rPr>
              <a:t>TOPIC: Soft Skills Development Web App</a:t>
            </a:r>
            <a:endParaRPr sz="1800">
              <a:solidFill>
                <a:srgbClr val="666666"/>
              </a:solidFill>
              <a:latin typeface="Montserrat SemiBold"/>
              <a:ea typeface="Montserrat SemiBold"/>
              <a:cs typeface="Montserrat SemiBold"/>
              <a:sym typeface="Montserrat SemiBold"/>
            </a:endParaRPr>
          </a:p>
        </p:txBody>
      </p:sp>
      <p:sp>
        <p:nvSpPr>
          <p:cNvPr id="86" name="Google Shape;86;p1"/>
          <p:cNvSpPr/>
          <p:nvPr/>
        </p:nvSpPr>
        <p:spPr>
          <a:xfrm>
            <a:off x="3245849" y="608113"/>
            <a:ext cx="26523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00000"/>
              </a:buClr>
              <a:buSzPts val="1800"/>
              <a:buFont typeface="Arial"/>
              <a:buNone/>
            </a:pPr>
            <a:r>
              <a:rPr b="1" i="0" lang="en-US" sz="1800" u="none" cap="none" strike="noStrike">
                <a:solidFill>
                  <a:srgbClr val="C00000"/>
                </a:solidFill>
                <a:latin typeface="Arial"/>
                <a:ea typeface="Arial"/>
                <a:cs typeface="Arial"/>
                <a:sym typeface="Arial"/>
              </a:rPr>
              <a:t>Dept. of MCA</a:t>
            </a:r>
            <a:endParaRPr b="1" i="0" sz="1800" u="none" cap="none" strike="noStrike">
              <a:solidFill>
                <a:srgbClr val="C00000"/>
              </a:solidFill>
              <a:latin typeface="Arial"/>
              <a:ea typeface="Arial"/>
              <a:cs typeface="Arial"/>
              <a:sym typeface="Arial"/>
            </a:endParaRPr>
          </a:p>
        </p:txBody>
      </p:sp>
      <p:sp>
        <p:nvSpPr>
          <p:cNvPr id="87" name="Google Shape;87;p1"/>
          <p:cNvSpPr txBox="1"/>
          <p:nvPr/>
        </p:nvSpPr>
        <p:spPr>
          <a:xfrm>
            <a:off x="5615000" y="3142350"/>
            <a:ext cx="4898400" cy="181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666666"/>
                </a:solidFill>
                <a:latin typeface="Montserrat"/>
                <a:ea typeface="Montserrat"/>
                <a:cs typeface="Montserrat"/>
                <a:sym typeface="Montserrat"/>
              </a:rPr>
              <a:t>Project By: Group 10</a:t>
            </a:r>
            <a:endParaRPr b="0" i="0" sz="1600" u="none" cap="none" strike="noStrike">
              <a:solidFill>
                <a:srgbClr val="666666"/>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00"/>
              <a:buFont typeface="Arial"/>
              <a:buNone/>
            </a:pPr>
            <a:r>
              <a:rPr b="0" i="0" lang="en-US" sz="1600" u="none" cap="none" strike="noStrike">
                <a:solidFill>
                  <a:srgbClr val="666666"/>
                </a:solidFill>
                <a:latin typeface="Montserrat"/>
                <a:ea typeface="Montserrat"/>
                <a:cs typeface="Montserrat"/>
                <a:sym typeface="Montserrat"/>
              </a:rPr>
              <a:t>30-Ritika Joshi</a:t>
            </a:r>
            <a:endParaRPr b="0" i="0" sz="1600" u="none" cap="none" strike="noStrike">
              <a:solidFill>
                <a:srgbClr val="666666"/>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00"/>
              <a:buFont typeface="Arial"/>
              <a:buNone/>
            </a:pPr>
            <a:r>
              <a:rPr b="0" i="0" lang="en-US" sz="1600" u="none" cap="none" strike="noStrike">
                <a:solidFill>
                  <a:srgbClr val="666666"/>
                </a:solidFill>
                <a:latin typeface="Montserrat"/>
                <a:ea typeface="Montserrat"/>
                <a:cs typeface="Montserrat"/>
                <a:sym typeface="Montserrat"/>
              </a:rPr>
              <a:t>32-Deepak Kamble</a:t>
            </a:r>
            <a:endParaRPr b="0" i="0" sz="1600" u="none" cap="none" strike="noStrike">
              <a:solidFill>
                <a:srgbClr val="666666"/>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00"/>
              <a:buFont typeface="Arial"/>
              <a:buNone/>
            </a:pPr>
            <a:r>
              <a:rPr b="0" i="0" lang="en-US" sz="1600" u="none" cap="none" strike="noStrike">
                <a:solidFill>
                  <a:srgbClr val="666666"/>
                </a:solidFill>
                <a:latin typeface="Montserrat"/>
                <a:ea typeface="Montserrat"/>
                <a:cs typeface="Montserrat"/>
                <a:sym typeface="Montserrat"/>
              </a:rPr>
              <a:t>33-Chetna Khandagale</a:t>
            </a:r>
            <a:endParaRPr b="0" i="0" sz="1600" u="none" cap="none" strike="noStrike">
              <a:solidFill>
                <a:srgbClr val="666666"/>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00"/>
              <a:buFont typeface="Arial"/>
              <a:buNone/>
            </a:pPr>
            <a:r>
              <a:rPr b="0" i="0" lang="en-US" sz="1600" u="none" cap="none" strike="noStrike">
                <a:solidFill>
                  <a:srgbClr val="666666"/>
                </a:solidFill>
                <a:latin typeface="Montserrat"/>
                <a:ea typeface="Montserrat"/>
                <a:cs typeface="Montserrat"/>
                <a:sym typeface="Montserrat"/>
              </a:rPr>
              <a:t>35-Mayuri Kulkarni</a:t>
            </a:r>
            <a:endParaRPr b="0" i="0" sz="1600" u="none" cap="none" strike="noStrike">
              <a:solidFill>
                <a:srgbClr val="666666"/>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00"/>
              <a:buFont typeface="Arial"/>
              <a:buNone/>
            </a:pPr>
            <a:r>
              <a:rPr b="0" i="0" lang="en-US" sz="1600" u="none" cap="none" strike="noStrike">
                <a:solidFill>
                  <a:srgbClr val="666666"/>
                </a:solidFill>
                <a:latin typeface="Montserrat"/>
                <a:ea typeface="Montserrat"/>
                <a:cs typeface="Montserrat"/>
                <a:sym typeface="Montserrat"/>
              </a:rPr>
              <a:t>38-Kushagra Mishra</a:t>
            </a:r>
            <a:endParaRPr b="0" i="0" sz="2100" u="none" cap="none" strike="noStrike">
              <a:solidFill>
                <a:srgbClr val="666666"/>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Montserrat"/>
              <a:ea typeface="Montserrat"/>
              <a:cs typeface="Montserrat"/>
              <a:sym typeface="Montserrat"/>
            </a:endParaRPr>
          </a:p>
        </p:txBody>
      </p:sp>
      <p:sp>
        <p:nvSpPr>
          <p:cNvPr id="88" name="Google Shape;88;p1"/>
          <p:cNvSpPr txBox="1"/>
          <p:nvPr/>
        </p:nvSpPr>
        <p:spPr>
          <a:xfrm>
            <a:off x="1207525" y="3202950"/>
            <a:ext cx="73380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434343"/>
                </a:solidFill>
                <a:latin typeface="Montserrat"/>
                <a:ea typeface="Montserrat"/>
                <a:cs typeface="Montserrat"/>
                <a:sym typeface="Montserrat"/>
              </a:rPr>
              <a:t>Guide Name :-</a:t>
            </a:r>
            <a:endParaRPr b="0" i="0" sz="1600" u="none" cap="none" strike="noStrike">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434343"/>
                </a:solidFill>
                <a:latin typeface="Montserrat"/>
                <a:ea typeface="Montserrat"/>
                <a:cs typeface="Montserrat"/>
                <a:sym typeface="Montserrat"/>
              </a:rPr>
              <a:t>Prof. Ashutosh Kulkarni</a:t>
            </a:r>
            <a:endParaRPr b="0" i="0" sz="1400" u="none" cap="none" strike="noStrike">
              <a:solidFill>
                <a:srgbClr val="434343"/>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g1319eba3dbc_0_56"/>
          <p:cNvPicPr preferRelativeResize="0"/>
          <p:nvPr/>
        </p:nvPicPr>
        <p:blipFill>
          <a:blip r:embed="rId3">
            <a:alphaModFix/>
          </a:blip>
          <a:stretch>
            <a:fillRect/>
          </a:stretch>
        </p:blipFill>
        <p:spPr>
          <a:xfrm>
            <a:off x="934975" y="584276"/>
            <a:ext cx="7816531" cy="4396799"/>
          </a:xfrm>
          <a:prstGeom prst="rect">
            <a:avLst/>
          </a:prstGeom>
          <a:noFill/>
          <a:ln>
            <a:noFill/>
          </a:ln>
          <a:effectLst>
            <a:outerShdw blurRad="57150" rotWithShape="0" algn="bl" dir="5400000" dist="19050">
              <a:srgbClr val="000000">
                <a:alpha val="50000"/>
              </a:srgbClr>
            </a:outerShdw>
          </a:effectLst>
        </p:spPr>
      </p:pic>
      <p:sp>
        <p:nvSpPr>
          <p:cNvPr id="150" name="Google Shape;150;g1319eba3dbc_0_56"/>
          <p:cNvSpPr txBox="1"/>
          <p:nvPr>
            <p:ph idx="4294967295" type="subTitle"/>
          </p:nvPr>
        </p:nvSpPr>
        <p:spPr>
          <a:xfrm>
            <a:off x="1459550" y="68975"/>
            <a:ext cx="6400800" cy="300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40"/>
              </a:spcBef>
              <a:spcAft>
                <a:spcPts val="0"/>
              </a:spcAft>
              <a:buSzPts val="3200"/>
              <a:buNone/>
            </a:pPr>
            <a:r>
              <a:rPr lang="en-US" sz="1200">
                <a:solidFill>
                  <a:srgbClr val="666666"/>
                </a:solidFill>
                <a:latin typeface="Montserrat"/>
                <a:ea typeface="Montserrat"/>
                <a:cs typeface="Montserrat"/>
                <a:sym typeface="Montserrat"/>
              </a:rPr>
              <a:t>ADMIN DASHBOARD</a:t>
            </a:r>
            <a:endParaRPr sz="1200">
              <a:solidFill>
                <a:srgbClr val="666666"/>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1319eba3dbc_0_62"/>
          <p:cNvSpPr txBox="1"/>
          <p:nvPr>
            <p:ph idx="4294967295" type="subTitle"/>
          </p:nvPr>
        </p:nvSpPr>
        <p:spPr>
          <a:xfrm>
            <a:off x="1459550" y="68975"/>
            <a:ext cx="6400800" cy="300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40"/>
              </a:spcBef>
              <a:spcAft>
                <a:spcPts val="0"/>
              </a:spcAft>
              <a:buSzPts val="3200"/>
              <a:buNone/>
            </a:pPr>
            <a:r>
              <a:rPr lang="en-US" sz="1200">
                <a:solidFill>
                  <a:srgbClr val="666666"/>
                </a:solidFill>
                <a:latin typeface="Montserrat"/>
                <a:ea typeface="Montserrat"/>
                <a:cs typeface="Montserrat"/>
                <a:sym typeface="Montserrat"/>
              </a:rPr>
              <a:t>ADMIN DASHBOARD</a:t>
            </a:r>
            <a:endParaRPr sz="1200">
              <a:solidFill>
                <a:srgbClr val="666666"/>
              </a:solidFill>
              <a:latin typeface="Montserrat"/>
              <a:ea typeface="Montserrat"/>
              <a:cs typeface="Montserrat"/>
              <a:sym typeface="Montserrat"/>
            </a:endParaRPr>
          </a:p>
        </p:txBody>
      </p:sp>
      <p:pic>
        <p:nvPicPr>
          <p:cNvPr id="156" name="Google Shape;156;g1319eba3dbc_0_62"/>
          <p:cNvPicPr preferRelativeResize="0"/>
          <p:nvPr/>
        </p:nvPicPr>
        <p:blipFill>
          <a:blip r:embed="rId3">
            <a:alphaModFix/>
          </a:blip>
          <a:stretch>
            <a:fillRect/>
          </a:stretch>
        </p:blipFill>
        <p:spPr>
          <a:xfrm>
            <a:off x="790900" y="556850"/>
            <a:ext cx="7946179" cy="446972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1319eba3dbc_0_66"/>
          <p:cNvSpPr txBox="1"/>
          <p:nvPr>
            <p:ph idx="4294967295" type="subTitle"/>
          </p:nvPr>
        </p:nvSpPr>
        <p:spPr>
          <a:xfrm>
            <a:off x="1459550" y="68975"/>
            <a:ext cx="6400800" cy="300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40"/>
              </a:spcBef>
              <a:spcAft>
                <a:spcPts val="0"/>
              </a:spcAft>
              <a:buSzPts val="3200"/>
              <a:buNone/>
            </a:pPr>
            <a:r>
              <a:rPr lang="en-US" sz="1200">
                <a:solidFill>
                  <a:srgbClr val="666666"/>
                </a:solidFill>
                <a:latin typeface="Montserrat"/>
                <a:ea typeface="Montserrat"/>
                <a:cs typeface="Montserrat"/>
                <a:sym typeface="Montserrat"/>
              </a:rPr>
              <a:t>ADMIN DASHBOARD</a:t>
            </a:r>
            <a:endParaRPr sz="1200">
              <a:solidFill>
                <a:srgbClr val="666666"/>
              </a:solidFill>
              <a:latin typeface="Montserrat"/>
              <a:ea typeface="Montserrat"/>
              <a:cs typeface="Montserrat"/>
              <a:sym typeface="Montserrat"/>
            </a:endParaRPr>
          </a:p>
        </p:txBody>
      </p:sp>
      <p:pic>
        <p:nvPicPr>
          <p:cNvPr id="162" name="Google Shape;162;g1319eba3dbc_0_66"/>
          <p:cNvPicPr preferRelativeResize="0"/>
          <p:nvPr/>
        </p:nvPicPr>
        <p:blipFill>
          <a:blip r:embed="rId3">
            <a:alphaModFix/>
          </a:blip>
          <a:stretch>
            <a:fillRect/>
          </a:stretch>
        </p:blipFill>
        <p:spPr>
          <a:xfrm>
            <a:off x="764300" y="565700"/>
            <a:ext cx="7946179" cy="446972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1319eba3dbc_0_77"/>
          <p:cNvSpPr txBox="1"/>
          <p:nvPr>
            <p:ph idx="4294967295" type="subTitle"/>
          </p:nvPr>
        </p:nvSpPr>
        <p:spPr>
          <a:xfrm>
            <a:off x="1459550" y="68975"/>
            <a:ext cx="6400800" cy="300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40"/>
              </a:spcBef>
              <a:spcAft>
                <a:spcPts val="0"/>
              </a:spcAft>
              <a:buSzPts val="3200"/>
              <a:buNone/>
            </a:pPr>
            <a:r>
              <a:rPr lang="en-US" sz="1200">
                <a:solidFill>
                  <a:srgbClr val="666666"/>
                </a:solidFill>
                <a:latin typeface="Montserrat"/>
                <a:ea typeface="Montserrat"/>
                <a:cs typeface="Montserrat"/>
                <a:sym typeface="Montserrat"/>
              </a:rPr>
              <a:t>ADMIN DASHBOARD</a:t>
            </a:r>
            <a:endParaRPr sz="1200">
              <a:solidFill>
                <a:srgbClr val="666666"/>
              </a:solidFill>
              <a:latin typeface="Montserrat"/>
              <a:ea typeface="Montserrat"/>
              <a:cs typeface="Montserrat"/>
              <a:sym typeface="Montserrat"/>
            </a:endParaRPr>
          </a:p>
        </p:txBody>
      </p:sp>
      <p:pic>
        <p:nvPicPr>
          <p:cNvPr id="168" name="Google Shape;168;g1319eba3dbc_0_77"/>
          <p:cNvPicPr preferRelativeResize="0"/>
          <p:nvPr/>
        </p:nvPicPr>
        <p:blipFill>
          <a:blip r:embed="rId3">
            <a:alphaModFix/>
          </a:blip>
          <a:stretch>
            <a:fillRect/>
          </a:stretch>
        </p:blipFill>
        <p:spPr>
          <a:xfrm>
            <a:off x="835225" y="548000"/>
            <a:ext cx="7946179" cy="446972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1319eba3dbc_0_83"/>
          <p:cNvSpPr txBox="1"/>
          <p:nvPr>
            <p:ph idx="4294967295" type="subTitle"/>
          </p:nvPr>
        </p:nvSpPr>
        <p:spPr>
          <a:xfrm>
            <a:off x="1459550" y="68975"/>
            <a:ext cx="6400800" cy="300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40"/>
              </a:spcBef>
              <a:spcAft>
                <a:spcPts val="0"/>
              </a:spcAft>
              <a:buSzPts val="3200"/>
              <a:buNone/>
            </a:pPr>
            <a:r>
              <a:rPr lang="en-US" sz="1200">
                <a:solidFill>
                  <a:srgbClr val="666666"/>
                </a:solidFill>
                <a:latin typeface="Montserrat"/>
                <a:ea typeface="Montserrat"/>
                <a:cs typeface="Montserrat"/>
                <a:sym typeface="Montserrat"/>
              </a:rPr>
              <a:t>ADMIN DASHBOARD</a:t>
            </a:r>
            <a:endParaRPr sz="1200">
              <a:solidFill>
                <a:srgbClr val="666666"/>
              </a:solidFill>
              <a:latin typeface="Montserrat"/>
              <a:ea typeface="Montserrat"/>
              <a:cs typeface="Montserrat"/>
              <a:sym typeface="Montserrat"/>
            </a:endParaRPr>
          </a:p>
        </p:txBody>
      </p:sp>
      <p:pic>
        <p:nvPicPr>
          <p:cNvPr id="174" name="Google Shape;174;g1319eba3dbc_0_83"/>
          <p:cNvPicPr preferRelativeResize="0"/>
          <p:nvPr/>
        </p:nvPicPr>
        <p:blipFill>
          <a:blip r:embed="rId3">
            <a:alphaModFix/>
          </a:blip>
          <a:stretch>
            <a:fillRect/>
          </a:stretch>
        </p:blipFill>
        <p:spPr>
          <a:xfrm>
            <a:off x="941675" y="556850"/>
            <a:ext cx="7946179" cy="446972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1319eba3dbc_0_89"/>
          <p:cNvSpPr txBox="1"/>
          <p:nvPr>
            <p:ph idx="4294967295" type="subTitle"/>
          </p:nvPr>
        </p:nvSpPr>
        <p:spPr>
          <a:xfrm>
            <a:off x="1459550" y="68975"/>
            <a:ext cx="6400800" cy="300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40"/>
              </a:spcBef>
              <a:spcAft>
                <a:spcPts val="0"/>
              </a:spcAft>
              <a:buSzPts val="3200"/>
              <a:buNone/>
            </a:pPr>
            <a:r>
              <a:rPr lang="en-US" sz="1200">
                <a:solidFill>
                  <a:srgbClr val="666666"/>
                </a:solidFill>
                <a:latin typeface="Montserrat"/>
                <a:ea typeface="Montserrat"/>
                <a:cs typeface="Montserrat"/>
                <a:sym typeface="Montserrat"/>
              </a:rPr>
              <a:t>FACULTY </a:t>
            </a:r>
            <a:r>
              <a:rPr lang="en-US" sz="1200">
                <a:solidFill>
                  <a:srgbClr val="666666"/>
                </a:solidFill>
                <a:latin typeface="Montserrat"/>
                <a:ea typeface="Montserrat"/>
                <a:cs typeface="Montserrat"/>
                <a:sym typeface="Montserrat"/>
              </a:rPr>
              <a:t> DASHBOARD</a:t>
            </a:r>
            <a:endParaRPr sz="1200">
              <a:solidFill>
                <a:srgbClr val="666666"/>
              </a:solidFill>
              <a:latin typeface="Montserrat"/>
              <a:ea typeface="Montserrat"/>
              <a:cs typeface="Montserrat"/>
              <a:sym typeface="Montserrat"/>
            </a:endParaRPr>
          </a:p>
        </p:txBody>
      </p:sp>
      <p:pic>
        <p:nvPicPr>
          <p:cNvPr id="180" name="Google Shape;180;g1319eba3dbc_0_89"/>
          <p:cNvPicPr preferRelativeResize="0"/>
          <p:nvPr/>
        </p:nvPicPr>
        <p:blipFill>
          <a:blip r:embed="rId3">
            <a:alphaModFix/>
          </a:blip>
          <a:stretch>
            <a:fillRect/>
          </a:stretch>
        </p:blipFill>
        <p:spPr>
          <a:xfrm>
            <a:off x="870700" y="567375"/>
            <a:ext cx="7946179" cy="446972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1319eba3dbc_0_94"/>
          <p:cNvSpPr txBox="1"/>
          <p:nvPr>
            <p:ph idx="4294967295" type="subTitle"/>
          </p:nvPr>
        </p:nvSpPr>
        <p:spPr>
          <a:xfrm>
            <a:off x="1459550" y="68975"/>
            <a:ext cx="6400800" cy="300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40"/>
              </a:spcBef>
              <a:spcAft>
                <a:spcPts val="0"/>
              </a:spcAft>
              <a:buSzPts val="3200"/>
              <a:buNone/>
            </a:pPr>
            <a:r>
              <a:rPr lang="en-US" sz="1200">
                <a:solidFill>
                  <a:srgbClr val="666666"/>
                </a:solidFill>
                <a:latin typeface="Montserrat"/>
                <a:ea typeface="Montserrat"/>
                <a:cs typeface="Montserrat"/>
                <a:sym typeface="Montserrat"/>
              </a:rPr>
              <a:t>FACULTY  DASHBOARD</a:t>
            </a:r>
            <a:endParaRPr sz="1200">
              <a:solidFill>
                <a:srgbClr val="666666"/>
              </a:solidFill>
              <a:latin typeface="Montserrat"/>
              <a:ea typeface="Montserrat"/>
              <a:cs typeface="Montserrat"/>
              <a:sym typeface="Montserrat"/>
            </a:endParaRPr>
          </a:p>
        </p:txBody>
      </p:sp>
      <p:pic>
        <p:nvPicPr>
          <p:cNvPr id="186" name="Google Shape;186;g1319eba3dbc_0_94"/>
          <p:cNvPicPr preferRelativeResize="0"/>
          <p:nvPr/>
        </p:nvPicPr>
        <p:blipFill>
          <a:blip r:embed="rId3">
            <a:alphaModFix/>
          </a:blip>
          <a:stretch>
            <a:fillRect/>
          </a:stretch>
        </p:blipFill>
        <p:spPr>
          <a:xfrm>
            <a:off x="844100" y="565700"/>
            <a:ext cx="7946179" cy="446972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1319eba3dbc_0_98"/>
          <p:cNvSpPr txBox="1"/>
          <p:nvPr>
            <p:ph idx="4294967295" type="subTitle"/>
          </p:nvPr>
        </p:nvSpPr>
        <p:spPr>
          <a:xfrm>
            <a:off x="1459550" y="68975"/>
            <a:ext cx="6400800" cy="300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40"/>
              </a:spcBef>
              <a:spcAft>
                <a:spcPts val="0"/>
              </a:spcAft>
              <a:buSzPts val="3200"/>
              <a:buNone/>
            </a:pPr>
            <a:r>
              <a:rPr lang="en-US" sz="1200">
                <a:solidFill>
                  <a:srgbClr val="666666"/>
                </a:solidFill>
                <a:latin typeface="Montserrat"/>
                <a:ea typeface="Montserrat"/>
                <a:cs typeface="Montserrat"/>
                <a:sym typeface="Montserrat"/>
              </a:rPr>
              <a:t>FACULTY  DASHBOARD</a:t>
            </a:r>
            <a:endParaRPr sz="1200">
              <a:solidFill>
                <a:srgbClr val="666666"/>
              </a:solidFill>
              <a:latin typeface="Montserrat"/>
              <a:ea typeface="Montserrat"/>
              <a:cs typeface="Montserrat"/>
              <a:sym typeface="Montserrat"/>
            </a:endParaRPr>
          </a:p>
        </p:txBody>
      </p:sp>
      <p:pic>
        <p:nvPicPr>
          <p:cNvPr id="192" name="Google Shape;192;g1319eba3dbc_0_98"/>
          <p:cNvPicPr preferRelativeResize="0"/>
          <p:nvPr/>
        </p:nvPicPr>
        <p:blipFill>
          <a:blip r:embed="rId3">
            <a:alphaModFix/>
          </a:blip>
          <a:stretch>
            <a:fillRect/>
          </a:stretch>
        </p:blipFill>
        <p:spPr>
          <a:xfrm>
            <a:off x="941650" y="521375"/>
            <a:ext cx="7946179" cy="446972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1319eba3dbc_0_105"/>
          <p:cNvSpPr txBox="1"/>
          <p:nvPr>
            <p:ph idx="4294967295" type="subTitle"/>
          </p:nvPr>
        </p:nvSpPr>
        <p:spPr>
          <a:xfrm>
            <a:off x="1459550" y="68975"/>
            <a:ext cx="6400800" cy="300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40"/>
              </a:spcBef>
              <a:spcAft>
                <a:spcPts val="0"/>
              </a:spcAft>
              <a:buSzPts val="3200"/>
              <a:buNone/>
            </a:pPr>
            <a:r>
              <a:rPr lang="en-US" sz="1200">
                <a:solidFill>
                  <a:srgbClr val="666666"/>
                </a:solidFill>
                <a:latin typeface="Montserrat"/>
                <a:ea typeface="Montserrat"/>
                <a:cs typeface="Montserrat"/>
                <a:sym typeface="Montserrat"/>
              </a:rPr>
              <a:t>FACULTY  DASHBOARD</a:t>
            </a:r>
            <a:endParaRPr sz="1200">
              <a:solidFill>
                <a:srgbClr val="666666"/>
              </a:solidFill>
              <a:latin typeface="Montserrat"/>
              <a:ea typeface="Montserrat"/>
              <a:cs typeface="Montserrat"/>
              <a:sym typeface="Montserrat"/>
            </a:endParaRPr>
          </a:p>
        </p:txBody>
      </p:sp>
      <p:pic>
        <p:nvPicPr>
          <p:cNvPr id="198" name="Google Shape;198;g1319eba3dbc_0_105"/>
          <p:cNvPicPr preferRelativeResize="0"/>
          <p:nvPr/>
        </p:nvPicPr>
        <p:blipFill>
          <a:blip r:embed="rId3">
            <a:alphaModFix/>
          </a:blip>
          <a:stretch>
            <a:fillRect/>
          </a:stretch>
        </p:blipFill>
        <p:spPr>
          <a:xfrm>
            <a:off x="808650" y="548000"/>
            <a:ext cx="7946179" cy="446972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131d367c670_0_0"/>
          <p:cNvSpPr txBox="1"/>
          <p:nvPr>
            <p:ph idx="4294967295" type="subTitle"/>
          </p:nvPr>
        </p:nvSpPr>
        <p:spPr>
          <a:xfrm>
            <a:off x="1459550" y="68975"/>
            <a:ext cx="6400800" cy="300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40"/>
              </a:spcBef>
              <a:spcAft>
                <a:spcPts val="0"/>
              </a:spcAft>
              <a:buSzPts val="3200"/>
              <a:buNone/>
            </a:pPr>
            <a:r>
              <a:rPr lang="en-US" sz="1200">
                <a:solidFill>
                  <a:srgbClr val="666666"/>
                </a:solidFill>
                <a:latin typeface="Montserrat"/>
                <a:ea typeface="Montserrat"/>
                <a:cs typeface="Montserrat"/>
                <a:sym typeface="Montserrat"/>
              </a:rPr>
              <a:t>FACULTY  DASHBOARD</a:t>
            </a:r>
            <a:endParaRPr sz="1200">
              <a:solidFill>
                <a:srgbClr val="666666"/>
              </a:solidFill>
              <a:latin typeface="Montserrat"/>
              <a:ea typeface="Montserrat"/>
              <a:cs typeface="Montserrat"/>
              <a:sym typeface="Montserrat"/>
            </a:endParaRPr>
          </a:p>
        </p:txBody>
      </p:sp>
      <p:pic>
        <p:nvPicPr>
          <p:cNvPr id="204" name="Google Shape;204;g131d367c670_0_0"/>
          <p:cNvPicPr preferRelativeResize="0"/>
          <p:nvPr/>
        </p:nvPicPr>
        <p:blipFill>
          <a:blip r:embed="rId3">
            <a:alphaModFix/>
          </a:blip>
          <a:stretch>
            <a:fillRect/>
          </a:stretch>
        </p:blipFill>
        <p:spPr>
          <a:xfrm>
            <a:off x="755175" y="543175"/>
            <a:ext cx="7946179" cy="446972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788725" y="56762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3000">
                <a:solidFill>
                  <a:schemeClr val="dk2"/>
                </a:solidFill>
                <a:latin typeface="Montserrat Medium"/>
                <a:ea typeface="Montserrat Medium"/>
                <a:cs typeface="Montserrat Medium"/>
                <a:sym typeface="Montserrat Medium"/>
              </a:rPr>
              <a:t>INTRODUCTION</a:t>
            </a:r>
            <a:endParaRPr sz="3000">
              <a:solidFill>
                <a:schemeClr val="dk2"/>
              </a:solidFill>
              <a:latin typeface="Montserrat Medium"/>
              <a:ea typeface="Montserrat Medium"/>
              <a:cs typeface="Montserrat Medium"/>
              <a:sym typeface="Montserrat Medium"/>
            </a:endParaRPr>
          </a:p>
        </p:txBody>
      </p:sp>
      <p:sp>
        <p:nvSpPr>
          <p:cNvPr id="94" name="Google Shape;94;p2"/>
          <p:cNvSpPr txBox="1"/>
          <p:nvPr>
            <p:ph idx="1" type="body"/>
          </p:nvPr>
        </p:nvSpPr>
        <p:spPr>
          <a:xfrm>
            <a:off x="788725" y="1541725"/>
            <a:ext cx="8229600" cy="3394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400">
                <a:solidFill>
                  <a:srgbClr val="222222"/>
                </a:solidFill>
                <a:latin typeface="Arial"/>
                <a:ea typeface="Arial"/>
                <a:cs typeface="Arial"/>
                <a:sym typeface="Arial"/>
              </a:rPr>
              <a:t>We have developed this Soft Skills Assessment System based on a problem statement from  SMART UNIVERSITY – HACKATHON (Software) which is as follows:</a:t>
            </a:r>
            <a:endParaRPr sz="1400">
              <a:solidFill>
                <a:srgbClr val="222222"/>
              </a:solidFill>
              <a:latin typeface="Arial"/>
              <a:ea typeface="Arial"/>
              <a:cs typeface="Arial"/>
              <a:sym typeface="Arial"/>
            </a:endParaRPr>
          </a:p>
          <a:p>
            <a:pPr indent="0" lvl="0" marL="0" rtl="0" algn="just">
              <a:lnSpc>
                <a:spcPct val="115000"/>
              </a:lnSpc>
              <a:spcBef>
                <a:spcPts val="0"/>
              </a:spcBef>
              <a:spcAft>
                <a:spcPts val="0"/>
              </a:spcAft>
              <a:buNone/>
            </a:pPr>
            <a:r>
              <a:rPr lang="en-US" sz="1400">
                <a:solidFill>
                  <a:srgbClr val="222222"/>
                </a:solidFill>
                <a:latin typeface="Arial"/>
                <a:ea typeface="Arial"/>
                <a:cs typeface="Arial"/>
                <a:sym typeface="Arial"/>
              </a:rPr>
              <a:t>Students in the university come from different environments. Every student has some strengths and weaknesses. Develop an application that can help the student in assessing their soft skills . The output of the system can be user centric tasks and personal feedback on their soft skills. The recommendations should be in terms of improvements required in communication skills, writing skills, technical skills, way of presentation etc. The solution should also generate an individual progress report.</a:t>
            </a:r>
            <a:endParaRPr sz="1400">
              <a:solidFill>
                <a:srgbClr val="222222"/>
              </a:solidFill>
              <a:latin typeface="Arial"/>
              <a:ea typeface="Arial"/>
              <a:cs typeface="Arial"/>
              <a:sym typeface="Arial"/>
            </a:endParaRPr>
          </a:p>
          <a:p>
            <a:pPr indent="0" lvl="0" marL="0" rtl="0" algn="l">
              <a:lnSpc>
                <a:spcPct val="150000"/>
              </a:lnSpc>
              <a:spcBef>
                <a:spcPts val="360"/>
              </a:spcBef>
              <a:spcAft>
                <a:spcPts val="0"/>
              </a:spcAft>
              <a:buNone/>
            </a:pPr>
            <a:r>
              <a:t/>
            </a:r>
            <a:endParaRPr/>
          </a:p>
          <a:p>
            <a:pPr indent="0" lvl="0" marL="0" rtl="0" algn="l">
              <a:lnSpc>
                <a:spcPct val="100000"/>
              </a:lnSpc>
              <a:spcBef>
                <a:spcPts val="360"/>
              </a:spcBef>
              <a:spcAft>
                <a:spcPts val="0"/>
              </a:spcAft>
              <a:buClr>
                <a:schemeClr val="dk1"/>
              </a:buClr>
              <a:buSzPts val="1100"/>
              <a:buFont typeface="Arial"/>
              <a:buNone/>
            </a:pPr>
            <a:r>
              <a:t/>
            </a:r>
            <a:endParaRPr sz="2400">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131d367c670_0_6"/>
          <p:cNvSpPr txBox="1"/>
          <p:nvPr>
            <p:ph idx="4294967295" type="subTitle"/>
          </p:nvPr>
        </p:nvSpPr>
        <p:spPr>
          <a:xfrm>
            <a:off x="1459550" y="68975"/>
            <a:ext cx="6400800" cy="300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40"/>
              </a:spcBef>
              <a:spcAft>
                <a:spcPts val="0"/>
              </a:spcAft>
              <a:buSzPts val="3200"/>
              <a:buNone/>
            </a:pPr>
            <a:r>
              <a:rPr lang="en-US" sz="1200">
                <a:solidFill>
                  <a:srgbClr val="666666"/>
                </a:solidFill>
                <a:latin typeface="Montserrat"/>
                <a:ea typeface="Montserrat"/>
                <a:cs typeface="Montserrat"/>
                <a:sym typeface="Montserrat"/>
              </a:rPr>
              <a:t>FACULTY  DASHBOARD</a:t>
            </a:r>
            <a:endParaRPr sz="1200">
              <a:solidFill>
                <a:srgbClr val="666666"/>
              </a:solidFill>
              <a:latin typeface="Montserrat"/>
              <a:ea typeface="Montserrat"/>
              <a:cs typeface="Montserrat"/>
              <a:sym typeface="Montserrat"/>
            </a:endParaRPr>
          </a:p>
        </p:txBody>
      </p:sp>
      <p:pic>
        <p:nvPicPr>
          <p:cNvPr id="210" name="Google Shape;210;g131d367c670_0_6"/>
          <p:cNvPicPr preferRelativeResize="0"/>
          <p:nvPr/>
        </p:nvPicPr>
        <p:blipFill>
          <a:blip r:embed="rId3">
            <a:alphaModFix/>
          </a:blip>
          <a:stretch>
            <a:fillRect/>
          </a:stretch>
        </p:blipFill>
        <p:spPr>
          <a:xfrm>
            <a:off x="775250" y="551500"/>
            <a:ext cx="7946179" cy="446972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131d367c670_0_12"/>
          <p:cNvSpPr txBox="1"/>
          <p:nvPr>
            <p:ph idx="4294967295" type="subTitle"/>
          </p:nvPr>
        </p:nvSpPr>
        <p:spPr>
          <a:xfrm>
            <a:off x="1459550" y="68975"/>
            <a:ext cx="6400800" cy="300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40"/>
              </a:spcBef>
              <a:spcAft>
                <a:spcPts val="0"/>
              </a:spcAft>
              <a:buSzPts val="3200"/>
              <a:buNone/>
            </a:pPr>
            <a:r>
              <a:rPr lang="en-US" sz="1200">
                <a:solidFill>
                  <a:srgbClr val="666666"/>
                </a:solidFill>
                <a:latin typeface="Montserrat"/>
                <a:ea typeface="Montserrat"/>
                <a:cs typeface="Montserrat"/>
                <a:sym typeface="Montserrat"/>
              </a:rPr>
              <a:t>STUDENT</a:t>
            </a:r>
            <a:r>
              <a:rPr lang="en-US" sz="1200">
                <a:solidFill>
                  <a:srgbClr val="666666"/>
                </a:solidFill>
                <a:latin typeface="Montserrat"/>
                <a:ea typeface="Montserrat"/>
                <a:cs typeface="Montserrat"/>
                <a:sym typeface="Montserrat"/>
              </a:rPr>
              <a:t>  DASHBOARD</a:t>
            </a:r>
            <a:endParaRPr sz="1200">
              <a:solidFill>
                <a:srgbClr val="666666"/>
              </a:solidFill>
              <a:latin typeface="Montserrat"/>
              <a:ea typeface="Montserrat"/>
              <a:cs typeface="Montserrat"/>
              <a:sym typeface="Montserrat"/>
            </a:endParaRPr>
          </a:p>
        </p:txBody>
      </p:sp>
      <p:pic>
        <p:nvPicPr>
          <p:cNvPr id="216" name="Google Shape;216;g131d367c670_0_12"/>
          <p:cNvPicPr preferRelativeResize="0"/>
          <p:nvPr/>
        </p:nvPicPr>
        <p:blipFill>
          <a:blip r:embed="rId3">
            <a:alphaModFix/>
          </a:blip>
          <a:stretch>
            <a:fillRect/>
          </a:stretch>
        </p:blipFill>
        <p:spPr>
          <a:xfrm>
            <a:off x="745125" y="551525"/>
            <a:ext cx="7946179" cy="446972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31d367c670_0_18"/>
          <p:cNvSpPr txBox="1"/>
          <p:nvPr>
            <p:ph idx="4294967295" type="subTitle"/>
          </p:nvPr>
        </p:nvSpPr>
        <p:spPr>
          <a:xfrm>
            <a:off x="1459550" y="68975"/>
            <a:ext cx="6400800" cy="300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40"/>
              </a:spcBef>
              <a:spcAft>
                <a:spcPts val="0"/>
              </a:spcAft>
              <a:buSzPts val="3200"/>
              <a:buNone/>
            </a:pPr>
            <a:r>
              <a:rPr lang="en-US" sz="1200">
                <a:solidFill>
                  <a:srgbClr val="666666"/>
                </a:solidFill>
                <a:latin typeface="Montserrat"/>
                <a:ea typeface="Montserrat"/>
                <a:cs typeface="Montserrat"/>
                <a:sym typeface="Montserrat"/>
              </a:rPr>
              <a:t>STUDENT  DASHBOARD</a:t>
            </a:r>
            <a:endParaRPr sz="1200">
              <a:solidFill>
                <a:srgbClr val="666666"/>
              </a:solidFill>
              <a:latin typeface="Montserrat"/>
              <a:ea typeface="Montserrat"/>
              <a:cs typeface="Montserrat"/>
              <a:sym typeface="Montserrat"/>
            </a:endParaRPr>
          </a:p>
        </p:txBody>
      </p:sp>
      <p:pic>
        <p:nvPicPr>
          <p:cNvPr id="222" name="Google Shape;222;g131d367c670_0_18"/>
          <p:cNvPicPr preferRelativeResize="0"/>
          <p:nvPr/>
        </p:nvPicPr>
        <p:blipFill>
          <a:blip r:embed="rId3">
            <a:alphaModFix/>
          </a:blip>
          <a:stretch>
            <a:fillRect/>
          </a:stretch>
        </p:blipFill>
        <p:spPr>
          <a:xfrm>
            <a:off x="936000" y="551525"/>
            <a:ext cx="7946179" cy="446972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131d367c670_0_23"/>
          <p:cNvSpPr txBox="1"/>
          <p:nvPr>
            <p:ph idx="4294967295" type="subTitle"/>
          </p:nvPr>
        </p:nvSpPr>
        <p:spPr>
          <a:xfrm>
            <a:off x="1459550" y="68975"/>
            <a:ext cx="6400800" cy="300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40"/>
              </a:spcBef>
              <a:spcAft>
                <a:spcPts val="0"/>
              </a:spcAft>
              <a:buSzPts val="3200"/>
              <a:buNone/>
            </a:pPr>
            <a:r>
              <a:rPr lang="en-US" sz="1200">
                <a:solidFill>
                  <a:srgbClr val="666666"/>
                </a:solidFill>
                <a:latin typeface="Montserrat"/>
                <a:ea typeface="Montserrat"/>
                <a:cs typeface="Montserrat"/>
                <a:sym typeface="Montserrat"/>
              </a:rPr>
              <a:t>STUDENT  DASHBOARD</a:t>
            </a:r>
            <a:endParaRPr sz="1200">
              <a:solidFill>
                <a:srgbClr val="666666"/>
              </a:solidFill>
              <a:latin typeface="Montserrat"/>
              <a:ea typeface="Montserrat"/>
              <a:cs typeface="Montserrat"/>
              <a:sym typeface="Montserrat"/>
            </a:endParaRPr>
          </a:p>
        </p:txBody>
      </p:sp>
      <p:pic>
        <p:nvPicPr>
          <p:cNvPr id="228" name="Google Shape;228;g131d367c670_0_23"/>
          <p:cNvPicPr preferRelativeResize="0"/>
          <p:nvPr/>
        </p:nvPicPr>
        <p:blipFill>
          <a:blip r:embed="rId3">
            <a:alphaModFix/>
          </a:blip>
          <a:stretch>
            <a:fillRect/>
          </a:stretch>
        </p:blipFill>
        <p:spPr>
          <a:xfrm>
            <a:off x="815425" y="551475"/>
            <a:ext cx="7946179" cy="446972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131d367c670_0_27"/>
          <p:cNvSpPr txBox="1"/>
          <p:nvPr>
            <p:ph idx="4294967295" type="subTitle"/>
          </p:nvPr>
        </p:nvSpPr>
        <p:spPr>
          <a:xfrm>
            <a:off x="1459550" y="68975"/>
            <a:ext cx="6400800" cy="300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40"/>
              </a:spcBef>
              <a:spcAft>
                <a:spcPts val="0"/>
              </a:spcAft>
              <a:buSzPts val="3200"/>
              <a:buNone/>
            </a:pPr>
            <a:r>
              <a:rPr lang="en-US" sz="1200">
                <a:solidFill>
                  <a:srgbClr val="666666"/>
                </a:solidFill>
                <a:latin typeface="Montserrat"/>
                <a:ea typeface="Montserrat"/>
                <a:cs typeface="Montserrat"/>
                <a:sym typeface="Montserrat"/>
              </a:rPr>
              <a:t>STUDENT  DASHBOARD</a:t>
            </a:r>
            <a:endParaRPr sz="1200">
              <a:solidFill>
                <a:srgbClr val="666666"/>
              </a:solidFill>
              <a:latin typeface="Montserrat"/>
              <a:ea typeface="Montserrat"/>
              <a:cs typeface="Montserrat"/>
              <a:sym typeface="Montserrat"/>
            </a:endParaRPr>
          </a:p>
        </p:txBody>
      </p:sp>
      <p:pic>
        <p:nvPicPr>
          <p:cNvPr id="234" name="Google Shape;234;g131d367c670_0_27"/>
          <p:cNvPicPr preferRelativeResize="0"/>
          <p:nvPr/>
        </p:nvPicPr>
        <p:blipFill>
          <a:blip r:embed="rId3">
            <a:alphaModFix/>
          </a:blip>
          <a:stretch>
            <a:fillRect/>
          </a:stretch>
        </p:blipFill>
        <p:spPr>
          <a:xfrm>
            <a:off x="775225" y="551500"/>
            <a:ext cx="7946179" cy="446972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131d367c670_0_31"/>
          <p:cNvSpPr txBox="1"/>
          <p:nvPr>
            <p:ph idx="4294967295" type="subTitle"/>
          </p:nvPr>
        </p:nvSpPr>
        <p:spPr>
          <a:xfrm>
            <a:off x="1459550" y="68975"/>
            <a:ext cx="6400800" cy="300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40"/>
              </a:spcBef>
              <a:spcAft>
                <a:spcPts val="0"/>
              </a:spcAft>
              <a:buSzPts val="3200"/>
              <a:buNone/>
            </a:pPr>
            <a:r>
              <a:rPr lang="en-US" sz="1200">
                <a:solidFill>
                  <a:srgbClr val="666666"/>
                </a:solidFill>
                <a:latin typeface="Montserrat"/>
                <a:ea typeface="Montserrat"/>
                <a:cs typeface="Montserrat"/>
                <a:sym typeface="Montserrat"/>
              </a:rPr>
              <a:t>STUDENT  DASHBOARD</a:t>
            </a:r>
            <a:endParaRPr sz="1200">
              <a:solidFill>
                <a:srgbClr val="666666"/>
              </a:solidFill>
              <a:latin typeface="Montserrat"/>
              <a:ea typeface="Montserrat"/>
              <a:cs typeface="Montserrat"/>
              <a:sym typeface="Montserrat"/>
            </a:endParaRPr>
          </a:p>
        </p:txBody>
      </p:sp>
      <p:pic>
        <p:nvPicPr>
          <p:cNvPr id="240" name="Google Shape;240;g131d367c670_0_31"/>
          <p:cNvPicPr preferRelativeResize="0"/>
          <p:nvPr/>
        </p:nvPicPr>
        <p:blipFill>
          <a:blip r:embed="rId3">
            <a:alphaModFix/>
          </a:blip>
          <a:stretch>
            <a:fillRect/>
          </a:stretch>
        </p:blipFill>
        <p:spPr>
          <a:xfrm>
            <a:off x="827513" y="561550"/>
            <a:ext cx="7946179" cy="446972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1319eba3dbc_0_37"/>
          <p:cNvSpPr txBox="1"/>
          <p:nvPr>
            <p:ph type="title"/>
          </p:nvPr>
        </p:nvSpPr>
        <p:spPr>
          <a:xfrm>
            <a:off x="788725" y="56762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3000">
                <a:solidFill>
                  <a:schemeClr val="dk2"/>
                </a:solidFill>
                <a:latin typeface="Montserrat Medium"/>
                <a:ea typeface="Montserrat Medium"/>
                <a:cs typeface="Montserrat Medium"/>
                <a:sym typeface="Montserrat Medium"/>
              </a:rPr>
              <a:t>CONCLUSION</a:t>
            </a:r>
            <a:endParaRPr sz="3000">
              <a:solidFill>
                <a:schemeClr val="dk2"/>
              </a:solidFill>
              <a:latin typeface="Montserrat Medium"/>
              <a:ea typeface="Montserrat Medium"/>
              <a:cs typeface="Montserrat Medium"/>
              <a:sym typeface="Montserrat Medium"/>
            </a:endParaRPr>
          </a:p>
        </p:txBody>
      </p:sp>
      <p:sp>
        <p:nvSpPr>
          <p:cNvPr id="246" name="Google Shape;246;g1319eba3dbc_0_37"/>
          <p:cNvSpPr txBox="1"/>
          <p:nvPr>
            <p:ph idx="1" type="body"/>
          </p:nvPr>
        </p:nvSpPr>
        <p:spPr>
          <a:xfrm>
            <a:off x="788725" y="1702450"/>
            <a:ext cx="8229600" cy="33945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en-US" sz="1400">
                <a:solidFill>
                  <a:srgbClr val="222222"/>
                </a:solidFill>
                <a:latin typeface="Arial"/>
                <a:ea typeface="Arial"/>
                <a:cs typeface="Arial"/>
                <a:sym typeface="Arial"/>
              </a:rPr>
              <a:t>The Soft skills assessment system is a user friendly system, which is very easy and convenient to use. The system is complete in the sense that it is operational and it is tested by entering data and getting the reports in proper order. But there is always a scope for improvement and enhancement. During the development of this,coding standards are followed for easy maintainability and extensibility.</a:t>
            </a:r>
            <a:endParaRPr sz="1400">
              <a:solidFill>
                <a:srgbClr val="222222"/>
              </a:solidFill>
              <a:latin typeface="Arial"/>
              <a:ea typeface="Arial"/>
              <a:cs typeface="Arial"/>
              <a:sym typeface="Arial"/>
            </a:endParaRPr>
          </a:p>
          <a:p>
            <a:pPr indent="0" lvl="0" marL="0" rtl="0" algn="l">
              <a:lnSpc>
                <a:spcPct val="150000"/>
              </a:lnSpc>
              <a:spcBef>
                <a:spcPts val="360"/>
              </a:spcBef>
              <a:spcAft>
                <a:spcPts val="0"/>
              </a:spcAft>
              <a:buNone/>
            </a:pPr>
            <a:r>
              <a:t/>
            </a:r>
            <a:endParaRPr/>
          </a:p>
          <a:p>
            <a:pPr indent="0" lvl="0" marL="0" rtl="0" algn="l">
              <a:lnSpc>
                <a:spcPct val="100000"/>
              </a:lnSpc>
              <a:spcBef>
                <a:spcPts val="360"/>
              </a:spcBef>
              <a:spcAft>
                <a:spcPts val="0"/>
              </a:spcAft>
              <a:buClr>
                <a:schemeClr val="dk1"/>
              </a:buClr>
              <a:buSzPts val="1100"/>
              <a:buFont typeface="Arial"/>
              <a:buNone/>
            </a:pPr>
            <a:r>
              <a:t/>
            </a:r>
            <a:endParaRPr sz="24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type="title"/>
          </p:nvPr>
        </p:nvSpPr>
        <p:spPr>
          <a:xfrm>
            <a:off x="788725" y="56762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3000">
                <a:solidFill>
                  <a:schemeClr val="dk2"/>
                </a:solidFill>
                <a:latin typeface="Montserrat Medium"/>
                <a:ea typeface="Montserrat Medium"/>
                <a:cs typeface="Montserrat Medium"/>
                <a:sym typeface="Montserrat Medium"/>
              </a:rPr>
              <a:t>AIM &amp; OBJECTIVE</a:t>
            </a:r>
            <a:endParaRPr sz="3000">
              <a:solidFill>
                <a:schemeClr val="dk2"/>
              </a:solidFill>
              <a:latin typeface="Montserrat Medium"/>
              <a:ea typeface="Montserrat Medium"/>
              <a:cs typeface="Montserrat Medium"/>
              <a:sym typeface="Montserrat Medium"/>
            </a:endParaRPr>
          </a:p>
        </p:txBody>
      </p:sp>
      <p:sp>
        <p:nvSpPr>
          <p:cNvPr id="100" name="Google Shape;100;p3"/>
          <p:cNvSpPr txBox="1"/>
          <p:nvPr>
            <p:ph idx="1" type="body"/>
          </p:nvPr>
        </p:nvSpPr>
        <p:spPr>
          <a:xfrm>
            <a:off x="788725" y="1541725"/>
            <a:ext cx="8229600" cy="33945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en-US" sz="1400">
                <a:solidFill>
                  <a:srgbClr val="222222"/>
                </a:solidFill>
                <a:latin typeface="Arial"/>
                <a:ea typeface="Arial"/>
                <a:cs typeface="Arial"/>
                <a:sym typeface="Arial"/>
              </a:rPr>
              <a:t>AIM:</a:t>
            </a:r>
            <a:endParaRPr sz="1400">
              <a:solidFill>
                <a:srgbClr val="222222"/>
              </a:solidFill>
              <a:latin typeface="Arial"/>
              <a:ea typeface="Arial"/>
              <a:cs typeface="Arial"/>
              <a:sym typeface="Arial"/>
            </a:endParaRPr>
          </a:p>
          <a:p>
            <a:pPr indent="0" lvl="0" marL="0" rtl="0" algn="just">
              <a:lnSpc>
                <a:spcPct val="115000"/>
              </a:lnSpc>
              <a:spcBef>
                <a:spcPts val="0"/>
              </a:spcBef>
              <a:spcAft>
                <a:spcPts val="0"/>
              </a:spcAft>
              <a:buNone/>
            </a:pPr>
            <a:r>
              <a:rPr lang="en-US" sz="1400">
                <a:solidFill>
                  <a:srgbClr val="222222"/>
                </a:solidFill>
                <a:latin typeface="Arial"/>
                <a:ea typeface="Arial"/>
                <a:cs typeface="Arial"/>
                <a:sym typeface="Arial"/>
              </a:rPr>
              <a:t>The aim of this project is to develop an assessment application specifically for soft skills and provide personalized feedbacks to the users. The aim here is to eliminate the problems in the manual system and provide a simpler solution to assessing soft skills based on predefined parameters.</a:t>
            </a:r>
            <a:endParaRPr sz="1400">
              <a:solidFill>
                <a:srgbClr val="222222"/>
              </a:solidFill>
              <a:latin typeface="Arial"/>
              <a:ea typeface="Arial"/>
              <a:cs typeface="Arial"/>
              <a:sym typeface="Arial"/>
            </a:endParaRPr>
          </a:p>
          <a:p>
            <a:pPr indent="0" lvl="0" marL="0" rtl="0" algn="just">
              <a:lnSpc>
                <a:spcPct val="115000"/>
              </a:lnSpc>
              <a:spcBef>
                <a:spcPts val="0"/>
              </a:spcBef>
              <a:spcAft>
                <a:spcPts val="0"/>
              </a:spcAft>
              <a:buNone/>
            </a:pPr>
            <a:r>
              <a:t/>
            </a:r>
            <a:endParaRPr sz="1400">
              <a:solidFill>
                <a:srgbClr val="222222"/>
              </a:solidFill>
              <a:latin typeface="Arial"/>
              <a:ea typeface="Arial"/>
              <a:cs typeface="Arial"/>
              <a:sym typeface="Arial"/>
            </a:endParaRPr>
          </a:p>
          <a:p>
            <a:pPr indent="0" lvl="0" marL="0" rtl="0" algn="just">
              <a:lnSpc>
                <a:spcPct val="115000"/>
              </a:lnSpc>
              <a:spcBef>
                <a:spcPts val="0"/>
              </a:spcBef>
              <a:spcAft>
                <a:spcPts val="0"/>
              </a:spcAft>
              <a:buNone/>
            </a:pPr>
            <a:r>
              <a:t/>
            </a:r>
            <a:endParaRPr sz="1400">
              <a:solidFill>
                <a:srgbClr val="222222"/>
              </a:solidFill>
              <a:latin typeface="Arial"/>
              <a:ea typeface="Arial"/>
              <a:cs typeface="Arial"/>
              <a:sym typeface="Arial"/>
            </a:endParaRPr>
          </a:p>
          <a:p>
            <a:pPr indent="0" lvl="0" marL="0" rtl="0" algn="just">
              <a:lnSpc>
                <a:spcPct val="115000"/>
              </a:lnSpc>
              <a:spcBef>
                <a:spcPts val="0"/>
              </a:spcBef>
              <a:spcAft>
                <a:spcPts val="0"/>
              </a:spcAft>
              <a:buNone/>
            </a:pPr>
            <a:r>
              <a:rPr lang="en-US" sz="1400">
                <a:solidFill>
                  <a:srgbClr val="222222"/>
                </a:solidFill>
                <a:latin typeface="Arial"/>
                <a:ea typeface="Arial"/>
                <a:cs typeface="Arial"/>
                <a:sym typeface="Arial"/>
              </a:rPr>
              <a:t>OBJECTIVE:</a:t>
            </a:r>
            <a:endParaRPr sz="1400">
              <a:solidFill>
                <a:srgbClr val="222222"/>
              </a:solidFill>
              <a:latin typeface="Arial"/>
              <a:ea typeface="Arial"/>
              <a:cs typeface="Arial"/>
              <a:sym typeface="Arial"/>
            </a:endParaRPr>
          </a:p>
          <a:p>
            <a:pPr indent="0" lvl="0" marL="0" rtl="0" algn="just">
              <a:lnSpc>
                <a:spcPct val="115000"/>
              </a:lnSpc>
              <a:spcBef>
                <a:spcPts val="0"/>
              </a:spcBef>
              <a:spcAft>
                <a:spcPts val="0"/>
              </a:spcAft>
              <a:buNone/>
            </a:pPr>
            <a:r>
              <a:rPr lang="en-US" sz="1400">
                <a:solidFill>
                  <a:srgbClr val="222222"/>
                </a:solidFill>
                <a:latin typeface="Arial"/>
                <a:ea typeface="Arial"/>
                <a:cs typeface="Arial"/>
                <a:sym typeface="Arial"/>
              </a:rPr>
              <a:t>The objective of this application is to provide a simpler and convenient method of assessing soft skills and provide user specific feedbacks on their respective assigned tasks.  </a:t>
            </a:r>
            <a:endParaRPr sz="1400">
              <a:solidFill>
                <a:srgbClr val="22222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ph type="title"/>
          </p:nvPr>
        </p:nvSpPr>
        <p:spPr>
          <a:xfrm>
            <a:off x="788725" y="56762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3000">
                <a:solidFill>
                  <a:schemeClr val="dk2"/>
                </a:solidFill>
                <a:latin typeface="Montserrat Medium"/>
                <a:ea typeface="Montserrat Medium"/>
                <a:cs typeface="Montserrat Medium"/>
                <a:sym typeface="Montserrat Medium"/>
              </a:rPr>
              <a:t>SCOPE OF THE PROJECT</a:t>
            </a:r>
            <a:endParaRPr sz="3000">
              <a:solidFill>
                <a:schemeClr val="dk2"/>
              </a:solidFill>
              <a:latin typeface="Montserrat Medium"/>
              <a:ea typeface="Montserrat Medium"/>
              <a:cs typeface="Montserrat Medium"/>
              <a:sym typeface="Montserrat Medium"/>
            </a:endParaRPr>
          </a:p>
        </p:txBody>
      </p:sp>
      <p:sp>
        <p:nvSpPr>
          <p:cNvPr id="106" name="Google Shape;106;p4"/>
          <p:cNvSpPr txBox="1"/>
          <p:nvPr>
            <p:ph idx="1" type="body"/>
          </p:nvPr>
        </p:nvSpPr>
        <p:spPr>
          <a:xfrm>
            <a:off x="788725" y="1541725"/>
            <a:ext cx="8229600" cy="33945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en-US" sz="1400">
                <a:solidFill>
                  <a:srgbClr val="222222"/>
                </a:solidFill>
                <a:latin typeface="Arial"/>
                <a:ea typeface="Arial"/>
                <a:cs typeface="Arial"/>
                <a:sym typeface="Arial"/>
              </a:rPr>
              <a:t>The system shall have different users and different roles will be assigned with related permissions. The system shall have an </a:t>
            </a:r>
            <a:r>
              <a:rPr lang="en-US" sz="1400">
                <a:solidFill>
                  <a:srgbClr val="222222"/>
                </a:solidFill>
                <a:latin typeface="Arial"/>
                <a:ea typeface="Arial"/>
                <a:cs typeface="Arial"/>
                <a:sym typeface="Arial"/>
              </a:rPr>
              <a:t>administrator</a:t>
            </a:r>
            <a:r>
              <a:rPr lang="en-US" sz="1400">
                <a:solidFill>
                  <a:srgbClr val="222222"/>
                </a:solidFill>
                <a:latin typeface="Arial"/>
                <a:ea typeface="Arial"/>
                <a:cs typeface="Arial"/>
                <a:sym typeface="Arial"/>
              </a:rPr>
              <a:t>, faculty and students as its users. The admin would have authority to create student and faculty profiles, the admin shall also be able to view,update delete student and faculty records. The admin shall also have the ability to assign a student to faculty.</a:t>
            </a:r>
            <a:endParaRPr sz="1400">
              <a:solidFill>
                <a:srgbClr val="222222"/>
              </a:solidFill>
              <a:latin typeface="Arial"/>
              <a:ea typeface="Arial"/>
              <a:cs typeface="Arial"/>
              <a:sym typeface="Arial"/>
            </a:endParaRPr>
          </a:p>
          <a:p>
            <a:pPr indent="0" lvl="0" marL="0" rtl="0" algn="just">
              <a:lnSpc>
                <a:spcPct val="115000"/>
              </a:lnSpc>
              <a:spcBef>
                <a:spcPts val="0"/>
              </a:spcBef>
              <a:spcAft>
                <a:spcPts val="0"/>
              </a:spcAft>
              <a:buNone/>
            </a:pPr>
            <a:r>
              <a:t/>
            </a:r>
            <a:endParaRPr sz="1400">
              <a:solidFill>
                <a:srgbClr val="222222"/>
              </a:solidFill>
              <a:latin typeface="Arial"/>
              <a:ea typeface="Arial"/>
              <a:cs typeface="Arial"/>
              <a:sym typeface="Arial"/>
            </a:endParaRPr>
          </a:p>
          <a:p>
            <a:pPr indent="0" lvl="0" marL="0" rtl="0" algn="just">
              <a:lnSpc>
                <a:spcPct val="115000"/>
              </a:lnSpc>
              <a:spcBef>
                <a:spcPts val="0"/>
              </a:spcBef>
              <a:spcAft>
                <a:spcPts val="0"/>
              </a:spcAft>
              <a:buNone/>
            </a:pPr>
            <a:r>
              <a:rPr lang="en-US" sz="1400">
                <a:solidFill>
                  <a:srgbClr val="222222"/>
                </a:solidFill>
                <a:latin typeface="Arial"/>
                <a:ea typeface="Arial"/>
                <a:cs typeface="Arial"/>
                <a:sym typeface="Arial"/>
              </a:rPr>
              <a:t>The faculty shall be able to make announcements, assign personalised tasks to student, give personalised feedback to student, grade the students presentation, communication and writing skills based on predefined criteria.</a:t>
            </a:r>
            <a:endParaRPr sz="1400">
              <a:solidFill>
                <a:srgbClr val="222222"/>
              </a:solidFill>
              <a:latin typeface="Arial"/>
              <a:ea typeface="Arial"/>
              <a:cs typeface="Arial"/>
              <a:sym typeface="Arial"/>
            </a:endParaRPr>
          </a:p>
          <a:p>
            <a:pPr indent="0" lvl="0" marL="0" rtl="0" algn="just">
              <a:lnSpc>
                <a:spcPct val="115000"/>
              </a:lnSpc>
              <a:spcBef>
                <a:spcPts val="0"/>
              </a:spcBef>
              <a:spcAft>
                <a:spcPts val="0"/>
              </a:spcAft>
              <a:buNone/>
            </a:pPr>
            <a:r>
              <a:t/>
            </a:r>
            <a:endParaRPr sz="1400">
              <a:solidFill>
                <a:srgbClr val="222222"/>
              </a:solidFill>
              <a:latin typeface="Arial"/>
              <a:ea typeface="Arial"/>
              <a:cs typeface="Arial"/>
              <a:sym typeface="Arial"/>
            </a:endParaRPr>
          </a:p>
          <a:p>
            <a:pPr indent="0" lvl="0" marL="0" rtl="0" algn="just">
              <a:lnSpc>
                <a:spcPct val="115000"/>
              </a:lnSpc>
              <a:spcBef>
                <a:spcPts val="0"/>
              </a:spcBef>
              <a:spcAft>
                <a:spcPts val="0"/>
              </a:spcAft>
              <a:buNone/>
            </a:pPr>
            <a:r>
              <a:rPr lang="en-US" sz="1400">
                <a:solidFill>
                  <a:srgbClr val="222222"/>
                </a:solidFill>
                <a:latin typeface="Arial"/>
                <a:ea typeface="Arial"/>
                <a:cs typeface="Arial"/>
                <a:sym typeface="Arial"/>
              </a:rPr>
              <a:t>The student shall be able to view his/her assigned faculty details. The student shall also be able to view his/her </a:t>
            </a:r>
            <a:r>
              <a:rPr lang="en-US" sz="1400">
                <a:solidFill>
                  <a:srgbClr val="222222"/>
                </a:solidFill>
                <a:latin typeface="Arial"/>
                <a:ea typeface="Arial"/>
                <a:cs typeface="Arial"/>
                <a:sym typeface="Arial"/>
              </a:rPr>
              <a:t>assessments</a:t>
            </a:r>
            <a:r>
              <a:rPr lang="en-US" sz="1400">
                <a:solidFill>
                  <a:srgbClr val="222222"/>
                </a:solidFill>
                <a:latin typeface="Arial"/>
                <a:ea typeface="Arial"/>
                <a:cs typeface="Arial"/>
                <a:sym typeface="Arial"/>
              </a:rPr>
              <a:t> , tasks, and feedbacks.</a:t>
            </a:r>
            <a:endParaRPr sz="1400">
              <a:solidFill>
                <a:srgbClr val="222222"/>
              </a:solidFill>
              <a:latin typeface="Arial"/>
              <a:ea typeface="Arial"/>
              <a:cs typeface="Arial"/>
              <a:sym typeface="Arial"/>
            </a:endParaRPr>
          </a:p>
          <a:p>
            <a:pPr indent="0" lvl="0" marL="0" rtl="0" algn="just">
              <a:lnSpc>
                <a:spcPct val="115000"/>
              </a:lnSpc>
              <a:spcBef>
                <a:spcPts val="0"/>
              </a:spcBef>
              <a:spcAft>
                <a:spcPts val="0"/>
              </a:spcAft>
              <a:buNone/>
            </a:pPr>
            <a:r>
              <a:rPr lang="en-US" sz="1400">
                <a:solidFill>
                  <a:srgbClr val="222222"/>
                </a:solidFill>
                <a:latin typeface="Arial"/>
                <a:ea typeface="Arial"/>
                <a:cs typeface="Arial"/>
                <a:sym typeface="Arial"/>
              </a:rPr>
              <a:t>  </a:t>
            </a:r>
            <a:endParaRPr sz="1400">
              <a:solidFill>
                <a:srgbClr val="22222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1319eba3dbc_0_6"/>
          <p:cNvSpPr txBox="1"/>
          <p:nvPr>
            <p:ph type="title"/>
          </p:nvPr>
        </p:nvSpPr>
        <p:spPr>
          <a:xfrm>
            <a:off x="788725" y="56762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3000">
                <a:solidFill>
                  <a:schemeClr val="dk2"/>
                </a:solidFill>
                <a:latin typeface="Montserrat Medium"/>
                <a:ea typeface="Montserrat Medium"/>
                <a:cs typeface="Montserrat Medium"/>
                <a:sym typeface="Montserrat Medium"/>
              </a:rPr>
              <a:t>FEASIBILITY OF THE PROJECT</a:t>
            </a:r>
            <a:endParaRPr sz="3000">
              <a:solidFill>
                <a:schemeClr val="dk2"/>
              </a:solidFill>
              <a:latin typeface="Montserrat Medium"/>
              <a:ea typeface="Montserrat Medium"/>
              <a:cs typeface="Montserrat Medium"/>
              <a:sym typeface="Montserrat Medium"/>
            </a:endParaRPr>
          </a:p>
        </p:txBody>
      </p:sp>
      <p:sp>
        <p:nvSpPr>
          <p:cNvPr id="112" name="Google Shape;112;g1319eba3dbc_0_6"/>
          <p:cNvSpPr txBox="1"/>
          <p:nvPr>
            <p:ph idx="1" type="body"/>
          </p:nvPr>
        </p:nvSpPr>
        <p:spPr>
          <a:xfrm>
            <a:off x="788725" y="1541725"/>
            <a:ext cx="8229600" cy="33945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en-US" sz="1400">
                <a:solidFill>
                  <a:srgbClr val="222222"/>
                </a:solidFill>
                <a:latin typeface="Arial"/>
                <a:ea typeface="Arial"/>
                <a:cs typeface="Arial"/>
                <a:sym typeface="Arial"/>
              </a:rPr>
              <a:t>Feasibility study includes consideration of all possible ways to provide a solution to the given problem. The proposed solution should satisfy all the user requirements and should be flexible enough so that future changes can be easily done based on the future upcoming requirements. </a:t>
            </a:r>
            <a:endParaRPr sz="1400">
              <a:solidFill>
                <a:srgbClr val="222222"/>
              </a:solidFill>
              <a:latin typeface="Arial"/>
              <a:ea typeface="Arial"/>
              <a:cs typeface="Arial"/>
              <a:sym typeface="Arial"/>
            </a:endParaRPr>
          </a:p>
          <a:p>
            <a:pPr indent="0" lvl="0" marL="0" rtl="0" algn="just">
              <a:lnSpc>
                <a:spcPct val="115000"/>
              </a:lnSpc>
              <a:spcBef>
                <a:spcPts val="0"/>
              </a:spcBef>
              <a:spcAft>
                <a:spcPts val="0"/>
              </a:spcAft>
              <a:buNone/>
            </a:pPr>
            <a:r>
              <a:t/>
            </a:r>
            <a:endParaRPr sz="1400">
              <a:solidFill>
                <a:srgbClr val="222222"/>
              </a:solidFill>
              <a:latin typeface="Arial"/>
              <a:ea typeface="Arial"/>
              <a:cs typeface="Arial"/>
              <a:sym typeface="Arial"/>
            </a:endParaRPr>
          </a:p>
          <a:p>
            <a:pPr indent="0" lvl="0" marL="0" rtl="0" algn="just">
              <a:lnSpc>
                <a:spcPct val="115000"/>
              </a:lnSpc>
              <a:spcBef>
                <a:spcPts val="0"/>
              </a:spcBef>
              <a:spcAft>
                <a:spcPts val="0"/>
              </a:spcAft>
              <a:buNone/>
            </a:pPr>
            <a:r>
              <a:rPr lang="en-US" sz="1400">
                <a:solidFill>
                  <a:srgbClr val="222222"/>
                </a:solidFill>
                <a:latin typeface="Arial"/>
                <a:ea typeface="Arial"/>
                <a:cs typeface="Arial"/>
                <a:sym typeface="Arial"/>
              </a:rPr>
              <a:t>Technical Feasibility: </a:t>
            </a:r>
            <a:endParaRPr sz="1400">
              <a:solidFill>
                <a:srgbClr val="222222"/>
              </a:solidFill>
              <a:latin typeface="Arial"/>
              <a:ea typeface="Arial"/>
              <a:cs typeface="Arial"/>
              <a:sym typeface="Arial"/>
            </a:endParaRPr>
          </a:p>
          <a:p>
            <a:pPr indent="0" lvl="0" marL="0" rtl="0" algn="just">
              <a:lnSpc>
                <a:spcPct val="115000"/>
              </a:lnSpc>
              <a:spcBef>
                <a:spcPts val="0"/>
              </a:spcBef>
              <a:spcAft>
                <a:spcPts val="0"/>
              </a:spcAft>
              <a:buNone/>
            </a:pPr>
            <a:r>
              <a:t/>
            </a:r>
            <a:endParaRPr sz="1400">
              <a:solidFill>
                <a:srgbClr val="222222"/>
              </a:solidFill>
              <a:latin typeface="Arial"/>
              <a:ea typeface="Arial"/>
              <a:cs typeface="Arial"/>
              <a:sym typeface="Arial"/>
            </a:endParaRPr>
          </a:p>
          <a:p>
            <a:pPr indent="0" lvl="0" marL="0" rtl="0" algn="just">
              <a:lnSpc>
                <a:spcPct val="115000"/>
              </a:lnSpc>
              <a:spcBef>
                <a:spcPts val="0"/>
              </a:spcBef>
              <a:spcAft>
                <a:spcPts val="0"/>
              </a:spcAft>
              <a:buNone/>
            </a:pPr>
            <a:r>
              <a:rPr lang="en-US" sz="1400">
                <a:solidFill>
                  <a:srgbClr val="222222"/>
                </a:solidFill>
                <a:latin typeface="Arial"/>
                <a:ea typeface="Arial"/>
                <a:cs typeface="Arial"/>
                <a:sym typeface="Arial"/>
              </a:rPr>
              <a:t>This project is developed using Mysql as a database and HTML 5 &amp; CSS, Bootstrap,JS for frontend and PHP for backend. The project is developed in Microsoft Windows platform. All the resources needed for the development of the software as well as the maintenance of the same is available with the user.</a:t>
            </a:r>
            <a:endParaRPr sz="1400">
              <a:solidFill>
                <a:srgbClr val="222222"/>
              </a:solidFill>
              <a:latin typeface="Arial"/>
              <a:ea typeface="Arial"/>
              <a:cs typeface="Arial"/>
              <a:sym typeface="Arial"/>
            </a:endParaRPr>
          </a:p>
          <a:p>
            <a:pPr indent="0" lvl="0" marL="0" rtl="0" algn="just">
              <a:lnSpc>
                <a:spcPct val="115000"/>
              </a:lnSpc>
              <a:spcBef>
                <a:spcPts val="0"/>
              </a:spcBef>
              <a:spcAft>
                <a:spcPts val="0"/>
              </a:spcAft>
              <a:buNone/>
            </a:pPr>
            <a:r>
              <a:t/>
            </a:r>
            <a:endParaRPr sz="1400">
              <a:solidFill>
                <a:srgbClr val="222222"/>
              </a:solidFill>
              <a:latin typeface="Arial"/>
              <a:ea typeface="Arial"/>
              <a:cs typeface="Arial"/>
              <a:sym typeface="Arial"/>
            </a:endParaRPr>
          </a:p>
          <a:p>
            <a:pPr indent="0" lvl="0" marL="0" rtl="0" algn="just">
              <a:lnSpc>
                <a:spcPct val="115000"/>
              </a:lnSpc>
              <a:spcBef>
                <a:spcPts val="0"/>
              </a:spcBef>
              <a:spcAft>
                <a:spcPts val="0"/>
              </a:spcAft>
              <a:buNone/>
            </a:pPr>
            <a:r>
              <a:rPr lang="en-US" sz="1400">
                <a:solidFill>
                  <a:srgbClr val="222222"/>
                </a:solidFill>
                <a:latin typeface="Arial"/>
                <a:ea typeface="Arial"/>
                <a:cs typeface="Arial"/>
                <a:sym typeface="Arial"/>
              </a:rPr>
              <a:t>  </a:t>
            </a:r>
            <a:endParaRPr sz="1400">
              <a:solidFill>
                <a:srgbClr val="22222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1319eba3dbc_0_13"/>
          <p:cNvSpPr txBox="1"/>
          <p:nvPr>
            <p:ph type="title"/>
          </p:nvPr>
        </p:nvSpPr>
        <p:spPr>
          <a:xfrm>
            <a:off x="728450" y="1"/>
            <a:ext cx="8229600" cy="441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2000">
                <a:solidFill>
                  <a:schemeClr val="dk2"/>
                </a:solidFill>
                <a:latin typeface="Montserrat Medium"/>
                <a:ea typeface="Montserrat Medium"/>
                <a:cs typeface="Montserrat Medium"/>
                <a:sym typeface="Montserrat Medium"/>
              </a:rPr>
              <a:t>ER DIAGRAM</a:t>
            </a:r>
            <a:endParaRPr sz="2000">
              <a:solidFill>
                <a:schemeClr val="dk2"/>
              </a:solidFill>
              <a:latin typeface="Montserrat Medium"/>
              <a:ea typeface="Montserrat Medium"/>
              <a:cs typeface="Montserrat Medium"/>
              <a:sym typeface="Montserrat Medium"/>
            </a:endParaRPr>
          </a:p>
        </p:txBody>
      </p:sp>
      <p:pic>
        <p:nvPicPr>
          <p:cNvPr id="118" name="Google Shape;118;g1319eba3dbc_0_13"/>
          <p:cNvPicPr preferRelativeResize="0"/>
          <p:nvPr/>
        </p:nvPicPr>
        <p:blipFill>
          <a:blip r:embed="rId3">
            <a:alphaModFix/>
          </a:blip>
          <a:stretch>
            <a:fillRect/>
          </a:stretch>
        </p:blipFill>
        <p:spPr>
          <a:xfrm>
            <a:off x="778663" y="565451"/>
            <a:ext cx="8276332" cy="43968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1319eba3dbc_0_20"/>
          <p:cNvSpPr txBox="1"/>
          <p:nvPr>
            <p:ph type="title"/>
          </p:nvPr>
        </p:nvSpPr>
        <p:spPr>
          <a:xfrm>
            <a:off x="728450" y="1"/>
            <a:ext cx="8229600" cy="441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2000">
                <a:solidFill>
                  <a:schemeClr val="dk2"/>
                </a:solidFill>
                <a:latin typeface="Montserrat Medium"/>
                <a:ea typeface="Montserrat Medium"/>
                <a:cs typeface="Montserrat Medium"/>
                <a:sym typeface="Montserrat Medium"/>
              </a:rPr>
              <a:t>DATA DICTIONARY</a:t>
            </a:r>
            <a:endParaRPr sz="2000">
              <a:solidFill>
                <a:schemeClr val="dk2"/>
              </a:solidFill>
              <a:latin typeface="Montserrat Medium"/>
              <a:ea typeface="Montserrat Medium"/>
              <a:cs typeface="Montserrat Medium"/>
              <a:sym typeface="Montserrat Medium"/>
            </a:endParaRPr>
          </a:p>
        </p:txBody>
      </p:sp>
      <p:pic>
        <p:nvPicPr>
          <p:cNvPr id="124" name="Google Shape;124;g1319eba3dbc_0_20"/>
          <p:cNvPicPr preferRelativeResize="0"/>
          <p:nvPr/>
        </p:nvPicPr>
        <p:blipFill>
          <a:blip r:embed="rId3">
            <a:alphaModFix/>
          </a:blip>
          <a:stretch>
            <a:fillRect/>
          </a:stretch>
        </p:blipFill>
        <p:spPr>
          <a:xfrm>
            <a:off x="666750" y="484076"/>
            <a:ext cx="4473645" cy="4396797"/>
          </a:xfrm>
          <a:prstGeom prst="rect">
            <a:avLst/>
          </a:prstGeom>
          <a:noFill/>
          <a:ln>
            <a:noFill/>
          </a:ln>
        </p:spPr>
      </p:pic>
      <p:pic>
        <p:nvPicPr>
          <p:cNvPr id="125" name="Google Shape;125;g1319eba3dbc_0_20"/>
          <p:cNvPicPr preferRelativeResize="0"/>
          <p:nvPr/>
        </p:nvPicPr>
        <p:blipFill>
          <a:blip r:embed="rId4">
            <a:alphaModFix/>
          </a:blip>
          <a:stretch>
            <a:fillRect/>
          </a:stretch>
        </p:blipFill>
        <p:spPr>
          <a:xfrm>
            <a:off x="5006220" y="715564"/>
            <a:ext cx="3698804" cy="371238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1319eba3dbc_0_28"/>
          <p:cNvSpPr txBox="1"/>
          <p:nvPr>
            <p:ph type="title"/>
          </p:nvPr>
        </p:nvSpPr>
        <p:spPr>
          <a:xfrm>
            <a:off x="728450" y="1"/>
            <a:ext cx="8229600" cy="441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2000">
                <a:solidFill>
                  <a:schemeClr val="dk2"/>
                </a:solidFill>
                <a:latin typeface="Montserrat Medium"/>
                <a:ea typeface="Montserrat Medium"/>
                <a:cs typeface="Montserrat Medium"/>
                <a:sym typeface="Montserrat Medium"/>
              </a:rPr>
              <a:t>DATA DICTIONARY</a:t>
            </a:r>
            <a:endParaRPr sz="2000">
              <a:solidFill>
                <a:schemeClr val="dk2"/>
              </a:solidFill>
              <a:latin typeface="Montserrat Medium"/>
              <a:ea typeface="Montserrat Medium"/>
              <a:cs typeface="Montserrat Medium"/>
              <a:sym typeface="Montserrat Medium"/>
            </a:endParaRPr>
          </a:p>
        </p:txBody>
      </p:sp>
      <p:pic>
        <p:nvPicPr>
          <p:cNvPr id="131" name="Google Shape;131;g1319eba3dbc_0_28"/>
          <p:cNvPicPr preferRelativeResize="0"/>
          <p:nvPr/>
        </p:nvPicPr>
        <p:blipFill>
          <a:blip r:embed="rId3">
            <a:alphaModFix/>
          </a:blip>
          <a:stretch>
            <a:fillRect/>
          </a:stretch>
        </p:blipFill>
        <p:spPr>
          <a:xfrm>
            <a:off x="728450" y="528151"/>
            <a:ext cx="4091326" cy="4396798"/>
          </a:xfrm>
          <a:prstGeom prst="rect">
            <a:avLst/>
          </a:prstGeom>
          <a:noFill/>
          <a:ln>
            <a:noFill/>
          </a:ln>
        </p:spPr>
      </p:pic>
      <p:pic>
        <p:nvPicPr>
          <p:cNvPr id="132" name="Google Shape;132;g1319eba3dbc_0_28"/>
          <p:cNvPicPr preferRelativeResize="0"/>
          <p:nvPr/>
        </p:nvPicPr>
        <p:blipFill>
          <a:blip r:embed="rId4">
            <a:alphaModFix/>
          </a:blip>
          <a:stretch>
            <a:fillRect/>
          </a:stretch>
        </p:blipFill>
        <p:spPr>
          <a:xfrm>
            <a:off x="4884001" y="618326"/>
            <a:ext cx="4019424" cy="421645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g1319eba3dbc_0_43"/>
          <p:cNvPicPr preferRelativeResize="0"/>
          <p:nvPr/>
        </p:nvPicPr>
        <p:blipFill>
          <a:blip r:embed="rId3">
            <a:alphaModFix/>
          </a:blip>
          <a:stretch>
            <a:fillRect/>
          </a:stretch>
        </p:blipFill>
        <p:spPr>
          <a:xfrm>
            <a:off x="6432825" y="874000"/>
            <a:ext cx="2525227" cy="3646649"/>
          </a:xfrm>
          <a:prstGeom prst="rect">
            <a:avLst/>
          </a:prstGeom>
          <a:noFill/>
          <a:ln>
            <a:noFill/>
          </a:ln>
        </p:spPr>
      </p:pic>
      <p:pic>
        <p:nvPicPr>
          <p:cNvPr id="138" name="Google Shape;138;g1319eba3dbc_0_43"/>
          <p:cNvPicPr preferRelativeResize="0"/>
          <p:nvPr/>
        </p:nvPicPr>
        <p:blipFill>
          <a:blip r:embed="rId3">
            <a:alphaModFix/>
          </a:blip>
          <a:stretch>
            <a:fillRect/>
          </a:stretch>
        </p:blipFill>
        <p:spPr>
          <a:xfrm>
            <a:off x="3720713" y="874000"/>
            <a:ext cx="2525227" cy="3646649"/>
          </a:xfrm>
          <a:prstGeom prst="rect">
            <a:avLst/>
          </a:prstGeom>
          <a:noFill/>
          <a:ln>
            <a:noFill/>
          </a:ln>
        </p:spPr>
      </p:pic>
      <p:sp>
        <p:nvSpPr>
          <p:cNvPr id="139" name="Google Shape;139;g1319eba3dbc_0_43"/>
          <p:cNvSpPr txBox="1"/>
          <p:nvPr>
            <p:ph type="title"/>
          </p:nvPr>
        </p:nvSpPr>
        <p:spPr>
          <a:xfrm>
            <a:off x="728450" y="1"/>
            <a:ext cx="8229600" cy="441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2000">
                <a:solidFill>
                  <a:schemeClr val="dk2"/>
                </a:solidFill>
                <a:latin typeface="Montserrat Medium"/>
                <a:ea typeface="Montserrat Medium"/>
                <a:cs typeface="Montserrat Medium"/>
                <a:sym typeface="Montserrat Medium"/>
              </a:rPr>
              <a:t>OUTPUT SCREENSHOTS</a:t>
            </a:r>
            <a:endParaRPr sz="2000">
              <a:solidFill>
                <a:schemeClr val="dk2"/>
              </a:solidFill>
              <a:latin typeface="Montserrat Medium"/>
              <a:ea typeface="Montserrat Medium"/>
              <a:cs typeface="Montserrat Medium"/>
              <a:sym typeface="Montserrat Medium"/>
            </a:endParaRPr>
          </a:p>
        </p:txBody>
      </p:sp>
      <p:pic>
        <p:nvPicPr>
          <p:cNvPr id="140" name="Google Shape;140;g1319eba3dbc_0_43"/>
          <p:cNvPicPr preferRelativeResize="0"/>
          <p:nvPr/>
        </p:nvPicPr>
        <p:blipFill>
          <a:blip r:embed="rId3">
            <a:alphaModFix/>
          </a:blip>
          <a:stretch>
            <a:fillRect/>
          </a:stretch>
        </p:blipFill>
        <p:spPr>
          <a:xfrm>
            <a:off x="961250" y="874000"/>
            <a:ext cx="2525227" cy="3646649"/>
          </a:xfrm>
          <a:prstGeom prst="rect">
            <a:avLst/>
          </a:prstGeom>
          <a:noFill/>
          <a:ln>
            <a:noFill/>
          </a:ln>
        </p:spPr>
      </p:pic>
      <p:pic>
        <p:nvPicPr>
          <p:cNvPr id="141" name="Google Shape;141;g1319eba3dbc_0_43"/>
          <p:cNvPicPr preferRelativeResize="0"/>
          <p:nvPr/>
        </p:nvPicPr>
        <p:blipFill rotWithShape="1">
          <a:blip r:embed="rId4">
            <a:alphaModFix/>
          </a:blip>
          <a:srcRect b="7817" l="37331" r="37209" t="11842"/>
          <a:stretch/>
        </p:blipFill>
        <p:spPr>
          <a:xfrm>
            <a:off x="1155275" y="1045250"/>
            <a:ext cx="2169902" cy="3342049"/>
          </a:xfrm>
          <a:prstGeom prst="rect">
            <a:avLst/>
          </a:prstGeom>
          <a:noFill/>
          <a:ln>
            <a:noFill/>
          </a:ln>
        </p:spPr>
      </p:pic>
      <p:pic>
        <p:nvPicPr>
          <p:cNvPr id="142" name="Google Shape;142;g1319eba3dbc_0_43"/>
          <p:cNvPicPr preferRelativeResize="0"/>
          <p:nvPr/>
        </p:nvPicPr>
        <p:blipFill>
          <a:blip r:embed="rId5">
            <a:alphaModFix/>
          </a:blip>
          <a:stretch>
            <a:fillRect/>
          </a:stretch>
        </p:blipFill>
        <p:spPr>
          <a:xfrm>
            <a:off x="3924625" y="1083825"/>
            <a:ext cx="2117425" cy="3227000"/>
          </a:xfrm>
          <a:prstGeom prst="rect">
            <a:avLst/>
          </a:prstGeom>
          <a:noFill/>
          <a:ln>
            <a:noFill/>
          </a:ln>
        </p:spPr>
      </p:pic>
      <p:pic>
        <p:nvPicPr>
          <p:cNvPr id="143" name="Google Shape;143;g1319eba3dbc_0_43"/>
          <p:cNvPicPr preferRelativeResize="0"/>
          <p:nvPr/>
        </p:nvPicPr>
        <p:blipFill>
          <a:blip r:embed="rId6">
            <a:alphaModFix/>
          </a:blip>
          <a:stretch>
            <a:fillRect/>
          </a:stretch>
        </p:blipFill>
        <p:spPr>
          <a:xfrm>
            <a:off x="6641500" y="1083825"/>
            <a:ext cx="2057383" cy="3227000"/>
          </a:xfrm>
          <a:prstGeom prst="rect">
            <a:avLst/>
          </a:prstGeom>
          <a:noFill/>
          <a:ln>
            <a:noFill/>
          </a:ln>
        </p:spPr>
      </p:pic>
      <p:sp>
        <p:nvSpPr>
          <p:cNvPr id="144" name="Google Shape;144;g1319eba3dbc_0_43"/>
          <p:cNvSpPr txBox="1"/>
          <p:nvPr>
            <p:ph idx="4294967295" type="subTitle"/>
          </p:nvPr>
        </p:nvSpPr>
        <p:spPr>
          <a:xfrm>
            <a:off x="1823125" y="4662650"/>
            <a:ext cx="6400800" cy="300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40"/>
              </a:spcBef>
              <a:spcAft>
                <a:spcPts val="0"/>
              </a:spcAft>
              <a:buSzPts val="3200"/>
              <a:buNone/>
            </a:pPr>
            <a:r>
              <a:rPr lang="en-US" sz="1200">
                <a:solidFill>
                  <a:srgbClr val="666666"/>
                </a:solidFill>
                <a:latin typeface="Montserrat"/>
                <a:ea typeface="Montserrat"/>
                <a:cs typeface="Montserrat"/>
                <a:sym typeface="Montserrat"/>
              </a:rPr>
              <a:t>ADMIN, STUDENT, FACULTY LOGIN SCREENS RESPECTIVELY</a:t>
            </a:r>
            <a:endParaRPr sz="1200">
              <a:solidFill>
                <a:srgbClr val="666666"/>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Asus</dc:creator>
</cp:coreProperties>
</file>