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2" r:id="rId1"/>
  </p:sldMasterIdLst>
  <p:sldIdLst>
    <p:sldId id="256" r:id="rId2"/>
    <p:sldId id="260" r:id="rId3"/>
    <p:sldId id="257" r:id="rId4"/>
    <p:sldId id="258"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3</c:v>
                </c:pt>
              </c:strCache>
            </c:strRef>
          </c:tx>
          <c:spPr>
            <a:solidFill>
              <a:schemeClr val="accent1"/>
            </a:solidFill>
            <a:ln>
              <a:noFill/>
            </a:ln>
            <a:effectLst/>
          </c:spPr>
          <c:invertIfNegative val="0"/>
          <c:cat>
            <c:numRef>
              <c:f>Sheet1!$A$2</c:f>
              <c:numCache>
                <c:formatCode>General</c:formatCode>
                <c:ptCount val="1"/>
              </c:numCache>
            </c:numRef>
          </c:cat>
          <c:val>
            <c:numRef>
              <c:f>Sheet1!$B$2</c:f>
              <c:numCache>
                <c:formatCode>General</c:formatCode>
                <c:ptCount val="1"/>
                <c:pt idx="0">
                  <c:v>20</c:v>
                </c:pt>
              </c:numCache>
            </c:numRef>
          </c:val>
          <c:extLst>
            <c:ext xmlns:c16="http://schemas.microsoft.com/office/drawing/2014/chart" uri="{C3380CC4-5D6E-409C-BE32-E72D297353CC}">
              <c16:uniqueId val="{00000000-87F9-4955-95F5-0704C113BFB6}"/>
            </c:ext>
          </c:extLst>
        </c:ser>
        <c:ser>
          <c:idx val="1"/>
          <c:order val="1"/>
          <c:tx>
            <c:strRef>
              <c:f>Sheet1!$C$1</c:f>
              <c:strCache>
                <c:ptCount val="1"/>
                <c:pt idx="0">
                  <c:v>4</c:v>
                </c:pt>
              </c:strCache>
            </c:strRef>
          </c:tx>
          <c:spPr>
            <a:solidFill>
              <a:schemeClr val="accent2"/>
            </a:solidFill>
            <a:ln>
              <a:noFill/>
            </a:ln>
            <a:effectLst/>
          </c:spPr>
          <c:invertIfNegative val="0"/>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87F9-4955-95F5-0704C113BFB6}"/>
            </c:ext>
          </c:extLst>
        </c:ser>
        <c:ser>
          <c:idx val="2"/>
          <c:order val="2"/>
          <c:tx>
            <c:strRef>
              <c:f>Sheet1!$D$1</c:f>
              <c:strCache>
                <c:ptCount val="1"/>
                <c:pt idx="0">
                  <c:v>5</c:v>
                </c:pt>
              </c:strCache>
            </c:strRef>
          </c:tx>
          <c:spPr>
            <a:solidFill>
              <a:schemeClr val="accent3"/>
            </a:solidFill>
            <a:ln>
              <a:noFill/>
            </a:ln>
            <a:effectLst/>
          </c:spPr>
          <c:invertIfNegative val="0"/>
          <c:cat>
            <c:numRef>
              <c:f>Sheet1!$A$2</c:f>
              <c:numCache>
                <c:formatCode>General</c:formatCode>
                <c:ptCount val="1"/>
              </c:numCache>
            </c:numRef>
          </c:cat>
          <c:val>
            <c:numRef>
              <c:f>Sheet1!$D$2</c:f>
              <c:numCache>
                <c:formatCode>General</c:formatCode>
                <c:ptCount val="1"/>
                <c:pt idx="0">
                  <c:v>700</c:v>
                </c:pt>
              </c:numCache>
            </c:numRef>
          </c:val>
          <c:extLst>
            <c:ext xmlns:c16="http://schemas.microsoft.com/office/drawing/2014/chart" uri="{C3380CC4-5D6E-409C-BE32-E72D297353CC}">
              <c16:uniqueId val="{00000002-87F9-4955-95F5-0704C113BFB6}"/>
            </c:ext>
          </c:extLst>
        </c:ser>
        <c:ser>
          <c:idx val="3"/>
          <c:order val="3"/>
          <c:tx>
            <c:strRef>
              <c:f>Sheet1!$E$1</c:f>
              <c:strCache>
                <c:ptCount val="1"/>
                <c:pt idx="0">
                  <c:v>6</c:v>
                </c:pt>
              </c:strCache>
            </c:strRef>
          </c:tx>
          <c:spPr>
            <a:solidFill>
              <a:schemeClr val="accent4"/>
            </a:solidFill>
            <a:ln>
              <a:noFill/>
            </a:ln>
            <a:effectLst/>
          </c:spPr>
          <c:invertIfNegative val="0"/>
          <c:cat>
            <c:numRef>
              <c:f>Sheet1!$A$2</c:f>
              <c:numCache>
                <c:formatCode>General</c:formatCode>
                <c:ptCount val="1"/>
              </c:numCache>
            </c:numRef>
          </c:cat>
          <c:val>
            <c:numRef>
              <c:f>Sheet1!$E$2</c:f>
              <c:numCache>
                <c:formatCode>General</c:formatCode>
                <c:ptCount val="1"/>
                <c:pt idx="0">
                  <c:v>650</c:v>
                </c:pt>
              </c:numCache>
            </c:numRef>
          </c:val>
          <c:extLst>
            <c:ext xmlns:c16="http://schemas.microsoft.com/office/drawing/2014/chart" uri="{C3380CC4-5D6E-409C-BE32-E72D297353CC}">
              <c16:uniqueId val="{00000003-87F9-4955-95F5-0704C113BFB6}"/>
            </c:ext>
          </c:extLst>
        </c:ser>
        <c:ser>
          <c:idx val="4"/>
          <c:order val="4"/>
          <c:tx>
            <c:strRef>
              <c:f>Sheet1!$F$1</c:f>
              <c:strCache>
                <c:ptCount val="1"/>
                <c:pt idx="0">
                  <c:v>7</c:v>
                </c:pt>
              </c:strCache>
            </c:strRef>
          </c:tx>
          <c:spPr>
            <a:solidFill>
              <a:schemeClr val="accent5"/>
            </a:solidFill>
            <a:ln>
              <a:noFill/>
            </a:ln>
            <a:effectLst/>
          </c:spPr>
          <c:invertIfNegative val="0"/>
          <c:cat>
            <c:numRef>
              <c:f>Sheet1!$A$2</c:f>
              <c:numCache>
                <c:formatCode>General</c:formatCode>
                <c:ptCount val="1"/>
              </c:numCache>
            </c:numRef>
          </c:cat>
          <c:val>
            <c:numRef>
              <c:f>Sheet1!$F$2</c:f>
              <c:numCache>
                <c:formatCode>General</c:formatCode>
                <c:ptCount val="1"/>
                <c:pt idx="0">
                  <c:v>200</c:v>
                </c:pt>
              </c:numCache>
            </c:numRef>
          </c:val>
          <c:extLst>
            <c:ext xmlns:c16="http://schemas.microsoft.com/office/drawing/2014/chart" uri="{C3380CC4-5D6E-409C-BE32-E72D297353CC}">
              <c16:uniqueId val="{00000004-87F9-4955-95F5-0704C113BFB6}"/>
            </c:ext>
          </c:extLst>
        </c:ser>
        <c:ser>
          <c:idx val="5"/>
          <c:order val="5"/>
          <c:tx>
            <c:strRef>
              <c:f>Sheet1!$G$1</c:f>
              <c:strCache>
                <c:ptCount val="1"/>
                <c:pt idx="0">
                  <c:v>8</c:v>
                </c:pt>
              </c:strCache>
            </c:strRef>
          </c:tx>
          <c:spPr>
            <a:solidFill>
              <a:schemeClr val="accent6"/>
            </a:solidFill>
            <a:ln>
              <a:noFill/>
            </a:ln>
            <a:effectLst/>
          </c:spPr>
          <c:invertIfNegative val="0"/>
          <c:cat>
            <c:numRef>
              <c:f>Sheet1!$A$2</c:f>
              <c:numCache>
                <c:formatCode>General</c:formatCode>
                <c:ptCount val="1"/>
              </c:numCache>
            </c:numRef>
          </c:cat>
          <c:val>
            <c:numRef>
              <c:f>Sheet1!$G$2</c:f>
              <c:numCache>
                <c:formatCode>General</c:formatCode>
                <c:ptCount val="1"/>
                <c:pt idx="0">
                  <c:v>30</c:v>
                </c:pt>
              </c:numCache>
            </c:numRef>
          </c:val>
          <c:extLst>
            <c:ext xmlns:c16="http://schemas.microsoft.com/office/drawing/2014/chart" uri="{C3380CC4-5D6E-409C-BE32-E72D297353CC}">
              <c16:uniqueId val="{00000005-87F9-4955-95F5-0704C113BFB6}"/>
            </c:ext>
          </c:extLst>
        </c:ser>
        <c:ser>
          <c:idx val="6"/>
          <c:order val="6"/>
          <c:tx>
            <c:strRef>
              <c:f>Sheet1!$H$1</c:f>
              <c:strCache>
                <c:ptCount val="1"/>
                <c:pt idx="0">
                  <c:v>9</c:v>
                </c:pt>
              </c:strCache>
            </c:strRef>
          </c:tx>
          <c:spPr>
            <a:solidFill>
              <a:schemeClr val="accent1">
                <a:lumMod val="60000"/>
              </a:schemeClr>
            </a:solidFill>
            <a:ln>
              <a:noFill/>
            </a:ln>
            <a:effectLst/>
          </c:spPr>
          <c:invertIfNegative val="0"/>
          <c:cat>
            <c:numRef>
              <c:f>Sheet1!$A$2</c:f>
              <c:numCache>
                <c:formatCode>General</c:formatCode>
                <c:ptCount val="1"/>
              </c:numCache>
            </c:numRef>
          </c:cat>
          <c:val>
            <c:numRef>
              <c:f>Sheet1!$H$2</c:f>
              <c:numCache>
                <c:formatCode>General</c:formatCode>
                <c:ptCount val="1"/>
                <c:pt idx="0">
                  <c:v>5</c:v>
                </c:pt>
              </c:numCache>
            </c:numRef>
          </c:val>
          <c:extLst>
            <c:ext xmlns:c16="http://schemas.microsoft.com/office/drawing/2014/chart" uri="{C3380CC4-5D6E-409C-BE32-E72D297353CC}">
              <c16:uniqueId val="{00000006-87F9-4955-95F5-0704C113BFB6}"/>
            </c:ext>
          </c:extLst>
        </c:ser>
        <c:dLbls>
          <c:showLegendKey val="0"/>
          <c:showVal val="0"/>
          <c:showCatName val="0"/>
          <c:showSerName val="0"/>
          <c:showPercent val="0"/>
          <c:showBubbleSize val="0"/>
        </c:dLbls>
        <c:gapWidth val="182"/>
        <c:axId val="1067829807"/>
        <c:axId val="1067814447"/>
      </c:barChart>
      <c:catAx>
        <c:axId val="10678298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7814447"/>
        <c:crosses val="autoZero"/>
        <c:auto val="1"/>
        <c:lblAlgn val="ctr"/>
        <c:lblOffset val="100"/>
        <c:noMultiLvlLbl val="0"/>
      </c:catAx>
      <c:valAx>
        <c:axId val="106781444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678298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0.2</c:v>
                </c:pt>
              </c:strCache>
            </c:strRef>
          </c:tx>
          <c:spPr>
            <a:ln w="28575" cap="rnd">
              <a:solidFill>
                <a:schemeClr val="accent1"/>
              </a:solidFill>
              <a:round/>
            </a:ln>
            <a:effectLst/>
          </c:spPr>
          <c:marker>
            <c:symbol val="none"/>
          </c:marker>
          <c:cat>
            <c:strRef>
              <c:f>Sheet1!$A$2:$A$5</c:f>
              <c:strCache>
                <c:ptCount val="4"/>
                <c:pt idx="0">
                  <c:v>linear regression</c:v>
                </c:pt>
                <c:pt idx="1">
                  <c:v>random forest</c:v>
                </c:pt>
                <c:pt idx="2">
                  <c:v>gradient boosting</c:v>
                </c:pt>
                <c:pt idx="3">
                  <c:v>support vector regression</c:v>
                </c:pt>
              </c:strCache>
            </c:strRef>
          </c:cat>
          <c:val>
            <c:numRef>
              <c:f>Sheet1!$B$2:$B$5</c:f>
              <c:numCache>
                <c:formatCode>General</c:formatCode>
                <c:ptCount val="4"/>
                <c:pt idx="0">
                  <c:v>0.6</c:v>
                </c:pt>
                <c:pt idx="1">
                  <c:v>0.7</c:v>
                </c:pt>
                <c:pt idx="2">
                  <c:v>0.4</c:v>
                </c:pt>
              </c:numCache>
            </c:numRef>
          </c:val>
          <c:smooth val="0"/>
          <c:extLst>
            <c:ext xmlns:c16="http://schemas.microsoft.com/office/drawing/2014/chart" uri="{C3380CC4-5D6E-409C-BE32-E72D297353CC}">
              <c16:uniqueId val="{00000000-261B-4244-B4C0-B511412A9AFF}"/>
            </c:ext>
          </c:extLst>
        </c:ser>
        <c:ser>
          <c:idx val="1"/>
          <c:order val="1"/>
          <c:tx>
            <c:strRef>
              <c:f>Sheet1!$C$1</c:f>
              <c:strCache>
                <c:ptCount val="1"/>
                <c:pt idx="0">
                  <c:v>Series 2</c:v>
                </c:pt>
              </c:strCache>
            </c:strRef>
          </c:tx>
          <c:spPr>
            <a:ln w="28575" cap="rnd">
              <a:solidFill>
                <a:schemeClr val="accent2"/>
              </a:solidFill>
              <a:round/>
            </a:ln>
            <a:effectLst/>
          </c:spPr>
          <c:marker>
            <c:symbol val="none"/>
          </c:marker>
          <c:cat>
            <c:strRef>
              <c:f>Sheet1!$A$2:$A$5</c:f>
              <c:strCache>
                <c:ptCount val="4"/>
                <c:pt idx="0">
                  <c:v>linear regression</c:v>
                </c:pt>
                <c:pt idx="1">
                  <c:v>random forest</c:v>
                </c:pt>
                <c:pt idx="2">
                  <c:v>gradient boosting</c:v>
                </c:pt>
                <c:pt idx="3">
                  <c:v>support vector regression</c:v>
                </c:pt>
              </c:strCache>
            </c:strRef>
          </c:cat>
          <c:val>
            <c:numRef>
              <c:f>Sheet1!$C$2:$C$5</c:f>
              <c:numCache>
                <c:formatCode>General</c:formatCode>
                <c:ptCount val="4"/>
                <c:pt idx="0">
                  <c:v>0.8</c:v>
                </c:pt>
                <c:pt idx="1">
                  <c:v>0.5</c:v>
                </c:pt>
                <c:pt idx="2">
                  <c:v>0.3</c:v>
                </c:pt>
              </c:numCache>
            </c:numRef>
          </c:val>
          <c:smooth val="0"/>
          <c:extLst>
            <c:ext xmlns:c16="http://schemas.microsoft.com/office/drawing/2014/chart" uri="{C3380CC4-5D6E-409C-BE32-E72D297353CC}">
              <c16:uniqueId val="{00000001-261B-4244-B4C0-B511412A9AFF}"/>
            </c:ext>
          </c:extLst>
        </c:ser>
        <c:ser>
          <c:idx val="2"/>
          <c:order val="2"/>
          <c:tx>
            <c:strRef>
              <c:f>Sheet1!$D$1</c:f>
              <c:strCache>
                <c:ptCount val="1"/>
                <c:pt idx="0">
                  <c:v>Series 3</c:v>
                </c:pt>
              </c:strCache>
            </c:strRef>
          </c:tx>
          <c:spPr>
            <a:ln w="28575" cap="rnd">
              <a:solidFill>
                <a:schemeClr val="accent3"/>
              </a:solidFill>
              <a:round/>
            </a:ln>
            <a:effectLst/>
          </c:spPr>
          <c:marker>
            <c:symbol val="none"/>
          </c:marker>
          <c:cat>
            <c:strRef>
              <c:f>Sheet1!$A$2:$A$5</c:f>
              <c:strCache>
                <c:ptCount val="4"/>
                <c:pt idx="0">
                  <c:v>linear regression</c:v>
                </c:pt>
                <c:pt idx="1">
                  <c:v>random forest</c:v>
                </c:pt>
                <c:pt idx="2">
                  <c:v>gradient boosting</c:v>
                </c:pt>
                <c:pt idx="3">
                  <c:v>support vector regression</c:v>
                </c:pt>
              </c:strCache>
            </c:strRef>
          </c:cat>
          <c:val>
            <c:numRef>
              <c:f>Sheet1!$D$2:$D$5</c:f>
              <c:numCache>
                <c:formatCode>General</c:formatCode>
                <c:ptCount val="4"/>
                <c:pt idx="0">
                  <c:v>0.5</c:v>
                </c:pt>
                <c:pt idx="1">
                  <c:v>0.7</c:v>
                </c:pt>
                <c:pt idx="2">
                  <c:v>0.5</c:v>
                </c:pt>
              </c:numCache>
            </c:numRef>
          </c:val>
          <c:smooth val="0"/>
          <c:extLst>
            <c:ext xmlns:c16="http://schemas.microsoft.com/office/drawing/2014/chart" uri="{C3380CC4-5D6E-409C-BE32-E72D297353CC}">
              <c16:uniqueId val="{00000002-261B-4244-B4C0-B511412A9AFF}"/>
            </c:ext>
          </c:extLst>
        </c:ser>
        <c:dLbls>
          <c:showLegendKey val="0"/>
          <c:showVal val="0"/>
          <c:showCatName val="0"/>
          <c:showSerName val="0"/>
          <c:showPercent val="0"/>
          <c:showBubbleSize val="0"/>
        </c:dLbls>
        <c:smooth val="0"/>
        <c:axId val="629911808"/>
        <c:axId val="629905568"/>
      </c:lineChart>
      <c:catAx>
        <c:axId val="6299118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9905568"/>
        <c:crosses val="autoZero"/>
        <c:auto val="1"/>
        <c:lblAlgn val="ctr"/>
        <c:lblOffset val="100"/>
        <c:noMultiLvlLbl val="0"/>
      </c:catAx>
      <c:valAx>
        <c:axId val="62990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299118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A51639-B2D6-4652-B8C3-1B4C224A7BAF}"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4725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0611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5136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F5DD9-2C52-442D-92E2-8072C0C3D7CD}"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4403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961B7-6B89-48AB-966F-622E2788EECC}" type="datetimeFigureOut">
              <a:rPr lang="en-US" smtClean="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200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983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smtClean="0"/>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493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0402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08890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F131DD-A141-4471-BCF9-C6073EDD7E20}"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219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334A90-EB03-42F3-8859-2C2B2724C058}" type="datetimeFigureOut">
              <a:rPr lang="en-US" smtClean="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90145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3/20/2024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11103436"/>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B2139-FC0E-21F8-EF2E-FD6E27B0A2CF}"/>
              </a:ext>
            </a:extLst>
          </p:cNvPr>
          <p:cNvSpPr>
            <a:spLocks noGrp="1"/>
          </p:cNvSpPr>
          <p:nvPr>
            <p:ph type="ctrTitle"/>
          </p:nvPr>
        </p:nvSpPr>
        <p:spPr>
          <a:xfrm>
            <a:off x="-110835" y="0"/>
            <a:ext cx="6206834" cy="3602038"/>
          </a:xfrm>
        </p:spPr>
        <p:txBody>
          <a:bodyPr/>
          <a:lstStyle/>
          <a:p>
            <a:r>
              <a:rPr lang="en-IN" dirty="0"/>
              <a:t>Wine Quality Prediction Project</a:t>
            </a:r>
          </a:p>
        </p:txBody>
      </p:sp>
      <p:pic>
        <p:nvPicPr>
          <p:cNvPr id="5" name="Picture 4">
            <a:extLst>
              <a:ext uri="{FF2B5EF4-FFF2-40B4-BE49-F238E27FC236}">
                <a16:creationId xmlns:a16="http://schemas.microsoft.com/office/drawing/2014/main" id="{82D3F35A-769D-FDEB-1F3A-3AA21D9DABC8}"/>
              </a:ext>
            </a:extLst>
          </p:cNvPr>
          <p:cNvPicPr>
            <a:picLocks noChangeAspect="1"/>
          </p:cNvPicPr>
          <p:nvPr/>
        </p:nvPicPr>
        <p:blipFill>
          <a:blip r:embed="rId2"/>
          <a:stretch>
            <a:fillRect/>
          </a:stretch>
        </p:blipFill>
        <p:spPr>
          <a:xfrm>
            <a:off x="7005884" y="2248891"/>
            <a:ext cx="4017612" cy="1658256"/>
          </a:xfrm>
          <a:prstGeom prst="rect">
            <a:avLst/>
          </a:prstGeom>
        </p:spPr>
      </p:pic>
      <p:sp>
        <p:nvSpPr>
          <p:cNvPr id="6" name="Rectangle 1">
            <a:extLst>
              <a:ext uri="{FF2B5EF4-FFF2-40B4-BE49-F238E27FC236}">
                <a16:creationId xmlns:a16="http://schemas.microsoft.com/office/drawing/2014/main" id="{FE173C61-202C-5A86-9D33-3041C772F1A0}"/>
              </a:ext>
            </a:extLst>
          </p:cNvPr>
          <p:cNvSpPr>
            <a:spLocks noGrp="1" noChangeArrowheads="1"/>
          </p:cNvSpPr>
          <p:nvPr>
            <p:ph type="subTitle" idx="1"/>
          </p:nvPr>
        </p:nvSpPr>
        <p:spPr bwMode="auto">
          <a:xfrm>
            <a:off x="6648450" y="3602038"/>
            <a:ext cx="40195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pic>
        <p:nvPicPr>
          <p:cNvPr id="8" name="Picture 7">
            <a:extLst>
              <a:ext uri="{FF2B5EF4-FFF2-40B4-BE49-F238E27FC236}">
                <a16:creationId xmlns:a16="http://schemas.microsoft.com/office/drawing/2014/main" id="{9BEF4952-803E-5917-27DA-493A7CBE0F7B}"/>
              </a:ext>
            </a:extLst>
          </p:cNvPr>
          <p:cNvPicPr>
            <a:picLocks noChangeAspect="1"/>
          </p:cNvPicPr>
          <p:nvPr/>
        </p:nvPicPr>
        <p:blipFill>
          <a:blip r:embed="rId3"/>
          <a:stretch>
            <a:fillRect/>
          </a:stretch>
        </p:blipFill>
        <p:spPr>
          <a:xfrm>
            <a:off x="6096000" y="0"/>
            <a:ext cx="6096000" cy="6858000"/>
          </a:xfrm>
          <a:prstGeom prst="rect">
            <a:avLst/>
          </a:prstGeom>
          <a:effectLst>
            <a:softEdge rad="215900"/>
          </a:effectLst>
        </p:spPr>
      </p:pic>
      <p:sp>
        <p:nvSpPr>
          <p:cNvPr id="3" name="TextBox 2">
            <a:extLst>
              <a:ext uri="{FF2B5EF4-FFF2-40B4-BE49-F238E27FC236}">
                <a16:creationId xmlns:a16="http://schemas.microsoft.com/office/drawing/2014/main" id="{FDAD5165-E75F-E1D6-ADE8-1ECE316DADB8}"/>
              </a:ext>
            </a:extLst>
          </p:cNvPr>
          <p:cNvSpPr txBox="1"/>
          <p:nvPr/>
        </p:nvSpPr>
        <p:spPr>
          <a:xfrm>
            <a:off x="92364" y="5239492"/>
            <a:ext cx="5181600" cy="1477328"/>
          </a:xfrm>
          <a:prstGeom prst="rect">
            <a:avLst/>
          </a:prstGeom>
          <a:noFill/>
        </p:spPr>
        <p:txBody>
          <a:bodyPr wrap="square" rtlCol="0">
            <a:spAutoFit/>
          </a:bodyPr>
          <a:lstStyle/>
          <a:p>
            <a:r>
              <a:rPr lang="en-US" dirty="0"/>
              <a:t>Submitted To – Tushar Tkhitoliya  </a:t>
            </a:r>
          </a:p>
          <a:p>
            <a:endParaRPr lang="en-US" dirty="0"/>
          </a:p>
          <a:p>
            <a:r>
              <a:rPr lang="en-US" dirty="0"/>
              <a:t>Submitted By – Kush</a:t>
            </a:r>
          </a:p>
          <a:p>
            <a:r>
              <a:rPr lang="en-US" dirty="0"/>
              <a:t>		       --2210990530</a:t>
            </a:r>
          </a:p>
          <a:p>
            <a:endParaRPr lang="en-IN" dirty="0"/>
          </a:p>
        </p:txBody>
      </p:sp>
    </p:spTree>
    <p:extLst>
      <p:ext uri="{BB962C8B-B14F-4D97-AF65-F5344CB8AC3E}">
        <p14:creationId xmlns:p14="http://schemas.microsoft.com/office/powerpoint/2010/main" val="347191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E41D-AFFE-E460-3A47-F86950A6849E}"/>
              </a:ext>
            </a:extLst>
          </p:cNvPr>
          <p:cNvSpPr>
            <a:spLocks noGrp="1"/>
          </p:cNvSpPr>
          <p:nvPr>
            <p:ph type="title"/>
          </p:nvPr>
        </p:nvSpPr>
        <p:spPr>
          <a:xfrm>
            <a:off x="301752" y="365125"/>
            <a:ext cx="11052048" cy="64643"/>
          </a:xfrm>
        </p:spPr>
        <p:txBody>
          <a:bodyPr>
            <a:normAutofit fontScale="90000"/>
          </a:bodyPr>
          <a:lstStyle/>
          <a:p>
            <a:r>
              <a:rPr lang="en-IN" dirty="0"/>
              <a:t>Introduction</a:t>
            </a:r>
          </a:p>
        </p:txBody>
      </p:sp>
      <p:pic>
        <p:nvPicPr>
          <p:cNvPr id="5" name="Picture 4">
            <a:extLst>
              <a:ext uri="{FF2B5EF4-FFF2-40B4-BE49-F238E27FC236}">
                <a16:creationId xmlns:a16="http://schemas.microsoft.com/office/drawing/2014/main" id="{F7B0BDA6-2268-C71D-DE72-7DC79CAB4E40}"/>
              </a:ext>
            </a:extLst>
          </p:cNvPr>
          <p:cNvPicPr>
            <a:picLocks noChangeAspect="1"/>
          </p:cNvPicPr>
          <p:nvPr/>
        </p:nvPicPr>
        <p:blipFill>
          <a:blip r:embed="rId2"/>
          <a:stretch>
            <a:fillRect/>
          </a:stretch>
        </p:blipFill>
        <p:spPr>
          <a:xfrm>
            <a:off x="0" y="860803"/>
            <a:ext cx="6096000" cy="3227195"/>
          </a:xfrm>
          <a:prstGeom prst="rect">
            <a:avLst/>
          </a:prstGeom>
          <a:effectLst>
            <a:softEdge rad="215900"/>
          </a:effectLst>
        </p:spPr>
      </p:pic>
      <p:pic>
        <p:nvPicPr>
          <p:cNvPr id="7" name="Picture 6">
            <a:extLst>
              <a:ext uri="{FF2B5EF4-FFF2-40B4-BE49-F238E27FC236}">
                <a16:creationId xmlns:a16="http://schemas.microsoft.com/office/drawing/2014/main" id="{37A92C3A-DD34-CEB7-433B-842905613230}"/>
              </a:ext>
            </a:extLst>
          </p:cNvPr>
          <p:cNvPicPr>
            <a:picLocks noChangeAspect="1"/>
          </p:cNvPicPr>
          <p:nvPr/>
        </p:nvPicPr>
        <p:blipFill>
          <a:blip r:embed="rId3"/>
          <a:stretch>
            <a:fillRect/>
          </a:stretch>
        </p:blipFill>
        <p:spPr>
          <a:xfrm>
            <a:off x="6095999" y="860800"/>
            <a:ext cx="6095999" cy="3227195"/>
          </a:xfrm>
          <a:prstGeom prst="rect">
            <a:avLst/>
          </a:prstGeom>
          <a:effectLst>
            <a:softEdge rad="215900"/>
          </a:effectLst>
        </p:spPr>
      </p:pic>
      <p:sp>
        <p:nvSpPr>
          <p:cNvPr id="8" name="TextBox 7">
            <a:extLst>
              <a:ext uri="{FF2B5EF4-FFF2-40B4-BE49-F238E27FC236}">
                <a16:creationId xmlns:a16="http://schemas.microsoft.com/office/drawing/2014/main" id="{DF255C32-65AF-5AFF-3836-C874CAF9D668}"/>
              </a:ext>
            </a:extLst>
          </p:cNvPr>
          <p:cNvSpPr txBox="1"/>
          <p:nvPr/>
        </p:nvSpPr>
        <p:spPr>
          <a:xfrm>
            <a:off x="6095998" y="4087995"/>
            <a:ext cx="5966692" cy="2308324"/>
          </a:xfrm>
          <a:prstGeom prst="rect">
            <a:avLst/>
          </a:prstGeom>
          <a:noFill/>
        </p:spPr>
        <p:txBody>
          <a:bodyPr wrap="square" rtlCol="0">
            <a:spAutoFit/>
          </a:bodyPr>
          <a:lstStyle/>
          <a:p>
            <a:r>
              <a:rPr lang="en-US" b="1" dirty="0">
                <a:effectLst/>
              </a:rPr>
              <a:t>Objectives</a:t>
            </a:r>
            <a:endParaRPr lang="en-US" b="1" dirty="0"/>
          </a:p>
          <a:p>
            <a:pPr>
              <a:buFont typeface="Arial" panose="020B0604020202020204" pitchFamily="34" charset="0"/>
              <a:buChar char="•"/>
            </a:pPr>
            <a:r>
              <a:rPr lang="en-US" dirty="0">
                <a:effectLst/>
              </a:rPr>
              <a:t>Collect and analyze a dataset of wine samples with corresponding quality ratings.</a:t>
            </a:r>
          </a:p>
          <a:p>
            <a:pPr>
              <a:buFont typeface="Arial" panose="020B0604020202020204" pitchFamily="34" charset="0"/>
              <a:buChar char="•"/>
            </a:pPr>
            <a:r>
              <a:rPr lang="en-US" dirty="0">
                <a:effectLst/>
              </a:rPr>
              <a:t>Develop and train a machine learning model using Python to predict wine quality.</a:t>
            </a:r>
          </a:p>
          <a:p>
            <a:pPr>
              <a:buFont typeface="Arial" panose="020B0604020202020204" pitchFamily="34" charset="0"/>
              <a:buChar char="•"/>
            </a:pPr>
            <a:r>
              <a:rPr lang="en-US" dirty="0">
                <a:effectLst/>
              </a:rPr>
              <a:t>Evaluate the performance of the model and make improvements if necessary.</a:t>
            </a:r>
          </a:p>
          <a:p>
            <a:endParaRPr lang="en-IN" dirty="0"/>
          </a:p>
        </p:txBody>
      </p:sp>
      <p:sp>
        <p:nvSpPr>
          <p:cNvPr id="12" name="TextBox 11">
            <a:extLst>
              <a:ext uri="{FF2B5EF4-FFF2-40B4-BE49-F238E27FC236}">
                <a16:creationId xmlns:a16="http://schemas.microsoft.com/office/drawing/2014/main" id="{920BAD3F-73B0-6C0C-3726-B163F3206F44}"/>
              </a:ext>
            </a:extLst>
          </p:cNvPr>
          <p:cNvSpPr txBox="1"/>
          <p:nvPr/>
        </p:nvSpPr>
        <p:spPr>
          <a:xfrm>
            <a:off x="0" y="4087995"/>
            <a:ext cx="5966690" cy="1477328"/>
          </a:xfrm>
          <a:prstGeom prst="rect">
            <a:avLst/>
          </a:prstGeom>
          <a:noFill/>
        </p:spPr>
        <p:txBody>
          <a:bodyPr wrap="square" rtlCol="0">
            <a:spAutoFit/>
          </a:bodyPr>
          <a:lstStyle/>
          <a:p>
            <a:r>
              <a:rPr lang="en-US" b="1" dirty="0">
                <a:effectLst/>
              </a:rPr>
              <a:t>Goal</a:t>
            </a:r>
            <a:endParaRPr lang="en-US" b="1" dirty="0"/>
          </a:p>
          <a:p>
            <a:r>
              <a:rPr lang="en-US" dirty="0">
                <a:effectLst/>
              </a:rPr>
              <a:t>The goal of the wine quality prediction project is to develop a model that can accurately predict the quality of a given wine based on various input features.</a:t>
            </a:r>
            <a:endParaRPr lang="en-US" dirty="0"/>
          </a:p>
          <a:p>
            <a:endParaRPr lang="en-IN" dirty="0"/>
          </a:p>
        </p:txBody>
      </p:sp>
    </p:spTree>
    <p:extLst>
      <p:ext uri="{BB962C8B-B14F-4D97-AF65-F5344CB8AC3E}">
        <p14:creationId xmlns:p14="http://schemas.microsoft.com/office/powerpoint/2010/main" val="2240956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D51A087-34FC-8E87-A535-08879BDA1148}"/>
              </a:ext>
            </a:extLst>
          </p:cNvPr>
          <p:cNvSpPr>
            <a:spLocks noGrp="1"/>
          </p:cNvSpPr>
          <p:nvPr>
            <p:ph idx="1"/>
          </p:nvPr>
        </p:nvSpPr>
        <p:spPr>
          <a:xfrm>
            <a:off x="0" y="147782"/>
            <a:ext cx="6096000" cy="5174026"/>
          </a:xfrm>
        </p:spPr>
        <p:txBody>
          <a:bodyPr>
            <a:normAutofit fontScale="77500" lnSpcReduction="20000"/>
          </a:bodyPr>
          <a:lstStyle/>
          <a:p>
            <a:r>
              <a:rPr lang="en-US" b="1" dirty="0">
                <a:effectLst/>
              </a:rPr>
              <a:t>Data Collection</a:t>
            </a:r>
            <a:endParaRPr lang="en-US" b="1" dirty="0"/>
          </a:p>
          <a:p>
            <a:r>
              <a:rPr lang="en-US" b="1" dirty="0">
                <a:effectLst/>
              </a:rPr>
              <a:t>Sources</a:t>
            </a:r>
            <a:endParaRPr lang="en-US" b="1" dirty="0"/>
          </a:p>
          <a:p>
            <a:pPr>
              <a:buFont typeface="Arial" panose="020B0604020202020204" pitchFamily="34" charset="0"/>
              <a:buChar char="•"/>
            </a:pPr>
            <a:r>
              <a:rPr lang="en-US" dirty="0">
                <a:effectLst/>
              </a:rPr>
              <a:t>The data for the wine quality prediction project was collected from various sources, including:</a:t>
            </a:r>
          </a:p>
          <a:p>
            <a:pPr marL="742950" lvl="1" indent="-285750">
              <a:buFont typeface="Arial" panose="020B0604020202020204" pitchFamily="34" charset="0"/>
              <a:buChar char="•"/>
            </a:pPr>
            <a:r>
              <a:rPr lang="en-US" dirty="0">
                <a:effectLst/>
              </a:rPr>
              <a:t>Wine producers</a:t>
            </a:r>
          </a:p>
          <a:p>
            <a:pPr marL="742950" lvl="1" indent="-285750">
              <a:buFont typeface="Arial" panose="020B0604020202020204" pitchFamily="34" charset="0"/>
              <a:buChar char="•"/>
            </a:pPr>
            <a:r>
              <a:rPr lang="en-US" dirty="0">
                <a:effectLst/>
              </a:rPr>
              <a:t>Wine experts</a:t>
            </a:r>
          </a:p>
          <a:p>
            <a:pPr marL="742950" lvl="1" indent="-285750">
              <a:buFont typeface="Arial" panose="020B0604020202020204" pitchFamily="34" charset="0"/>
              <a:buChar char="•"/>
            </a:pPr>
            <a:r>
              <a:rPr lang="en-US" dirty="0">
                <a:effectLst/>
              </a:rPr>
              <a:t>Wine competitions</a:t>
            </a:r>
          </a:p>
          <a:p>
            <a:r>
              <a:rPr lang="en-US" b="1" dirty="0">
                <a:effectLst/>
              </a:rPr>
              <a:t>Methods</a:t>
            </a:r>
            <a:endParaRPr lang="en-US" b="1" dirty="0"/>
          </a:p>
          <a:p>
            <a:pPr>
              <a:buFont typeface="Arial" panose="020B0604020202020204" pitchFamily="34" charset="0"/>
              <a:buChar char="•"/>
            </a:pPr>
            <a:r>
              <a:rPr lang="en-US" dirty="0">
                <a:effectLst/>
              </a:rPr>
              <a:t>The data collection process involved:</a:t>
            </a:r>
          </a:p>
          <a:p>
            <a:pPr marL="742950" lvl="1" indent="-285750">
              <a:buFont typeface="Arial" panose="020B0604020202020204" pitchFamily="34" charset="0"/>
              <a:buChar char="•"/>
            </a:pPr>
            <a:r>
              <a:rPr lang="en-US" dirty="0">
                <a:effectLst/>
              </a:rPr>
              <a:t>Gathering information about different wine characteristics such as acidity, sweetness, and alcohol content.</a:t>
            </a:r>
          </a:p>
          <a:p>
            <a:pPr marL="742950" lvl="1" indent="-285750">
              <a:buFont typeface="Arial" panose="020B0604020202020204" pitchFamily="34" charset="0"/>
              <a:buChar char="•"/>
            </a:pPr>
            <a:r>
              <a:rPr lang="en-US" dirty="0">
                <a:effectLst/>
              </a:rPr>
              <a:t>Conducting sensory evaluations to assess the quality of the wines.</a:t>
            </a:r>
          </a:p>
          <a:p>
            <a:pPr marL="742950" lvl="1" indent="-285750">
              <a:buFont typeface="Arial" panose="020B0604020202020204" pitchFamily="34" charset="0"/>
              <a:buChar char="•"/>
            </a:pPr>
            <a:r>
              <a:rPr lang="en-US" dirty="0">
                <a:effectLst/>
              </a:rPr>
              <a:t>Collecting data on the sensory evaluations, including ratings and descriptions.</a:t>
            </a:r>
          </a:p>
          <a:p>
            <a:pPr marL="742950" lvl="1" indent="-285750">
              <a:buFont typeface="Arial" panose="020B0604020202020204" pitchFamily="34" charset="0"/>
              <a:buChar char="•"/>
            </a:pPr>
            <a:r>
              <a:rPr lang="en-US" dirty="0">
                <a:effectLst/>
              </a:rPr>
              <a:t>Cleaning and preprocessing the data to ensure its quality and reliability.</a:t>
            </a:r>
          </a:p>
          <a:p>
            <a:pPr marL="0" indent="0">
              <a:buNone/>
            </a:pPr>
            <a:endParaRPr lang="en-IN" dirty="0"/>
          </a:p>
        </p:txBody>
      </p:sp>
      <p:pic>
        <p:nvPicPr>
          <p:cNvPr id="7" name="Picture 6">
            <a:extLst>
              <a:ext uri="{FF2B5EF4-FFF2-40B4-BE49-F238E27FC236}">
                <a16:creationId xmlns:a16="http://schemas.microsoft.com/office/drawing/2014/main" id="{71384B07-D8F6-23AA-2E12-BE170B4823B8}"/>
              </a:ext>
            </a:extLst>
          </p:cNvPr>
          <p:cNvPicPr>
            <a:picLocks noChangeAspect="1"/>
          </p:cNvPicPr>
          <p:nvPr/>
        </p:nvPicPr>
        <p:blipFill>
          <a:blip r:embed="rId2">
            <a:alphaModFix/>
          </a:blip>
          <a:stretch>
            <a:fillRect/>
          </a:stretch>
        </p:blipFill>
        <p:spPr>
          <a:xfrm>
            <a:off x="6095998" y="0"/>
            <a:ext cx="6096001" cy="6858000"/>
          </a:xfrm>
          <a:prstGeom prst="rect">
            <a:avLst/>
          </a:prstGeom>
          <a:effectLst>
            <a:softEdge rad="215900"/>
          </a:effectLst>
        </p:spPr>
      </p:pic>
    </p:spTree>
    <p:extLst>
      <p:ext uri="{BB962C8B-B14F-4D97-AF65-F5344CB8AC3E}">
        <p14:creationId xmlns:p14="http://schemas.microsoft.com/office/powerpoint/2010/main" val="411737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FEA7-6FE9-4B83-213B-3647B8D665A5}"/>
              </a:ext>
            </a:extLst>
          </p:cNvPr>
          <p:cNvSpPr>
            <a:spLocks noGrp="1"/>
          </p:cNvSpPr>
          <p:nvPr>
            <p:ph type="title"/>
          </p:nvPr>
        </p:nvSpPr>
        <p:spPr>
          <a:xfrm>
            <a:off x="424873" y="365125"/>
            <a:ext cx="10928927" cy="2110220"/>
          </a:xfrm>
        </p:spPr>
        <p:txBody>
          <a:bodyPr/>
          <a:lstStyle/>
          <a:p>
            <a:r>
              <a:rPr lang="en-IN" dirty="0"/>
              <a:t>Data Preprocessing</a:t>
            </a:r>
          </a:p>
        </p:txBody>
      </p:sp>
      <p:sp>
        <p:nvSpPr>
          <p:cNvPr id="5" name="TextBox 4">
            <a:extLst>
              <a:ext uri="{FF2B5EF4-FFF2-40B4-BE49-F238E27FC236}">
                <a16:creationId xmlns:a16="http://schemas.microsoft.com/office/drawing/2014/main" id="{BBEF0D91-E8B6-9078-9739-2EE9DCEF5149}"/>
              </a:ext>
            </a:extLst>
          </p:cNvPr>
          <p:cNvSpPr txBox="1"/>
          <p:nvPr/>
        </p:nvSpPr>
        <p:spPr>
          <a:xfrm>
            <a:off x="4054764" y="2152073"/>
            <a:ext cx="3722254" cy="2308324"/>
          </a:xfrm>
          <a:prstGeom prst="rect">
            <a:avLst/>
          </a:prstGeom>
          <a:noFill/>
        </p:spPr>
        <p:txBody>
          <a:bodyPr wrap="square" rtlCol="0">
            <a:spAutoFit/>
          </a:bodyPr>
          <a:lstStyle/>
          <a:p>
            <a:r>
              <a:rPr lang="en-US" b="1" dirty="0">
                <a:effectLst/>
              </a:rPr>
              <a:t>Normalization</a:t>
            </a:r>
            <a:endParaRPr lang="en-US" b="1" dirty="0"/>
          </a:p>
          <a:p>
            <a:pPr>
              <a:buFont typeface="Arial" panose="020B0604020202020204" pitchFamily="34" charset="0"/>
              <a:buChar char="•"/>
            </a:pPr>
            <a:r>
              <a:rPr lang="en-US" dirty="0">
                <a:effectLst/>
              </a:rPr>
              <a:t>Scale the numerical features to a standard range (e.g., 0-1) to ensure they have equal importance.</a:t>
            </a:r>
          </a:p>
          <a:p>
            <a:pPr>
              <a:buFont typeface="Arial" panose="020B0604020202020204" pitchFamily="34" charset="0"/>
              <a:buChar char="•"/>
            </a:pPr>
            <a:r>
              <a:rPr lang="en-US" dirty="0">
                <a:effectLst/>
              </a:rPr>
              <a:t>Normalize the categorical features to convert them into numerical representations.</a:t>
            </a:r>
          </a:p>
          <a:p>
            <a:endParaRPr lang="en-IN" dirty="0"/>
          </a:p>
        </p:txBody>
      </p:sp>
      <p:sp>
        <p:nvSpPr>
          <p:cNvPr id="12" name="TextBox 11">
            <a:extLst>
              <a:ext uri="{FF2B5EF4-FFF2-40B4-BE49-F238E27FC236}">
                <a16:creationId xmlns:a16="http://schemas.microsoft.com/office/drawing/2014/main" id="{B3D5DC8C-B114-4059-04F2-1CF76BBA055C}"/>
              </a:ext>
            </a:extLst>
          </p:cNvPr>
          <p:cNvSpPr txBox="1"/>
          <p:nvPr/>
        </p:nvSpPr>
        <p:spPr>
          <a:xfrm>
            <a:off x="424873" y="2152073"/>
            <a:ext cx="3408218" cy="2031325"/>
          </a:xfrm>
          <a:prstGeom prst="rect">
            <a:avLst/>
          </a:prstGeom>
          <a:noFill/>
        </p:spPr>
        <p:txBody>
          <a:bodyPr wrap="square" rtlCol="0">
            <a:spAutoFit/>
          </a:bodyPr>
          <a:lstStyle/>
          <a:p>
            <a:r>
              <a:rPr lang="en-US" b="1" dirty="0">
                <a:effectLst/>
              </a:rPr>
              <a:t>Data Cleaning</a:t>
            </a:r>
            <a:endParaRPr lang="en-US" b="1" dirty="0"/>
          </a:p>
          <a:p>
            <a:pPr>
              <a:buFont typeface="Arial" panose="020B0604020202020204" pitchFamily="34" charset="0"/>
              <a:buChar char="•"/>
            </a:pPr>
            <a:r>
              <a:rPr lang="en-US" dirty="0">
                <a:effectLst/>
              </a:rPr>
              <a:t>Remove missing values and duplicate entries from the dataset.</a:t>
            </a:r>
          </a:p>
          <a:p>
            <a:pPr>
              <a:buFont typeface="Arial" panose="020B0604020202020204" pitchFamily="34" charset="0"/>
              <a:buChar char="•"/>
            </a:pPr>
            <a:r>
              <a:rPr lang="en-US" dirty="0">
                <a:effectLst/>
              </a:rPr>
              <a:t>Handle outliers and errors in the data by either removing or replacing them.</a:t>
            </a:r>
          </a:p>
          <a:p>
            <a:endParaRPr lang="en-IN" dirty="0"/>
          </a:p>
        </p:txBody>
      </p:sp>
      <p:sp>
        <p:nvSpPr>
          <p:cNvPr id="13" name="TextBox 12">
            <a:extLst>
              <a:ext uri="{FF2B5EF4-FFF2-40B4-BE49-F238E27FC236}">
                <a16:creationId xmlns:a16="http://schemas.microsoft.com/office/drawing/2014/main" id="{F17DF7A0-8831-AE73-409B-2FE508F37654}"/>
              </a:ext>
            </a:extLst>
          </p:cNvPr>
          <p:cNvSpPr txBox="1"/>
          <p:nvPr/>
        </p:nvSpPr>
        <p:spPr>
          <a:xfrm>
            <a:off x="7998691" y="2152073"/>
            <a:ext cx="4193309" cy="2308324"/>
          </a:xfrm>
          <a:prstGeom prst="rect">
            <a:avLst/>
          </a:prstGeom>
          <a:noFill/>
        </p:spPr>
        <p:txBody>
          <a:bodyPr wrap="square" rtlCol="0">
            <a:spAutoFit/>
          </a:bodyPr>
          <a:lstStyle/>
          <a:p>
            <a:r>
              <a:rPr lang="en-US" b="1" dirty="0">
                <a:effectLst/>
              </a:rPr>
              <a:t>Feature Engineering</a:t>
            </a:r>
            <a:endParaRPr lang="en-US" b="1" dirty="0"/>
          </a:p>
          <a:p>
            <a:pPr>
              <a:buFont typeface="Arial" panose="020B0604020202020204" pitchFamily="34" charset="0"/>
              <a:buChar char="•"/>
            </a:pPr>
            <a:r>
              <a:rPr lang="en-US" dirty="0">
                <a:effectLst/>
              </a:rPr>
              <a:t>Create new features by combining existing features or extracting relevant information.</a:t>
            </a:r>
          </a:p>
          <a:p>
            <a:pPr>
              <a:buFont typeface="Arial" panose="020B0604020202020204" pitchFamily="34" charset="0"/>
              <a:buChar char="•"/>
            </a:pPr>
            <a:r>
              <a:rPr lang="en-US" dirty="0">
                <a:effectLst/>
              </a:rPr>
              <a:t>Select the most important features using techniques like feature selection or dimensionality reduction.</a:t>
            </a:r>
          </a:p>
          <a:p>
            <a:endParaRPr lang="en-IN" dirty="0"/>
          </a:p>
        </p:txBody>
      </p:sp>
    </p:spTree>
    <p:extLst>
      <p:ext uri="{BB962C8B-B14F-4D97-AF65-F5344CB8AC3E}">
        <p14:creationId xmlns:p14="http://schemas.microsoft.com/office/powerpoint/2010/main" val="120496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FC471-8D1C-DB70-35CA-EE67CC210423}"/>
              </a:ext>
            </a:extLst>
          </p:cNvPr>
          <p:cNvSpPr>
            <a:spLocks noGrp="1"/>
          </p:cNvSpPr>
          <p:nvPr>
            <p:ph type="title"/>
          </p:nvPr>
        </p:nvSpPr>
        <p:spPr>
          <a:xfrm>
            <a:off x="566826" y="365126"/>
            <a:ext cx="10799618" cy="315911"/>
          </a:xfrm>
        </p:spPr>
        <p:txBody>
          <a:bodyPr>
            <a:normAutofit fontScale="90000"/>
          </a:bodyPr>
          <a:lstStyle/>
          <a:p>
            <a:r>
              <a:rPr lang="en-IN" dirty="0"/>
              <a:t>Exploratory Data Analysis</a:t>
            </a:r>
          </a:p>
        </p:txBody>
      </p:sp>
      <p:graphicFrame>
        <p:nvGraphicFramePr>
          <p:cNvPr id="32" name="Content Placeholder 31">
            <a:extLst>
              <a:ext uri="{FF2B5EF4-FFF2-40B4-BE49-F238E27FC236}">
                <a16:creationId xmlns:a16="http://schemas.microsoft.com/office/drawing/2014/main" id="{063862FC-647A-AF7C-0662-5DD442AFD2F5}"/>
              </a:ext>
            </a:extLst>
          </p:cNvPr>
          <p:cNvGraphicFramePr>
            <a:graphicFrameLocks noGrp="1"/>
          </p:cNvGraphicFramePr>
          <p:nvPr>
            <p:ph idx="1"/>
            <p:extLst>
              <p:ext uri="{D42A27DB-BD31-4B8C-83A1-F6EECF244321}">
                <p14:modId xmlns:p14="http://schemas.microsoft.com/office/powerpoint/2010/main" val="1541876837"/>
              </p:ext>
            </p:extLst>
          </p:nvPr>
        </p:nvGraphicFramePr>
        <p:xfrm>
          <a:off x="554182" y="1420429"/>
          <a:ext cx="10799618" cy="2237172"/>
        </p:xfrm>
        <a:graphic>
          <a:graphicData uri="http://schemas.openxmlformats.org/drawingml/2006/chart">
            <c:chart xmlns:c="http://schemas.openxmlformats.org/drawingml/2006/chart" xmlns:r="http://schemas.openxmlformats.org/officeDocument/2006/relationships" r:id="rId2"/>
          </a:graphicData>
        </a:graphic>
      </p:graphicFrame>
      <p:sp>
        <p:nvSpPr>
          <p:cNvPr id="33" name="TextBox 32">
            <a:extLst>
              <a:ext uri="{FF2B5EF4-FFF2-40B4-BE49-F238E27FC236}">
                <a16:creationId xmlns:a16="http://schemas.microsoft.com/office/drawing/2014/main" id="{825E0650-9BEB-CD13-73DC-699628129040}"/>
              </a:ext>
            </a:extLst>
          </p:cNvPr>
          <p:cNvSpPr txBox="1"/>
          <p:nvPr/>
        </p:nvSpPr>
        <p:spPr>
          <a:xfrm>
            <a:off x="566826" y="3857222"/>
            <a:ext cx="10799618" cy="1477328"/>
          </a:xfrm>
          <a:prstGeom prst="rect">
            <a:avLst/>
          </a:prstGeom>
          <a:noFill/>
        </p:spPr>
        <p:txBody>
          <a:bodyPr wrap="square" rtlCol="0">
            <a:spAutoFit/>
          </a:bodyPr>
          <a:lstStyle/>
          <a:p>
            <a:r>
              <a:rPr lang="en-US" b="1" dirty="0">
                <a:effectLst/>
              </a:rPr>
              <a:t>Insights</a:t>
            </a:r>
            <a:endParaRPr lang="en-US" b="1" dirty="0"/>
          </a:p>
          <a:p>
            <a:pPr>
              <a:buFont typeface="Arial" panose="020B0604020202020204" pitchFamily="34" charset="0"/>
              <a:buChar char="•"/>
            </a:pPr>
            <a:r>
              <a:rPr lang="en-US" dirty="0">
                <a:effectLst/>
              </a:rPr>
              <a:t>The majority of wines in the dataset have a quality rating of 5 or 6.</a:t>
            </a:r>
          </a:p>
          <a:p>
            <a:pPr>
              <a:buFont typeface="Arial" panose="020B0604020202020204" pitchFamily="34" charset="0"/>
              <a:buChar char="•"/>
            </a:pPr>
            <a:r>
              <a:rPr lang="en-US" dirty="0">
                <a:effectLst/>
              </a:rPr>
              <a:t>Wines with a quality rating of 3 and 9 are the least common.</a:t>
            </a:r>
          </a:p>
          <a:p>
            <a:pPr>
              <a:buFont typeface="Arial" panose="020B0604020202020204" pitchFamily="34" charset="0"/>
              <a:buChar char="•"/>
            </a:pPr>
            <a:r>
              <a:rPr lang="en-US" dirty="0">
                <a:effectLst/>
              </a:rPr>
              <a:t>There are only a few wines with a quality rating of 8.</a:t>
            </a:r>
          </a:p>
          <a:p>
            <a:endParaRPr lang="en-IN" dirty="0"/>
          </a:p>
        </p:txBody>
      </p:sp>
      <p:sp>
        <p:nvSpPr>
          <p:cNvPr id="34" name="TextBox 33">
            <a:extLst>
              <a:ext uri="{FF2B5EF4-FFF2-40B4-BE49-F238E27FC236}">
                <a16:creationId xmlns:a16="http://schemas.microsoft.com/office/drawing/2014/main" id="{F0571432-697B-6133-232C-2C65800BBF7C}"/>
              </a:ext>
            </a:extLst>
          </p:cNvPr>
          <p:cNvSpPr txBox="1"/>
          <p:nvPr/>
        </p:nvSpPr>
        <p:spPr>
          <a:xfrm>
            <a:off x="566826" y="851476"/>
            <a:ext cx="3005764" cy="369332"/>
          </a:xfrm>
          <a:prstGeom prst="rect">
            <a:avLst/>
          </a:prstGeom>
          <a:noFill/>
        </p:spPr>
        <p:txBody>
          <a:bodyPr wrap="square" rtlCol="0">
            <a:spAutoFit/>
          </a:bodyPr>
          <a:lstStyle/>
          <a:p>
            <a:r>
              <a:rPr lang="en-IN" dirty="0"/>
              <a:t>Wine Quality Distribution</a:t>
            </a:r>
          </a:p>
        </p:txBody>
      </p:sp>
    </p:spTree>
    <p:extLst>
      <p:ext uri="{BB962C8B-B14F-4D97-AF65-F5344CB8AC3E}">
        <p14:creationId xmlns:p14="http://schemas.microsoft.com/office/powerpoint/2010/main" val="322485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B784-E175-0208-D29F-1165FC2E1AB8}"/>
              </a:ext>
            </a:extLst>
          </p:cNvPr>
          <p:cNvSpPr>
            <a:spLocks noGrp="1"/>
          </p:cNvSpPr>
          <p:nvPr>
            <p:ph type="title"/>
          </p:nvPr>
        </p:nvSpPr>
        <p:spPr>
          <a:xfrm>
            <a:off x="301841" y="365125"/>
            <a:ext cx="7270811" cy="45719"/>
          </a:xfrm>
        </p:spPr>
        <p:txBody>
          <a:bodyPr>
            <a:normAutofit fontScale="90000"/>
          </a:bodyPr>
          <a:lstStyle/>
          <a:p>
            <a:r>
              <a:rPr lang="en-IN" dirty="0"/>
              <a:t>Feature Selection</a:t>
            </a:r>
          </a:p>
        </p:txBody>
      </p:sp>
      <p:sp>
        <p:nvSpPr>
          <p:cNvPr id="4" name="TextBox 3">
            <a:extLst>
              <a:ext uri="{FF2B5EF4-FFF2-40B4-BE49-F238E27FC236}">
                <a16:creationId xmlns:a16="http://schemas.microsoft.com/office/drawing/2014/main" id="{055A6CD7-6C60-D271-7E1B-46952988EA28}"/>
              </a:ext>
            </a:extLst>
          </p:cNvPr>
          <p:cNvSpPr txBox="1"/>
          <p:nvPr/>
        </p:nvSpPr>
        <p:spPr>
          <a:xfrm>
            <a:off x="417250" y="1012053"/>
            <a:ext cx="5184560" cy="1754326"/>
          </a:xfrm>
          <a:prstGeom prst="rect">
            <a:avLst/>
          </a:prstGeom>
          <a:noFill/>
        </p:spPr>
        <p:txBody>
          <a:bodyPr wrap="square" rtlCol="0">
            <a:spAutoFit/>
          </a:bodyPr>
          <a:lstStyle/>
          <a:p>
            <a:r>
              <a:rPr lang="en-US" b="1">
                <a:effectLst/>
              </a:rPr>
              <a:t>Feature Importance</a:t>
            </a:r>
            <a:endParaRPr lang="en-US" b="1"/>
          </a:p>
          <a:p>
            <a:r>
              <a:rPr lang="en-US">
                <a:effectLst/>
              </a:rPr>
              <a:t>Feature importance is a technique that ranks the importance of each feature in predicting the target variable. It helps identify the most influential features and can be used to eliminate irrelevant or redundant features.</a:t>
            </a:r>
            <a:endParaRPr lang="en-US"/>
          </a:p>
        </p:txBody>
      </p:sp>
      <p:sp>
        <p:nvSpPr>
          <p:cNvPr id="6" name="Rectangle 1">
            <a:extLst>
              <a:ext uri="{FF2B5EF4-FFF2-40B4-BE49-F238E27FC236}">
                <a16:creationId xmlns:a16="http://schemas.microsoft.com/office/drawing/2014/main" id="{FF967BF2-EFFA-CB85-7A88-1DA6439290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A5861A98-F4D9-43E8-99AC-ECEB3E9111F2}"/>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20FB99A9-DFBA-9B83-5F4F-9E8EB68136E7}"/>
              </a:ext>
            </a:extLst>
          </p:cNvPr>
          <p:cNvSpPr txBox="1"/>
          <p:nvPr/>
        </p:nvSpPr>
        <p:spPr>
          <a:xfrm>
            <a:off x="6096000" y="1074198"/>
            <a:ext cx="5184560" cy="2031325"/>
          </a:xfrm>
          <a:prstGeom prst="rect">
            <a:avLst/>
          </a:prstGeom>
          <a:noFill/>
        </p:spPr>
        <p:txBody>
          <a:bodyPr wrap="square" rtlCol="0">
            <a:spAutoFit/>
          </a:bodyPr>
          <a:lstStyle/>
          <a:p>
            <a:r>
              <a:rPr lang="en-US" b="1" dirty="0">
                <a:effectLst/>
              </a:rPr>
              <a:t>Correlation Analysis</a:t>
            </a:r>
            <a:endParaRPr lang="en-US" b="1" dirty="0"/>
          </a:p>
          <a:p>
            <a:r>
              <a:rPr lang="en-US" dirty="0">
                <a:effectLst/>
              </a:rPr>
              <a:t>Correlation analysis measures the strength and direction of the linear relationship between two variables. It helps identify features that are highly correlated with the target variable and can be used to select the most relevant features for prediction.</a:t>
            </a:r>
            <a:endParaRPr lang="en-US" dirty="0"/>
          </a:p>
          <a:p>
            <a:endParaRPr lang="en-IN" dirty="0"/>
          </a:p>
        </p:txBody>
      </p:sp>
    </p:spTree>
    <p:extLst>
      <p:ext uri="{BB962C8B-B14F-4D97-AF65-F5344CB8AC3E}">
        <p14:creationId xmlns:p14="http://schemas.microsoft.com/office/powerpoint/2010/main" val="3079077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88E10-3B4F-C904-1BF1-7B62B2E5DC8E}"/>
              </a:ext>
            </a:extLst>
          </p:cNvPr>
          <p:cNvSpPr>
            <a:spLocks noGrp="1"/>
          </p:cNvSpPr>
          <p:nvPr>
            <p:ph type="title"/>
          </p:nvPr>
        </p:nvSpPr>
        <p:spPr>
          <a:xfrm>
            <a:off x="292963" y="365126"/>
            <a:ext cx="11060837" cy="140902"/>
          </a:xfrm>
        </p:spPr>
        <p:txBody>
          <a:bodyPr>
            <a:normAutofit fontScale="90000"/>
          </a:bodyPr>
          <a:lstStyle/>
          <a:p>
            <a:r>
              <a:rPr lang="en-IN" dirty="0"/>
              <a:t>Model Evaluation</a:t>
            </a:r>
          </a:p>
        </p:txBody>
      </p:sp>
      <p:sp>
        <p:nvSpPr>
          <p:cNvPr id="9" name="TextBox 8">
            <a:extLst>
              <a:ext uri="{FF2B5EF4-FFF2-40B4-BE49-F238E27FC236}">
                <a16:creationId xmlns:a16="http://schemas.microsoft.com/office/drawing/2014/main" id="{0A10B5DB-3251-6367-338F-C4E6EFDC010B}"/>
              </a:ext>
            </a:extLst>
          </p:cNvPr>
          <p:cNvSpPr txBox="1"/>
          <p:nvPr/>
        </p:nvSpPr>
        <p:spPr>
          <a:xfrm>
            <a:off x="292963" y="1056443"/>
            <a:ext cx="5803037" cy="2862322"/>
          </a:xfrm>
          <a:prstGeom prst="rect">
            <a:avLst/>
          </a:prstGeom>
          <a:noFill/>
        </p:spPr>
        <p:txBody>
          <a:bodyPr wrap="square" rtlCol="0">
            <a:spAutoFit/>
          </a:bodyPr>
          <a:lstStyle/>
          <a:p>
            <a:r>
              <a:rPr lang="en-US" b="1" dirty="0">
                <a:effectLst/>
              </a:rPr>
              <a:t>Performance Metrics</a:t>
            </a:r>
            <a:endParaRPr lang="en-US" b="1" dirty="0"/>
          </a:p>
          <a:p>
            <a:pPr>
              <a:buFont typeface="Arial" panose="020B0604020202020204" pitchFamily="34" charset="0"/>
              <a:buChar char="•"/>
            </a:pPr>
            <a:r>
              <a:rPr lang="en-US" dirty="0">
                <a:effectLst/>
              </a:rPr>
              <a:t>Mean Squared Error (MSE): The average of the squared differences between the predicted and actual wine quality ratings.</a:t>
            </a:r>
          </a:p>
          <a:p>
            <a:pPr>
              <a:buFont typeface="Arial" panose="020B0604020202020204" pitchFamily="34" charset="0"/>
              <a:buChar char="•"/>
            </a:pPr>
            <a:r>
              <a:rPr lang="en-US" dirty="0">
                <a:effectLst/>
              </a:rPr>
              <a:t>Root Mean Squared Error (RMSE): The square root of the MSE, providing a more interpretable measure of the model's performance.</a:t>
            </a:r>
          </a:p>
          <a:p>
            <a:pPr>
              <a:buFont typeface="Arial" panose="020B0604020202020204" pitchFamily="34" charset="0"/>
              <a:buChar char="•"/>
            </a:pPr>
            <a:r>
              <a:rPr lang="en-US" dirty="0">
                <a:effectLst/>
              </a:rPr>
              <a:t>R-squared (R^2): The proportion of the variance in the wine quality ratings that can be explained by the model.</a:t>
            </a:r>
          </a:p>
          <a:p>
            <a:endParaRPr lang="en-IN" dirty="0"/>
          </a:p>
        </p:txBody>
      </p:sp>
      <p:graphicFrame>
        <p:nvGraphicFramePr>
          <p:cNvPr id="5" name="Chart 4">
            <a:extLst>
              <a:ext uri="{FF2B5EF4-FFF2-40B4-BE49-F238E27FC236}">
                <a16:creationId xmlns:a16="http://schemas.microsoft.com/office/drawing/2014/main" id="{C3B37544-ED63-9D25-497E-B1E5592EECBC}"/>
              </a:ext>
            </a:extLst>
          </p:cNvPr>
          <p:cNvGraphicFramePr/>
          <p:nvPr>
            <p:extLst>
              <p:ext uri="{D42A27DB-BD31-4B8C-83A1-F6EECF244321}">
                <p14:modId xmlns:p14="http://schemas.microsoft.com/office/powerpoint/2010/main" val="3913662484"/>
              </p:ext>
            </p:extLst>
          </p:nvPr>
        </p:nvGraphicFramePr>
        <p:xfrm>
          <a:off x="6007607" y="1056444"/>
          <a:ext cx="5891429" cy="43110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1573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FF46-EBEC-56B3-D59D-4659AEC88798}"/>
              </a:ext>
            </a:extLst>
          </p:cNvPr>
          <p:cNvSpPr>
            <a:spLocks noGrp="1"/>
          </p:cNvSpPr>
          <p:nvPr>
            <p:ph type="title"/>
          </p:nvPr>
        </p:nvSpPr>
        <p:spPr>
          <a:xfrm>
            <a:off x="201168" y="393192"/>
            <a:ext cx="11152632" cy="45719"/>
          </a:xfrm>
        </p:spPr>
        <p:txBody>
          <a:bodyPr>
            <a:normAutofit fontScale="90000"/>
          </a:bodyPr>
          <a:lstStyle/>
          <a:p>
            <a:r>
              <a:rPr lang="en-US" dirty="0"/>
              <a:t>Conclusion</a:t>
            </a:r>
            <a:endParaRPr lang="en-IN" dirty="0"/>
          </a:p>
        </p:txBody>
      </p:sp>
      <p:sp>
        <p:nvSpPr>
          <p:cNvPr id="3" name="Content Placeholder 2">
            <a:extLst>
              <a:ext uri="{FF2B5EF4-FFF2-40B4-BE49-F238E27FC236}">
                <a16:creationId xmlns:a16="http://schemas.microsoft.com/office/drawing/2014/main" id="{60742D46-0274-41EB-23BB-67B713B77BDD}"/>
              </a:ext>
            </a:extLst>
          </p:cNvPr>
          <p:cNvSpPr>
            <a:spLocks noGrp="1"/>
          </p:cNvSpPr>
          <p:nvPr>
            <p:ph idx="1"/>
          </p:nvPr>
        </p:nvSpPr>
        <p:spPr>
          <a:xfrm>
            <a:off x="301752" y="667512"/>
            <a:ext cx="11052048" cy="5509451"/>
          </a:xfrm>
        </p:spPr>
        <p:txBody>
          <a:bodyPr>
            <a:normAutofit fontScale="92500" lnSpcReduction="20000"/>
          </a:bodyPr>
          <a:lstStyle/>
          <a:p>
            <a:pPr marL="0" indent="0">
              <a:buNone/>
            </a:pPr>
            <a:endParaRPr lang="en-US" b="1" dirty="0"/>
          </a:p>
          <a:p>
            <a:pPr>
              <a:buFont typeface="Arial" panose="020B0604020202020204" pitchFamily="34" charset="0"/>
              <a:buChar char="•"/>
            </a:pPr>
            <a:r>
              <a:rPr lang="en-US" dirty="0">
                <a:effectLst/>
              </a:rPr>
              <a:t>The wine quality prediction project successfully developed a model to predict the quality of wines based on various features.</a:t>
            </a:r>
          </a:p>
          <a:p>
            <a:pPr>
              <a:buFont typeface="Arial" panose="020B0604020202020204" pitchFamily="34" charset="0"/>
              <a:buChar char="•"/>
            </a:pPr>
            <a:r>
              <a:rPr lang="en-US" dirty="0">
                <a:effectLst/>
              </a:rPr>
              <a:t>The model achieved an accuracy of 85% in predicting wine quality.</a:t>
            </a:r>
          </a:p>
          <a:p>
            <a:endParaRPr lang="en-US" b="1" dirty="0"/>
          </a:p>
          <a:p>
            <a:pPr>
              <a:buFont typeface="Arial" panose="020B0604020202020204" pitchFamily="34" charset="0"/>
              <a:buChar char="•"/>
            </a:pPr>
            <a:r>
              <a:rPr lang="en-US" dirty="0">
                <a:effectLst/>
              </a:rPr>
              <a:t>The project had a limited dataset, which may have impacted the accuracy of the predictions.</a:t>
            </a:r>
          </a:p>
          <a:p>
            <a:pPr>
              <a:buFont typeface="Arial" panose="020B0604020202020204" pitchFamily="34" charset="0"/>
              <a:buChar char="•"/>
            </a:pPr>
            <a:r>
              <a:rPr lang="en-US" dirty="0">
                <a:effectLst/>
              </a:rPr>
              <a:t>The model was trained on a specific set of wine samples and may not generalize well to other types of wines.</a:t>
            </a:r>
          </a:p>
          <a:p>
            <a:endParaRPr lang="en-US" b="1" dirty="0"/>
          </a:p>
          <a:p>
            <a:pPr>
              <a:buFont typeface="Arial" panose="020B0604020202020204" pitchFamily="34" charset="0"/>
              <a:buChar char="•"/>
            </a:pPr>
            <a:r>
              <a:rPr lang="en-US" dirty="0">
                <a:effectLst/>
              </a:rPr>
              <a:t>Further research can be done to collect a larger and more diverse dataset to improve the accuracy of the model.</a:t>
            </a:r>
          </a:p>
          <a:p>
            <a:pPr>
              <a:buFont typeface="Arial" panose="020B0604020202020204" pitchFamily="34" charset="0"/>
              <a:buChar char="•"/>
            </a:pPr>
            <a:r>
              <a:rPr lang="en-US" dirty="0">
                <a:effectLst/>
              </a:rPr>
              <a:t>The model can be enhanced by incorporating additional features and using more advanced machine learning techniques.</a:t>
            </a:r>
          </a:p>
          <a:p>
            <a:endParaRPr lang="en-IN" dirty="0"/>
          </a:p>
        </p:txBody>
      </p:sp>
    </p:spTree>
    <p:extLst>
      <p:ext uri="{BB962C8B-B14F-4D97-AF65-F5344CB8AC3E}">
        <p14:creationId xmlns:p14="http://schemas.microsoft.com/office/powerpoint/2010/main" val="24771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3CF26-CF4E-CE35-D2CA-14088E523378}"/>
              </a:ext>
            </a:extLst>
          </p:cNvPr>
          <p:cNvSpPr>
            <a:spLocks noGrp="1"/>
          </p:cNvSpPr>
          <p:nvPr>
            <p:ph type="title"/>
          </p:nvPr>
        </p:nvSpPr>
        <p:spPr>
          <a:xfrm>
            <a:off x="838200" y="365125"/>
            <a:ext cx="10515600" cy="6802293"/>
          </a:xfrm>
        </p:spPr>
        <p:txBody>
          <a:bodyPr>
            <a:normAutofit/>
          </a:bodyPr>
          <a:lstStyle/>
          <a:p>
            <a:pPr algn="ctr"/>
            <a:r>
              <a:rPr lang="en-US" sz="9600" b="1" dirty="0"/>
              <a:t>THANK YOU</a:t>
            </a:r>
            <a:endParaRPr lang="en-IN" sz="9600" b="1" dirty="0"/>
          </a:p>
        </p:txBody>
      </p:sp>
    </p:spTree>
    <p:extLst>
      <p:ext uri="{BB962C8B-B14F-4D97-AF65-F5344CB8AC3E}">
        <p14:creationId xmlns:p14="http://schemas.microsoft.com/office/powerpoint/2010/main" val="1970312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190</TotalTime>
  <Words>582</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Wine Quality Prediction Project</vt:lpstr>
      <vt:lpstr>Introduction</vt:lpstr>
      <vt:lpstr>PowerPoint Presentation</vt:lpstr>
      <vt:lpstr>Data Preprocessing</vt:lpstr>
      <vt:lpstr>Exploratory Data Analysis</vt:lpstr>
      <vt:lpstr>Feature Selection</vt:lpstr>
      <vt:lpstr>Model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Project</dc:title>
  <dc:creator>Kush Multani</dc:creator>
  <cp:lastModifiedBy>Kush Multani</cp:lastModifiedBy>
  <cp:revision>3</cp:revision>
  <dcterms:created xsi:type="dcterms:W3CDTF">2024-03-19T09:01:11Z</dcterms:created>
  <dcterms:modified xsi:type="dcterms:W3CDTF">2024-03-20T08:46:58Z</dcterms:modified>
</cp:coreProperties>
</file>