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84BE18D-8D42-4C69-BFCA-E92C9F765691}">
  <a:tblStyle styleId="{884BE18D-8D42-4C69-BFCA-E92C9F765691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342900" rtl="0">
              <a:spcBef>
                <a:spcPts val="0"/>
              </a:spcBef>
              <a:buClr>
                <a:schemeClr val="lt1"/>
              </a:buClr>
              <a:buSzPct val="100000"/>
              <a:buChar char="•"/>
            </a:pPr>
            <a:r>
              <a:rPr lang="en-CA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Kushal describes the new features added and shows the new UVIC Access prototype design</a:t>
            </a:r>
          </a:p>
          <a:p>
            <a:pPr indent="-342900" lvl="0" marL="342900">
              <a:spcBef>
                <a:spcPts val="640"/>
              </a:spcBef>
              <a:buClr>
                <a:schemeClr val="lt1"/>
              </a:buClr>
              <a:buSzPct val="100000"/>
              <a:buChar char="•"/>
            </a:pPr>
            <a:r>
              <a:rPr lang="en-CA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run the prototype, the browser needs to install “Balsamiq Mockups 3 for google drive”</a:t>
            </a:r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talk about virtual tour</a:t>
            </a:r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jpg"/><Relationship Id="rId4" Type="http://schemas.openxmlformats.org/officeDocument/2006/relationships/image" Target="../media/image01.jpg"/><Relationship Id="rId5" Type="http://schemas.openxmlformats.org/officeDocument/2006/relationships/image" Target="../media/image03.jpg"/><Relationship Id="rId6" Type="http://schemas.openxmlformats.org/officeDocument/2006/relationships/image" Target="../media/image0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CA" sz="7200"/>
              <a:t>UVIC Access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25000"/>
              <a:buFont typeface="Arial"/>
              <a:buNone/>
            </a:pPr>
            <a:r>
              <a:rPr b="0" i="0" lang="en-CA" sz="217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We Are The Pandas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92D050"/>
              </a:buClr>
              <a:buSzPct val="25000"/>
              <a:buFont typeface="Arial"/>
              <a:buNone/>
            </a:pPr>
            <a:r>
              <a:rPr b="0" i="0" lang="en-CA" sz="217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David Clark, Adnan Duale &amp; Kushal Patel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 rot="10800000">
            <a:off x="1142976" y="1500174"/>
            <a:ext cx="1071570" cy="1587"/>
          </a:xfrm>
          <a:prstGeom prst="straightConnector1">
            <a:avLst/>
          </a:prstGeom>
          <a:noFill/>
          <a:ln cap="flat" cmpd="sng" w="50800">
            <a:solidFill>
              <a:srgbClr val="92D0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Shape 87"/>
          <p:cNvCxnSpPr/>
          <p:nvPr/>
        </p:nvCxnSpPr>
        <p:spPr>
          <a:xfrm rot="5400000">
            <a:off x="572266" y="2071677"/>
            <a:ext cx="1142213" cy="793"/>
          </a:xfrm>
          <a:prstGeom prst="straightConnector1">
            <a:avLst/>
          </a:prstGeom>
          <a:noFill/>
          <a:ln cap="flat" cmpd="sng" w="50800">
            <a:solidFill>
              <a:srgbClr val="92D0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Shape 88"/>
          <p:cNvCxnSpPr/>
          <p:nvPr/>
        </p:nvCxnSpPr>
        <p:spPr>
          <a:xfrm flipH="1" rot="10800000">
            <a:off x="7643039" y="6000768"/>
            <a:ext cx="1143802" cy="793"/>
          </a:xfrm>
          <a:prstGeom prst="straightConnector1">
            <a:avLst/>
          </a:prstGeom>
          <a:noFill/>
          <a:ln cap="flat" cmpd="sng" w="50800">
            <a:solidFill>
              <a:srgbClr val="92D0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Shape 89"/>
          <p:cNvCxnSpPr/>
          <p:nvPr/>
        </p:nvCxnSpPr>
        <p:spPr>
          <a:xfrm rot="-5400000">
            <a:off x="8215337" y="5429264"/>
            <a:ext cx="1143007" cy="1587"/>
          </a:xfrm>
          <a:prstGeom prst="straightConnector1">
            <a:avLst/>
          </a:prstGeom>
          <a:noFill/>
          <a:ln cap="flat" cmpd="sng" w="50800">
            <a:solidFill>
              <a:srgbClr val="92D05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4714883"/>
            <a:ext cx="8229600" cy="1411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CA" sz="27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list omits ‘no-brainer’ features that the current app doesn’t include at all.  Our next step to address this omission was to look at best-in-breed apps available to other institutions.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4" name="Shape 144"/>
          <p:cNvGraphicFramePr/>
          <p:nvPr/>
        </p:nvGraphicFramePr>
        <p:xfrm>
          <a:off x="1357290" y="7143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{884BE18D-8D42-4C69-BFCA-E92C9F765691}</a:tableStyleId>
              </a:tblPr>
              <a:tblGrid>
                <a:gridCol w="1157250"/>
                <a:gridCol w="4105150"/>
                <a:gridCol w="593875"/>
                <a:gridCol w="787450"/>
              </a:tblGrid>
              <a:tr h="445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Fully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Minimally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22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Events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Today’s Events, This Week’s Events, This Month’s Events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22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Events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Date, Category, Description, Time, Pricing and Location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22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Events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 by category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22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Campus Map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2d, 3d accessibility and parking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</a:tr>
              <a:tr h="445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Transit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list of next 4-5 buses leaving UVic for each route, with times and bay number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22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Weather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Environment Canada feed for upcoming week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22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Campus Dining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Opens the corresponding section of the UVic website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</a:tr>
              <a:tr h="445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Social Media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Opens browser views of UVic’s Facebook, Youtube, Youtube (Vikes), Flickr and 4 different twitter accounts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</a:tr>
              <a:tr h="222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Buttons to call 911 and campus security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22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Browser views of campus security location map and website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</a:tr>
              <a:tr h="445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Safety Tools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Loud alarm, flashlight (iPhone only), email your location, security alerts 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22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 to UVic website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CA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45" name="Shape 14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CA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 efficient Mobile Apps</a:t>
            </a:r>
            <a:br>
              <a:rPr b="0" i="0" lang="en-CA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59250" y="1417650"/>
            <a:ext cx="2752800" cy="43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CA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exist many Mobile apps that contain effective features that we have found would be useful in Uvic Mobile app. </a:t>
            </a:r>
          </a:p>
        </p:txBody>
      </p:sp>
      <p:pic>
        <p:nvPicPr>
          <p:cNvPr descr="csun.jpeg"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375" y="1220374"/>
            <a:ext cx="2856574" cy="2581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rnandC.jpeg"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2050" y="1154050"/>
            <a:ext cx="3293474" cy="2647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orgetown.jpeg" id="154" name="Shape 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2050" y="3830975"/>
            <a:ext cx="3338325" cy="2400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atar.jpeg" id="155" name="Shape 1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0375" y="3801850"/>
            <a:ext cx="2926525" cy="240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CA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After Research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3110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CA" sz="2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top six universities or colleges who created most appealing mobile apps are the following: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98666"/>
              <a:buFont typeface="Arial"/>
              <a:buChar char="•"/>
            </a:pPr>
            <a:r>
              <a:rPr b="0" i="0" lang="en-CA" sz="2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Barnard College: Virtual Tour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98666"/>
              <a:buFont typeface="Arial"/>
              <a:buChar char="•"/>
            </a:pPr>
            <a:r>
              <a:rPr b="0" i="0" lang="en-CA" sz="2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California State University Northridge (CSUN): Indoor Maps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98666"/>
              <a:buFont typeface="Arial"/>
              <a:buChar char="•"/>
            </a:pPr>
            <a:r>
              <a:rPr b="0" i="0" lang="en-CA" sz="2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Qatar University (QU): Multiple Languages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98666"/>
              <a:buFont typeface="Arial"/>
              <a:buChar char="•"/>
            </a:pPr>
            <a:r>
              <a:rPr b="0" i="0" lang="en-CA" sz="2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Fitchburg State University (FSU):  IT Help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98666"/>
              <a:buFont typeface="Arial"/>
              <a:buChar char="•"/>
            </a:pPr>
            <a:r>
              <a:rPr b="0" i="0" lang="en-CA" sz="2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Massachusetts (UMASS): Notification and Banner Messages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98666"/>
              <a:buFont typeface="Arial"/>
              <a:buChar char="•"/>
            </a:pPr>
            <a:r>
              <a:rPr b="0" i="0" lang="en-CA" sz="2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Georgetown University: Event of the week. </a:t>
            </a:r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28595" y="28572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CA" sz="3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Recommending features and a new design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640"/>
              </a:spcBef>
              <a:spcAft>
                <a:spcPts val="0"/>
              </a:spcAft>
            </a:pPr>
            <a:r>
              <a:rPr lang="en-CA"/>
              <a:t>New design adopts features from the current app and introduces the following features:</a:t>
            </a:r>
          </a:p>
          <a:p>
            <a:pPr indent="-228600" lvl="1" marL="914400" marR="0" rtl="0" algn="l">
              <a:spcBef>
                <a:spcPts val="640"/>
              </a:spcBef>
              <a:spcAft>
                <a:spcPts val="0"/>
              </a:spcAft>
            </a:pPr>
            <a:r>
              <a:rPr lang="en-CA"/>
              <a:t>MyPage - requires netlink login</a:t>
            </a:r>
          </a:p>
          <a:p>
            <a:pPr indent="-228600" lvl="1" marL="914400" marR="0" rtl="0" algn="l">
              <a:spcBef>
                <a:spcPts val="640"/>
              </a:spcBef>
              <a:spcAft>
                <a:spcPts val="0"/>
              </a:spcAft>
            </a:pPr>
            <a:r>
              <a:rPr lang="en-CA"/>
              <a:t>Webmail - requires netlink login</a:t>
            </a:r>
          </a:p>
          <a:p>
            <a:pPr indent="-228600" lvl="1" marL="914400" marR="0" rtl="0" algn="l">
              <a:spcBef>
                <a:spcPts val="640"/>
              </a:spcBef>
              <a:spcAft>
                <a:spcPts val="0"/>
              </a:spcAft>
            </a:pPr>
            <a:r>
              <a:rPr lang="en-CA"/>
              <a:t>Connex - requires netlink and connex login</a:t>
            </a:r>
          </a:p>
          <a:p>
            <a:pPr indent="-228600" lvl="1" marL="914400" marR="0" rtl="0" algn="l">
              <a:spcBef>
                <a:spcPts val="640"/>
              </a:spcBef>
              <a:spcAft>
                <a:spcPts val="0"/>
              </a:spcAft>
            </a:pPr>
            <a:r>
              <a:rPr lang="en-CA"/>
              <a:t>Coursespaces - requires netlink login</a:t>
            </a:r>
          </a:p>
          <a:p>
            <a:pPr indent="-228600" lvl="0" marL="457200" marR="0" rtl="0" algn="l">
              <a:spcBef>
                <a:spcPts val="640"/>
              </a:spcBef>
            </a:pPr>
            <a:r>
              <a:rPr lang="en-CA"/>
              <a:t> Enhanced Maps View</a:t>
            </a:r>
          </a:p>
          <a:p>
            <a:pPr indent="-406400" lvl="1" marL="914400" marR="0" rtl="0" algn="l">
              <a:spcBef>
                <a:spcPts val="640"/>
              </a:spcBef>
              <a:buSzPct val="100000"/>
            </a:pPr>
            <a:r>
              <a:rPr lang="en-CA" sz="2800"/>
              <a:t>View Current Location, Campus Map, Residence Map, Building Map</a:t>
            </a:r>
          </a:p>
          <a:p>
            <a:pPr indent="0" lvl="0" marL="0" marR="0" rtl="0" algn="l">
              <a:spcBef>
                <a:spcPts val="64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New Features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CA" sz="3000"/>
              <a:t>MyPage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-CA" sz="2400"/>
              <a:t>Home, Student Services, Research, Library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CA" sz="3000"/>
              <a:t>Coursespaces &amp; Connex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-CA" sz="2400"/>
              <a:t>Access registered courses (view resources, submit assignments, check grades) 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CA" sz="3000"/>
              <a:t>Webmail</a:t>
            </a:r>
          </a:p>
          <a:p>
            <a:pPr indent="-381000" lvl="1" marL="914400">
              <a:spcBef>
                <a:spcPts val="0"/>
              </a:spcBef>
              <a:buSzPct val="100000"/>
            </a:pPr>
            <a:r>
              <a:rPr lang="en-CA" sz="2400"/>
              <a:t>Access to UVIC Webmail, Send/Receive/Save Messages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CA"/>
              <a:t>via Balsamiq Mockups 3</a:t>
            </a:r>
          </a:p>
        </p:txBody>
      </p:sp>
      <p:sp>
        <p:nvSpPr>
          <p:cNvPr id="179" name="Shape 179"/>
          <p:cNvSpPr/>
          <p:nvPr>
            <p:ph idx="2" type="pic"/>
          </p:nvPr>
        </p:nvSpPr>
        <p:spPr>
          <a:xfrm>
            <a:off x="1792288" y="568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CA" sz="9600"/>
              <a:t>Prototype Demo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CA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new app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CA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 new app design is feasible; it is possible to create a UI and feature design that combines the features required in a modern University App with a design that is attractive and usable.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CA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are no conceptual or practical obstacles; those that remain are political and bureaucratic.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CA" sz="2400"/>
              <a:t>Uvic currently outsources the development of their app, our project suggests forming a team of researchers and developers (already on payroll or UVIC MSC/MSENG students)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57158" y="278605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CA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Questions and recommendations?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0"/>
            <a:ext cx="8229600" cy="1000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CA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Task: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28595" y="785793"/>
            <a:ext cx="7686700" cy="5715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CA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judge and demonstrate the feasibility of improving or replacing the current Uvic mobile app.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CA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motivation: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 app is unpopular, with few downloads.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 app has received poor reviews.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 app lacks obvious features, and many existing features are poorly implemented.</a:t>
            </a:r>
          </a:p>
        </p:txBody>
      </p:sp>
      <p:pic>
        <p:nvPicPr>
          <p:cNvPr descr="reviews.png"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793" y="3500437"/>
            <a:ext cx="4357718" cy="2051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CA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Approach: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CA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assessed three broad approaches for feasibility: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Enhance the current app.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Replace the current app with an official Uvic app.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Replace the current app with an unofficial 3</a:t>
            </a:r>
            <a:r>
              <a:rPr b="0" baseline="30000" i="0" lang="en-CA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b="0" i="0" lang="en-CA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party app.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28595" y="51435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CA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Feasibility assessment: </a:t>
            </a:r>
            <a:r>
              <a:rPr lang="en-CA"/>
              <a:t>None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28595" y="285728"/>
            <a:ext cx="8229600" cy="4857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CA" sz="2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Enhance the current app: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1" i="0" sz="248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78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Was developed and released in April 2013 by Toronto-based software company AppArmour in cooperation with Student Affairs.</a:t>
            </a:r>
          </a:p>
          <a:p>
            <a:pPr indent="-3378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Apparmour’s business model depends on low-cost generation of very similar apps according to a basic template they apply to any institution that approaches them.</a:t>
            </a:r>
          </a:p>
          <a:p>
            <a:pPr indent="-3378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3-year contract ended in April 2016, will not be renewed.</a:t>
            </a:r>
          </a:p>
          <a:p>
            <a:pPr indent="-3378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Apparmour has no incentive to develop a more feature-complete app; their pricing model depends on minimal customization.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28595" y="550070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CA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Feasibility assessment: None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500033" y="357165"/>
            <a:ext cx="8229600" cy="542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CA" sz="27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Official 3</a:t>
            </a:r>
            <a:r>
              <a:rPr b="1" baseline="30000" i="0" lang="en-CA" sz="27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b="1" i="0" lang="en-CA" sz="27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party app: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258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Systems is in the initial stages of developing a replacement app in conjunction with Ellucian Company Ltd.  of Virginia, USA.</a:t>
            </a:r>
          </a:p>
          <a:p>
            <a:pPr indent="-32258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further information about this process is available to students.</a:t>
            </a:r>
          </a:p>
          <a:p>
            <a:pPr indent="-32258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design of the app is not open to student input at this time.</a:t>
            </a:r>
          </a:p>
          <a:p>
            <a:pPr indent="-32258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Ellucian is similar to AppArmour in that their sample apps and feature lists show very little accommodation for idiosyncratic campus needs – their features are generic and focus on event calendars, parking maps, etc.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28595" y="53578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CA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Feasibility assessment: Almost None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28600" y="214300"/>
            <a:ext cx="8229600" cy="5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CA" sz="2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Unofficial 3</a:t>
            </a:r>
            <a:r>
              <a:rPr b="1" baseline="30000" i="0" lang="en-CA" sz="2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b="1" i="0" lang="en-CA" sz="2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party app: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1" i="0" sz="248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78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Technically possible.</a:t>
            </a:r>
          </a:p>
          <a:p>
            <a:pPr indent="-3378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However, due to Canadian trademark law, an unofficial app would be unable to brand itself as a ‘UVic’ app, or take advantage of official UVic logos, colours or marketing support.</a:t>
            </a:r>
          </a:p>
          <a:p>
            <a:pPr indent="-3378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 expect UVic to be hostile to a competing app; may be able to deny access to third parties to UVic information through either technical or legal means.</a:t>
            </a:r>
          </a:p>
          <a:p>
            <a:pPr indent="-3378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 attempt to gather information on events, courses, registration or grades without UVic’s cooperation would rely on screen-scraping or parsing of raw server reply data – error-prone, time-consuming and unreliable.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481600" y="857225"/>
            <a:ext cx="81366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CA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One possible set of circumstances may make a student-created app design viable: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Hypothetical scenario: Uvic’s negotiations with Ellucian fail, and in desperation the University puts out a call for 3</a:t>
            </a:r>
            <a:r>
              <a:rPr baseline="30000" lang="en-CA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CA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-party app designs.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 this hypothetical in mind, we have created a ‘spec’ design, that addresses the feature and UI issues that most predominate in negative user feedback.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CA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 app feature review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600200"/>
            <a:ext cx="3627000" cy="47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592"/>
              </a:spcBef>
              <a:spcAft>
                <a:spcPts val="0"/>
              </a:spcAft>
              <a:buNone/>
            </a:pPr>
            <a:r>
              <a:rPr b="0" i="0" lang="en-CA" sz="2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Fully implemented: accessible features coupled to up-to-date information that is available from a variety of websites, but can be difficult to access quickly on a mobile device.</a:t>
            </a:r>
          </a:p>
          <a:p>
            <a:pPr indent="0" lvl="0" marL="0" marR="0" rtl="0" algn="l"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592"/>
              </a:spcBef>
              <a:buClr>
                <a:schemeClr val="lt1"/>
              </a:buClr>
              <a:buSzPct val="98666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G_2162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775" y="1292075"/>
            <a:ext cx="2885625" cy="5529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_2163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800" y="90349"/>
            <a:ext cx="3855699" cy="676764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542150" y="1165600"/>
            <a:ext cx="3668400" cy="52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6560" lvl="0" marL="457200" rtl="0">
              <a:spcBef>
                <a:spcPts val="592"/>
              </a:spcBef>
              <a:buClr>
                <a:schemeClr val="lt1"/>
              </a:buClr>
              <a:buSzPct val="98666"/>
              <a:buFont typeface="Calibri"/>
              <a:buChar char="●"/>
            </a:pPr>
            <a:r>
              <a:rPr lang="en-CA" sz="296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Minimally implemented: Basic browser views of websites that were designed to be viewed on desktop browsers.  Actually less convenient than using phones’ built-in browser.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