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04d80938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04d80938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04d80938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04d80938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04d80938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04d80938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04d80938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04d80938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04d80938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04d80938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04d80938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04d8093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Voting System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Kush Patel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the  Voting System</a:t>
            </a:r>
            <a:endParaRPr/>
          </a:p>
        </p:txBody>
      </p:sp>
      <p:sp>
        <p:nvSpPr>
          <p:cNvPr id="141" name="Google Shape;141;p14"/>
          <p:cNvSpPr txBox="1"/>
          <p:nvPr>
            <p:ph idx="1" type="body"/>
          </p:nvPr>
        </p:nvSpPr>
        <p:spPr>
          <a:xfrm>
            <a:off x="1297500" y="1567550"/>
            <a:ext cx="4774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will design an Online Voting System that ensures that everyone’s vote and ballots are casted fairly and safely.</a:t>
            </a:r>
            <a:endParaRPr/>
          </a:p>
          <a:p>
            <a:pPr indent="-311150" lvl="0" marL="457200" rtl="0" algn="l">
              <a:spcBef>
                <a:spcPts val="0"/>
              </a:spcBef>
              <a:spcAft>
                <a:spcPts val="0"/>
              </a:spcAft>
              <a:buSzPts val="1300"/>
              <a:buChar char="●"/>
            </a:pPr>
            <a:r>
              <a:rPr lang="en"/>
              <a:t>There will be strong security measures in place in the voting system to make sure everyone’s ballot is safely counted.</a:t>
            </a:r>
            <a:endParaRPr/>
          </a:p>
          <a:p>
            <a:pPr indent="-311150" lvl="0" marL="457200" rtl="0" algn="l">
              <a:spcBef>
                <a:spcPts val="0"/>
              </a:spcBef>
              <a:spcAft>
                <a:spcPts val="0"/>
              </a:spcAft>
              <a:buSzPts val="1300"/>
              <a:buChar char="●"/>
            </a:pPr>
            <a:r>
              <a:rPr lang="en"/>
              <a:t>We must ensure that every </a:t>
            </a:r>
            <a:r>
              <a:rPr lang="en"/>
              <a:t>eligible</a:t>
            </a:r>
            <a:r>
              <a:rPr lang="en"/>
              <a:t> person who can legally vote in the United States can vote safely </a:t>
            </a:r>
            <a:endParaRPr/>
          </a:p>
          <a:p>
            <a:pPr indent="-311150" lvl="0" marL="457200" rtl="0" algn="l">
              <a:spcBef>
                <a:spcPts val="0"/>
              </a:spcBef>
              <a:spcAft>
                <a:spcPts val="0"/>
              </a:spcAft>
              <a:buSzPts val="1300"/>
              <a:buChar char="●"/>
            </a:pPr>
            <a:r>
              <a:rPr lang="en"/>
              <a:t>This is a unbiased voting system, which doesn’t judge or take a look at someone’s </a:t>
            </a:r>
            <a:r>
              <a:rPr lang="en"/>
              <a:t>political</a:t>
            </a:r>
            <a:r>
              <a:rPr lang="en"/>
              <a:t> party or </a:t>
            </a:r>
            <a:r>
              <a:rPr lang="en"/>
              <a:t>beliefs</a:t>
            </a:r>
            <a:endParaRPr/>
          </a:p>
          <a:p>
            <a:pPr indent="-311150" lvl="0" marL="457200" rtl="0" algn="l">
              <a:spcBef>
                <a:spcPts val="0"/>
              </a:spcBef>
              <a:spcAft>
                <a:spcPts val="0"/>
              </a:spcAft>
              <a:buSzPts val="1300"/>
              <a:buChar char="●"/>
            </a:pPr>
            <a:r>
              <a:rPr lang="en"/>
              <a:t>It prevents people from voting twice, If someone vote is cast twice, they’ll only count their first vote just so it can be a fair election</a:t>
            </a:r>
            <a:endParaRPr/>
          </a:p>
        </p:txBody>
      </p:sp>
      <p:pic>
        <p:nvPicPr>
          <p:cNvPr id="142" name="Google Shape;142;p14"/>
          <p:cNvPicPr preferRelativeResize="0"/>
          <p:nvPr/>
        </p:nvPicPr>
        <p:blipFill>
          <a:blip r:embed="rId3">
            <a:alphaModFix/>
          </a:blip>
          <a:stretch>
            <a:fillRect/>
          </a:stretch>
        </p:blipFill>
        <p:spPr>
          <a:xfrm>
            <a:off x="6071675" y="3418175"/>
            <a:ext cx="28575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Features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online voting system has strong security features like multi factor authentication  which ensures that only authorized voters access the system, typically by requiring multiple forms of verification. Unique digital identifiers for voters, often issued by government authorities, verify identity before voting.</a:t>
            </a:r>
            <a:endParaRPr/>
          </a:p>
          <a:p>
            <a:pPr indent="-311150" lvl="0" marL="457200" rtl="0" algn="l">
              <a:spcBef>
                <a:spcPts val="0"/>
              </a:spcBef>
              <a:spcAft>
                <a:spcPts val="0"/>
              </a:spcAft>
              <a:buSzPts val="1300"/>
              <a:buChar char="●"/>
            </a:pPr>
            <a:r>
              <a:rPr lang="en"/>
              <a:t>We also need to use equipment that creates a paper record of every vote that is cast</a:t>
            </a:r>
            <a:endParaRPr/>
          </a:p>
          <a:p>
            <a:pPr indent="-311150" lvl="0" marL="457200" rtl="0" algn="l">
              <a:spcBef>
                <a:spcPts val="0"/>
              </a:spcBef>
              <a:spcAft>
                <a:spcPts val="0"/>
              </a:spcAft>
              <a:buSzPts val="1300"/>
              <a:buChar char="●"/>
            </a:pPr>
            <a:r>
              <a:rPr lang="en"/>
              <a:t>We also need to include risk limiting audits if we want to reduce the risk of malicious election manipulation</a:t>
            </a:r>
            <a:endParaRPr/>
          </a:p>
          <a:p>
            <a:pPr indent="-311150" lvl="0" marL="457200" rtl="0" algn="l">
              <a:spcBef>
                <a:spcPts val="0"/>
              </a:spcBef>
              <a:spcAft>
                <a:spcPts val="0"/>
              </a:spcAft>
              <a:buSzPts val="1300"/>
              <a:buChar char="●"/>
            </a:pPr>
            <a:r>
              <a:rPr lang="en"/>
              <a:t>We also need to include strong encryption if we want to ensure that there is a higher level security in online elections.</a:t>
            </a:r>
            <a:endParaRPr/>
          </a:p>
        </p:txBody>
      </p:sp>
      <p:pic>
        <p:nvPicPr>
          <p:cNvPr id="149" name="Google Shape;149;p15"/>
          <p:cNvPicPr preferRelativeResize="0"/>
          <p:nvPr/>
        </p:nvPicPr>
        <p:blipFill>
          <a:blip r:embed="rId3">
            <a:alphaModFix/>
          </a:blip>
          <a:stretch>
            <a:fillRect/>
          </a:stretch>
        </p:blipFill>
        <p:spPr>
          <a:xfrm>
            <a:off x="4671500" y="126237"/>
            <a:ext cx="4347375" cy="144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Accessibility and Usability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Everyone has to get access to this online voting system whether they have internet or not</a:t>
            </a:r>
            <a:endParaRPr/>
          </a:p>
          <a:p>
            <a:pPr indent="-311150" lvl="0" marL="457200" rtl="0" algn="l">
              <a:spcBef>
                <a:spcPts val="0"/>
              </a:spcBef>
              <a:spcAft>
                <a:spcPts val="0"/>
              </a:spcAft>
              <a:buSzPts val="1300"/>
              <a:buChar char="●"/>
            </a:pPr>
            <a:r>
              <a:rPr lang="en"/>
              <a:t>If a person </a:t>
            </a:r>
            <a:r>
              <a:rPr lang="en"/>
              <a:t>doesn't</a:t>
            </a:r>
            <a:r>
              <a:rPr lang="en"/>
              <a:t> have accessibility and usability, they must </a:t>
            </a:r>
            <a:r>
              <a:rPr lang="en"/>
              <a:t>receive</a:t>
            </a:r>
            <a:r>
              <a:rPr lang="en"/>
              <a:t> a mail and go to a nearby voting center that as internet access and computers they can use for the online voting system</a:t>
            </a:r>
            <a:endParaRPr/>
          </a:p>
          <a:p>
            <a:pPr indent="-311150" lvl="0" marL="457200" rtl="0" algn="l">
              <a:spcBef>
                <a:spcPts val="0"/>
              </a:spcBef>
              <a:spcAft>
                <a:spcPts val="0"/>
              </a:spcAft>
              <a:buSzPts val="1300"/>
              <a:buChar char="●"/>
            </a:pPr>
            <a:r>
              <a:rPr lang="en"/>
              <a:t>We also need to include help and support tutorials for people who are casting their vote for the first time</a:t>
            </a:r>
            <a:endParaRPr/>
          </a:p>
          <a:p>
            <a:pPr indent="-311150" lvl="0" marL="457200" rtl="0" algn="l">
              <a:spcBef>
                <a:spcPts val="0"/>
              </a:spcBef>
              <a:spcAft>
                <a:spcPts val="0"/>
              </a:spcAft>
              <a:buSzPts val="1300"/>
              <a:buChar char="●"/>
            </a:pPr>
            <a:r>
              <a:rPr lang="en"/>
              <a:t>We also need to have our voting system include multiple languages  because it is a </a:t>
            </a:r>
            <a:r>
              <a:rPr lang="en"/>
              <a:t>multilingual</a:t>
            </a:r>
            <a:r>
              <a:rPr lang="en"/>
              <a:t> country in which many voters don’t know what english is so they need to make it fair by having everyone understand the meaning</a:t>
            </a:r>
            <a:endParaRPr/>
          </a:p>
        </p:txBody>
      </p:sp>
      <p:pic>
        <p:nvPicPr>
          <p:cNvPr id="156" name="Google Shape;156;p16"/>
          <p:cNvPicPr preferRelativeResize="0"/>
          <p:nvPr/>
        </p:nvPicPr>
        <p:blipFill>
          <a:blip r:embed="rId3">
            <a:alphaModFix/>
          </a:blip>
          <a:stretch>
            <a:fillRect/>
          </a:stretch>
        </p:blipFill>
        <p:spPr>
          <a:xfrm>
            <a:off x="6019525" y="51874"/>
            <a:ext cx="3050776" cy="1597850"/>
          </a:xfrm>
          <a:prstGeom prst="rect">
            <a:avLst/>
          </a:prstGeom>
          <a:noFill/>
          <a:ln>
            <a:noFill/>
          </a:ln>
        </p:spPr>
      </p:pic>
      <p:sp>
        <p:nvSpPr>
          <p:cNvPr id="157" name="Google Shape;157;p16"/>
          <p:cNvSpPr txBox="1"/>
          <p:nvPr/>
        </p:nvSpPr>
        <p:spPr>
          <a:xfrm>
            <a:off x="750875" y="575675"/>
            <a:ext cx="4005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Privacy and Transparency </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online voting system needs to protect the privacy of the </a:t>
            </a:r>
            <a:r>
              <a:rPr lang="en"/>
              <a:t>individual</a:t>
            </a:r>
            <a:r>
              <a:rPr lang="en"/>
              <a:t> by </a:t>
            </a:r>
            <a:r>
              <a:rPr lang="en"/>
              <a:t>implementing</a:t>
            </a:r>
            <a:r>
              <a:rPr lang="en"/>
              <a:t> end to end encryption in which it prevents the voter’s identity from being exposed and </a:t>
            </a:r>
            <a:r>
              <a:rPr lang="en"/>
              <a:t>unauthorized</a:t>
            </a:r>
            <a:r>
              <a:rPr lang="en"/>
              <a:t> access during end to end transmission. </a:t>
            </a:r>
            <a:endParaRPr/>
          </a:p>
          <a:p>
            <a:pPr indent="-311150" lvl="0" marL="457200" rtl="0" algn="l">
              <a:spcBef>
                <a:spcPts val="0"/>
              </a:spcBef>
              <a:spcAft>
                <a:spcPts val="0"/>
              </a:spcAft>
              <a:buSzPts val="1300"/>
              <a:buChar char="●"/>
            </a:pPr>
            <a:r>
              <a:rPr lang="en"/>
              <a:t>We also need to ensure that the data can only be accessed by authorized users.</a:t>
            </a:r>
            <a:endParaRPr/>
          </a:p>
          <a:p>
            <a:pPr indent="-311150" lvl="0" marL="457200" rtl="0" algn="l">
              <a:spcBef>
                <a:spcPts val="0"/>
              </a:spcBef>
              <a:spcAft>
                <a:spcPts val="0"/>
              </a:spcAft>
              <a:buSzPts val="1300"/>
              <a:buChar char="●"/>
            </a:pPr>
            <a:r>
              <a:rPr lang="en"/>
              <a:t>To be transparent we also need to include risk-limiting audits to show that our online voting system is safe to the public in which we can build trust</a:t>
            </a:r>
            <a:endParaRPr/>
          </a:p>
          <a:p>
            <a:pPr indent="-311150" lvl="0" marL="457200" rtl="0" algn="l">
              <a:spcBef>
                <a:spcPts val="0"/>
              </a:spcBef>
              <a:spcAft>
                <a:spcPts val="0"/>
              </a:spcAft>
              <a:buSzPts val="1300"/>
              <a:buChar char="●"/>
            </a:pPr>
            <a:r>
              <a:rPr lang="en"/>
              <a:t>A verifiable audit trail can ensure that votes were counted as cast, providing mechanisms for both internal and external audits</a:t>
            </a:r>
            <a:endParaRPr/>
          </a:p>
          <a:p>
            <a:pPr indent="-311150" lvl="0" marL="457200" rtl="0" algn="l">
              <a:spcBef>
                <a:spcPts val="0"/>
              </a:spcBef>
              <a:spcAft>
                <a:spcPts val="0"/>
              </a:spcAft>
              <a:buSzPts val="1300"/>
              <a:buChar char="●"/>
            </a:pPr>
            <a:r>
              <a:rPr lang="en"/>
              <a:t>Blockchain or distributed ledger technologies can be used to create immutable records of votes while preserving voter anonymity, allowing anyone to verify that votes have not been altered or tampered with post-submission</a:t>
            </a:r>
            <a:endParaRPr/>
          </a:p>
        </p:txBody>
      </p:sp>
      <p:pic>
        <p:nvPicPr>
          <p:cNvPr id="164" name="Google Shape;164;p17"/>
          <p:cNvPicPr preferRelativeResize="0"/>
          <p:nvPr/>
        </p:nvPicPr>
        <p:blipFill>
          <a:blip r:embed="rId3">
            <a:alphaModFix/>
          </a:blip>
          <a:stretch>
            <a:fillRect/>
          </a:stretch>
        </p:blipFill>
        <p:spPr>
          <a:xfrm>
            <a:off x="6353372" y="134050"/>
            <a:ext cx="1983025" cy="14853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Considerations</a:t>
            </a:r>
            <a:endParaRPr/>
          </a:p>
        </p:txBody>
      </p:sp>
      <p:sp>
        <p:nvSpPr>
          <p:cNvPr id="170" name="Google Shape;170;p18"/>
          <p:cNvSpPr txBox="1"/>
          <p:nvPr>
            <p:ph idx="1" type="body"/>
          </p:nvPr>
        </p:nvSpPr>
        <p:spPr>
          <a:xfrm>
            <a:off x="1297500" y="1567550"/>
            <a:ext cx="6849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privacy is a ethical issue, because the chance of the data being exposed is high and could lose trust among the users, it’s violating the </a:t>
            </a:r>
            <a:r>
              <a:rPr lang="en"/>
              <a:t>deontological</a:t>
            </a:r>
            <a:r>
              <a:rPr lang="en"/>
              <a:t> ethics which is the right to protect data </a:t>
            </a:r>
            <a:endParaRPr/>
          </a:p>
          <a:p>
            <a:pPr indent="-311150" lvl="0" marL="457200" rtl="0" algn="l">
              <a:spcBef>
                <a:spcPts val="0"/>
              </a:spcBef>
              <a:spcAft>
                <a:spcPts val="0"/>
              </a:spcAft>
              <a:buSzPts val="1300"/>
              <a:buChar char="●"/>
            </a:pPr>
            <a:r>
              <a:rPr lang="en"/>
              <a:t>The workers of the online voting system could potentially misuse the cyber security tools and software the system uses and because of that there could be a higher risk of a cyber attack</a:t>
            </a:r>
            <a:endParaRPr/>
          </a:p>
          <a:p>
            <a:pPr indent="-311150" lvl="0" marL="457200" rtl="0" algn="l">
              <a:spcBef>
                <a:spcPts val="0"/>
              </a:spcBef>
              <a:spcAft>
                <a:spcPts val="0"/>
              </a:spcAft>
              <a:buSzPts val="1300"/>
              <a:buChar char="●"/>
            </a:pPr>
            <a:r>
              <a:rPr lang="en"/>
              <a:t>We must use this online system for the greater good of </a:t>
            </a:r>
            <a:r>
              <a:rPr lang="en"/>
              <a:t>mankind</a:t>
            </a:r>
            <a:r>
              <a:rPr lang="en"/>
              <a:t> and decide what to do if we want to </a:t>
            </a:r>
            <a:r>
              <a:rPr lang="en"/>
              <a:t>benefit</a:t>
            </a:r>
            <a:r>
              <a:rPr lang="en"/>
              <a:t> as many people as  </a:t>
            </a:r>
            <a:r>
              <a:rPr lang="en"/>
              <a:t>possible </a:t>
            </a:r>
            <a:endParaRPr/>
          </a:p>
          <a:p>
            <a:pPr indent="-311150" lvl="0" marL="457200" rtl="0" algn="l">
              <a:spcBef>
                <a:spcPts val="0"/>
              </a:spcBef>
              <a:spcAft>
                <a:spcPts val="0"/>
              </a:spcAft>
              <a:buSzPts val="1300"/>
              <a:buChar char="●"/>
            </a:pPr>
            <a:r>
              <a:rPr lang="en"/>
              <a:t>Ongoing independent audits and public reporting can provide transparency on system security and processes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76" name="Google Shape;176;p19"/>
          <p:cNvSpPr txBox="1"/>
          <p:nvPr>
            <p:ph idx="1" type="body"/>
          </p:nvPr>
        </p:nvSpPr>
        <p:spPr>
          <a:xfrm>
            <a:off x="0" y="1376600"/>
            <a:ext cx="9144000" cy="26640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AutoNum type="arabicPeriod"/>
            </a:pPr>
            <a:r>
              <a:rPr i="1" lang="en"/>
              <a:t>Can electronic voting systems be made more secure?</a:t>
            </a:r>
            <a:r>
              <a:rPr lang="en"/>
              <a:t>. Tufts Now. (2022, November 4). https://now.tufts.edu/2022/11/04/can-electronic-voting-systems-be-made-more-secure </a:t>
            </a:r>
            <a:endParaRPr/>
          </a:p>
          <a:p>
            <a:pPr indent="-311150" lvl="0" marL="457200" rtl="0" algn="l">
              <a:spcBef>
                <a:spcPts val="0"/>
              </a:spcBef>
              <a:spcAft>
                <a:spcPts val="0"/>
              </a:spcAft>
              <a:buSzPts val="1300"/>
              <a:buAutoNum type="arabicPeriod"/>
            </a:pPr>
            <a:r>
              <a:rPr lang="en">
                <a:latin typeface="Arial"/>
                <a:ea typeface="Arial"/>
                <a:cs typeface="Arial"/>
                <a:sym typeface="Arial"/>
              </a:rPr>
              <a:t>Maxime. (2024, September 5). </a:t>
            </a:r>
            <a:r>
              <a:rPr i="1" lang="en">
                <a:latin typeface="Arial"/>
                <a:ea typeface="Arial"/>
                <a:cs typeface="Arial"/>
                <a:sym typeface="Arial"/>
              </a:rPr>
              <a:t>Multi-factor authentication: A key to electis’ secure voting system</a:t>
            </a:r>
            <a:r>
              <a:rPr lang="en">
                <a:latin typeface="Arial"/>
                <a:ea typeface="Arial"/>
                <a:cs typeface="Arial"/>
                <a:sym typeface="Arial"/>
              </a:rPr>
              <a:t>. Vote électronique CSE - Organisez vos élections CSE en ligne. https://electis.com/blog/multi-factor-authentication-a-key-to-electis-secure-voting </a:t>
            </a:r>
            <a:endParaRPr/>
          </a:p>
          <a:p>
            <a:pPr indent="-311150" lvl="0" marL="457200" rtl="0" algn="l">
              <a:spcBef>
                <a:spcPts val="0"/>
              </a:spcBef>
              <a:spcAft>
                <a:spcPts val="0"/>
              </a:spcAft>
              <a:buSzPts val="1300"/>
              <a:buAutoNum type="arabicPeriod"/>
            </a:pPr>
            <a:r>
              <a:rPr lang="en">
                <a:latin typeface="Arial"/>
                <a:ea typeface="Arial"/>
                <a:cs typeface="Arial"/>
                <a:sym typeface="Arial"/>
              </a:rPr>
              <a:t>Electionbuddyadmin. (2024, June 19). </a:t>
            </a:r>
            <a:r>
              <a:rPr i="1" lang="en">
                <a:latin typeface="Arial"/>
                <a:ea typeface="Arial"/>
                <a:cs typeface="Arial"/>
                <a:sym typeface="Arial"/>
              </a:rPr>
              <a:t>Role of encryption in online voting</a:t>
            </a:r>
            <a:r>
              <a:rPr lang="en">
                <a:latin typeface="Arial"/>
                <a:ea typeface="Arial"/>
                <a:cs typeface="Arial"/>
                <a:sym typeface="Arial"/>
              </a:rPr>
              <a:t>. ElectionBuddy. https://electionbuddy.com/blog/2024/06/19/role-of-encryption-in-online-voting/ </a:t>
            </a:r>
            <a:endParaRPr>
              <a:latin typeface="Arial"/>
              <a:ea typeface="Arial"/>
              <a:cs typeface="Arial"/>
              <a:sym typeface="Arial"/>
            </a:endParaRPr>
          </a:p>
          <a:p>
            <a:pPr indent="-311150" lvl="0" marL="457200" rtl="0" algn="l">
              <a:spcBef>
                <a:spcPts val="0"/>
              </a:spcBef>
              <a:spcAft>
                <a:spcPts val="0"/>
              </a:spcAft>
              <a:buSzPts val="1300"/>
              <a:buAutoNum type="arabicPeriod"/>
            </a:pPr>
            <a:r>
              <a:rPr lang="en">
                <a:latin typeface="Arial"/>
                <a:ea typeface="Arial"/>
                <a:cs typeface="Arial"/>
                <a:sym typeface="Arial"/>
              </a:rPr>
              <a:t>Electionbuddyadmin. (2024a, February 15). </a:t>
            </a:r>
            <a:r>
              <a:rPr i="1" lang="en">
                <a:latin typeface="Arial"/>
                <a:ea typeface="Arial"/>
                <a:cs typeface="Arial"/>
                <a:sym typeface="Arial"/>
              </a:rPr>
              <a:t>Online election transparency</a:t>
            </a:r>
            <a:r>
              <a:rPr lang="en">
                <a:latin typeface="Arial"/>
                <a:ea typeface="Arial"/>
                <a:cs typeface="Arial"/>
                <a:sym typeface="Arial"/>
              </a:rPr>
              <a:t>. ElectionBuddy. https://electionbuddy.com/blog/2024/02/15/online-election-transparency/ </a:t>
            </a:r>
            <a:endParaRPr/>
          </a:p>
          <a:p>
            <a:pPr indent="-311150" lvl="0" marL="457200" rtl="0" algn="l">
              <a:spcBef>
                <a:spcPts val="0"/>
              </a:spcBef>
              <a:spcAft>
                <a:spcPts val="0"/>
              </a:spcAft>
              <a:buSzPts val="1300"/>
              <a:buAutoNum type="arabicPeriod"/>
            </a:pPr>
            <a:r>
              <a:rPr i="1" lang="en">
                <a:latin typeface="Arial"/>
                <a:ea typeface="Arial"/>
                <a:cs typeface="Arial"/>
                <a:sym typeface="Arial"/>
              </a:rPr>
              <a:t>What is Data Protection?</a:t>
            </a:r>
            <a:r>
              <a:rPr lang="en">
                <a:latin typeface="Arial"/>
                <a:ea typeface="Arial"/>
                <a:cs typeface="Arial"/>
                <a:sym typeface="Arial"/>
              </a:rPr>
              <a:t>. SNIA. (n.d.). https://www.snia.org/education/what-is-data-protection#:~:text=Data%20protection%20is%20the%20process,Principle%20of%20data%20protection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