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17"/>
  </p:notesMasterIdLst>
  <p:handoutMasterIdLst>
    <p:handoutMasterId r:id="rId118"/>
  </p:handoutMasterIdLst>
  <p:sldIdLst>
    <p:sldId id="353" r:id="rId3"/>
    <p:sldId id="352"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351" r:id="rId1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40" autoAdjust="0"/>
    <p:restoredTop sz="96395" autoAdjust="0"/>
  </p:normalViewPr>
  <p:slideViewPr>
    <p:cSldViewPr snapToGrid="0" snapToObjects="1">
      <p:cViewPr varScale="1">
        <p:scale>
          <a:sx n="71" d="100"/>
          <a:sy n="71" d="100"/>
        </p:scale>
        <p:origin x="1284" y="78"/>
      </p:cViewPr>
      <p:guideLst>
        <p:guide orient="horz" pos="4156"/>
        <p:guide pos="2449"/>
        <p:guide orient="horz" pos="10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114</a:t>
            </a:fld>
            <a:endParaRPr lang="en-US" dirty="0"/>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80371"/>
            <a:ext cx="6012229"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3"/>
          </p:nvPr>
        </p:nvSpPr>
        <p:spPr>
          <a:xfrm>
            <a:off x="2743200" y="6480371"/>
            <a:ext cx="6012229"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
        <p:nvSpPr>
          <p:cNvPr id="5" name="Text Placeholder 4"/>
          <p:cNvSpPr>
            <a:spLocks noGrp="1"/>
          </p:cNvSpPr>
          <p:nvPr>
            <p:ph type="body" idx="3"/>
          </p:nvPr>
        </p:nvSpPr>
        <p:spPr>
          <a:xfrm>
            <a:off x="5029200" y="3200401"/>
            <a:ext cx="3657600" cy="836762"/>
          </a:xfrm>
        </p:spPr>
        <p:txBody>
          <a:bodyPr/>
          <a:lstStyle/>
          <a:p>
            <a:pPr algn="ctr" eaLnBrk="1" hangingPunct="1"/>
            <a:r>
              <a:rPr lang="en-US" altLang="en-US" dirty="0">
                <a:latin typeface="+mn-lt"/>
              </a:rPr>
              <a:t>Introduction to Ethics</a:t>
            </a:r>
            <a:endParaRPr lang="en-US" altLang="en-US" dirty="0">
              <a:solidFill>
                <a:schemeClr val="tx1"/>
              </a:solidFill>
              <a:latin typeface="+mn-lt"/>
              <a:cs typeface="Times New Roman" panose="02020603050405020304" pitchFamily="18" charset="0"/>
            </a:endParaRPr>
          </a:p>
        </p:txBody>
      </p:sp>
      <p:sp>
        <p:nvSpPr>
          <p:cNvPr id="4" name="Text Placeholder 3"/>
          <p:cNvSpPr>
            <a:spLocks noGrp="1"/>
          </p:cNvSpPr>
          <p:nvPr>
            <p:ph type="body" idx="2"/>
          </p:nvPr>
        </p:nvSpPr>
        <p:spPr>
          <a:xfrm>
            <a:off x="5029200" y="1993900"/>
            <a:ext cx="3657600" cy="852817"/>
          </a:xfrm>
        </p:spPr>
        <p:txBody>
          <a:bodyPr/>
          <a:lstStyle/>
          <a:p>
            <a:pPr algn="ctr"/>
            <a:r>
              <a:rPr lang="en-US" altLang="en-US" b="1" dirty="0">
                <a:latin typeface="+mn-lt"/>
                <a:ea typeface="Segoe UI Symbol" panose="020B0502040204020203" pitchFamily="34" charset="0"/>
              </a:rPr>
              <a:t>Chapter 2</a:t>
            </a:r>
          </a:p>
        </p:txBody>
      </p:sp>
      <p:sp>
        <p:nvSpPr>
          <p:cNvPr id="3" name="Text Placeholder 2"/>
          <p:cNvSpPr>
            <a:spLocks noGrp="1"/>
          </p:cNvSpPr>
          <p:nvPr>
            <p:ph type="body" idx="1"/>
          </p:nvPr>
        </p:nvSpPr>
        <p:spPr>
          <a:xfrm>
            <a:off x="457200" y="1065846"/>
            <a:ext cx="8229600" cy="448148"/>
          </a:xfrm>
        </p:spPr>
        <p:txBody>
          <a:bodyPr anchor="ctr"/>
          <a:lstStyle/>
          <a:p>
            <a:pPr eaLnBrk="1" hangingPunct="1">
              <a:defRPr/>
            </a:pPr>
            <a:r>
              <a:rPr lang="en-US" dirty="0">
                <a:latin typeface="+mn-lt"/>
              </a:rPr>
              <a:t>Eighth</a:t>
            </a:r>
            <a:r>
              <a:rPr lang="en-US" altLang="en-US" dirty="0">
                <a:solidFill>
                  <a:schemeClr val="tx2"/>
                </a:solidFill>
                <a:latin typeface="+mn-lt"/>
              </a:rPr>
              <a:t> Edition</a:t>
            </a:r>
          </a:p>
        </p:txBody>
      </p:sp>
      <p:pic>
        <p:nvPicPr>
          <p:cNvPr id="9" name="Picture 8" descr="Front Cover: Ethics for the Information Age Eighth Edition by Quinn."/>
          <p:cNvPicPr>
            <a:picLocks noChangeAspect="1"/>
          </p:cNvPicPr>
          <p:nvPr/>
        </p:nvPicPr>
        <p:blipFill rotWithShape="1">
          <a:blip r:embed="rId3">
            <a:extLst>
              <a:ext uri="{28A0092B-C50C-407E-A947-70E740481C1C}">
                <a14:useLocalDpi xmlns:a14="http://schemas.microsoft.com/office/drawing/2010/main" val="0"/>
              </a:ext>
            </a:extLst>
          </a:blip>
          <a:srcRect t="2344" b="2124"/>
          <a:stretch/>
        </p:blipFill>
        <p:spPr>
          <a:xfrm>
            <a:off x="457200" y="1747750"/>
            <a:ext cx="3687417" cy="4561444"/>
          </a:xfrm>
          <a:prstGeom prst="rect">
            <a:avLst/>
          </a:prstGeom>
          <a:ln w="9525">
            <a:solidFill>
              <a:schemeClr val="tx1"/>
            </a:solidFill>
          </a:ln>
        </p:spPr>
      </p:pic>
      <p:sp>
        <p:nvSpPr>
          <p:cNvPr id="2" name="Title 1"/>
          <p:cNvSpPr>
            <a:spLocks noGrp="1"/>
          </p:cNvSpPr>
          <p:nvPr>
            <p:ph type="title"/>
          </p:nvPr>
        </p:nvSpPr>
        <p:spPr>
          <a:xfrm>
            <a:off x="457201" y="215370"/>
            <a:ext cx="8229600" cy="669214"/>
          </a:xfrm>
        </p:spPr>
        <p:txBody>
          <a:bodyPr anchor="ctr"/>
          <a:lstStyle/>
          <a:p>
            <a:r>
              <a:rPr lang="en-US" sz="3600" dirty="0">
                <a:latin typeface="+mj-lt"/>
              </a:rPr>
              <a:t>Ethics for the Information Age</a:t>
            </a:r>
            <a:endParaRPr lang="en-US" altLang="en-US" sz="3600"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Study Ethics? </a:t>
            </a:r>
            <a:r>
              <a:rPr lang="en-US" altLang="en-US" sz="2000" b="0" dirty="0"/>
              <a:t>(2 of 6)</a:t>
            </a:r>
            <a:endParaRPr lang="en-IN" dirty="0"/>
          </a:p>
        </p:txBody>
      </p:sp>
      <p:sp>
        <p:nvSpPr>
          <p:cNvPr id="3" name="Content Placeholder 2"/>
          <p:cNvSpPr>
            <a:spLocks noGrp="1"/>
          </p:cNvSpPr>
          <p:nvPr>
            <p:ph sz="quarter" idx="13"/>
          </p:nvPr>
        </p:nvSpPr>
        <p:spPr>
          <a:xfrm>
            <a:off x="457200" y="1556327"/>
            <a:ext cx="8229600" cy="1555173"/>
          </a:xfrm>
        </p:spPr>
        <p:txBody>
          <a:bodyPr/>
          <a:lstStyle/>
          <a:p>
            <a:pPr marL="0" indent="0" eaLnBrk="1" hangingPunct="1">
              <a:buNone/>
            </a:pPr>
            <a:r>
              <a:rPr lang="en-US" altLang="en-US" dirty="0"/>
              <a:t>“I like to think that I do a good job of listening to someone else’s perspective but learning the ethical theories has allowed me to better understand the other person’s side and not just hear it.”</a:t>
            </a:r>
          </a:p>
        </p:txBody>
      </p:sp>
      <p:sp>
        <p:nvSpPr>
          <p:cNvPr id="4" name="Content Placeholder 3"/>
          <p:cNvSpPr>
            <a:spLocks noGrp="1"/>
          </p:cNvSpPr>
          <p:nvPr>
            <p:ph sz="quarter" idx="14"/>
          </p:nvPr>
        </p:nvSpPr>
        <p:spPr>
          <a:xfrm>
            <a:off x="3670300" y="3213101"/>
            <a:ext cx="5232400" cy="558800"/>
          </a:xfrm>
        </p:spPr>
        <p:txBody>
          <a:bodyPr/>
          <a:lstStyle/>
          <a:p>
            <a:pPr marL="432" indent="0">
              <a:buNone/>
            </a:pPr>
            <a:r>
              <a:rPr lang="en-US" altLang="en-US" dirty="0">
                <a:sym typeface="Symbol" panose="05050102010706020507" pitchFamily="18" charset="2"/>
              </a:rPr>
              <a:t> Quote from a student evaluation</a:t>
            </a:r>
            <a:endParaRPr lang="en-US" altLang="en-US" dirty="0"/>
          </a:p>
        </p:txBody>
      </p:sp>
    </p:spTree>
    <p:extLst>
      <p:ext uri="{BB962C8B-B14F-4D97-AF65-F5344CB8AC3E}">
        <p14:creationId xmlns:p14="http://schemas.microsoft.com/office/powerpoint/2010/main" val="33607367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sz="3400" dirty="0"/>
              <a:t>2.11 Comparing Workable Ethical Theories</a:t>
            </a:r>
            <a:endParaRPr lang="en-IN" sz="3400" dirty="0"/>
          </a:p>
        </p:txBody>
      </p:sp>
    </p:spTree>
    <p:extLst>
      <p:ext uri="{BB962C8B-B14F-4D97-AF65-F5344CB8AC3E}">
        <p14:creationId xmlns:p14="http://schemas.microsoft.com/office/powerpoint/2010/main" val="6867969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Ethical Objectivism v</a:t>
            </a:r>
            <a:r>
              <a:rPr lang="en-US" altLang="en-US" sz="100" dirty="0">
                <a:solidFill>
                  <a:schemeClr val="bg1"/>
                </a:solidFill>
              </a:rPr>
              <a:t>er</a:t>
            </a:r>
            <a:r>
              <a:rPr lang="en-US" altLang="en-US" dirty="0"/>
              <a:t>s</a:t>
            </a:r>
            <a:r>
              <a:rPr lang="en-US" altLang="en-US" sz="100" dirty="0">
                <a:solidFill>
                  <a:schemeClr val="bg1"/>
                </a:solidFill>
              </a:rPr>
              <a:t>us</a:t>
            </a:r>
            <a:r>
              <a:rPr lang="en-US" altLang="en-US" dirty="0"/>
              <a:t> Relativism</a:t>
            </a:r>
            <a:endParaRPr lang="en-IN" dirty="0"/>
          </a:p>
        </p:txBody>
      </p:sp>
      <p:sp>
        <p:nvSpPr>
          <p:cNvPr id="5" name="Content Placeholder 4"/>
          <p:cNvSpPr>
            <a:spLocks noGrp="1"/>
          </p:cNvSpPr>
          <p:nvPr>
            <p:ph sz="quarter" idx="13"/>
          </p:nvPr>
        </p:nvSpPr>
        <p:spPr/>
        <p:txBody>
          <a:bodyPr/>
          <a:lstStyle/>
          <a:p>
            <a:pPr eaLnBrk="1" hangingPunct="1"/>
            <a:r>
              <a:rPr lang="en-US" altLang="en-US" dirty="0"/>
              <a:t>Ethical objectivism: Morality has an existence outside the human mind</a:t>
            </a:r>
          </a:p>
          <a:p>
            <a:pPr eaLnBrk="1" hangingPunct="1"/>
            <a:r>
              <a:rPr lang="en-US" altLang="en-US" dirty="0"/>
              <a:t>Relativism: Morality is a human invention</a:t>
            </a:r>
          </a:p>
          <a:p>
            <a:pPr eaLnBrk="1" hangingPunct="1"/>
            <a:r>
              <a:rPr lang="en-US" altLang="en-US" dirty="0"/>
              <a:t>Divine command theory, ethical egoism, Kantianism, utilitarianism, social contract theory, and virtue ethics examples of ethical objectivism</a:t>
            </a:r>
          </a:p>
        </p:txBody>
      </p:sp>
    </p:spTree>
    <p:extLst>
      <p:ext uri="{BB962C8B-B14F-4D97-AF65-F5344CB8AC3E}">
        <p14:creationId xmlns:p14="http://schemas.microsoft.com/office/powerpoint/2010/main" val="358621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Workable Ethical Theories</a:t>
            </a:r>
            <a:endParaRPr lang="en-IN" dirty="0"/>
          </a:p>
        </p:txBody>
      </p:sp>
      <p:sp>
        <p:nvSpPr>
          <p:cNvPr id="3" name="Content Placeholder 2"/>
          <p:cNvSpPr>
            <a:spLocks noGrp="1"/>
          </p:cNvSpPr>
          <p:nvPr>
            <p:ph sz="quarter" idx="13"/>
          </p:nvPr>
        </p:nvSpPr>
        <p:spPr/>
        <p:txBody>
          <a:bodyPr/>
          <a:lstStyle/>
          <a:p>
            <a:r>
              <a:rPr lang="en-US" altLang="en-US" dirty="0"/>
              <a:t>We seek theories with these characteristics:</a:t>
            </a:r>
          </a:p>
          <a:p>
            <a:pPr lvl="1"/>
            <a:r>
              <a:rPr lang="en-US" altLang="en-US" dirty="0"/>
              <a:t>Based on the ethical point of view</a:t>
            </a:r>
          </a:p>
          <a:p>
            <a:pPr lvl="1"/>
            <a:r>
              <a:rPr lang="en-US" altLang="en-US" dirty="0"/>
              <a:t>Objective moral principles developed using logical reasoning based on facts and commonly held values</a:t>
            </a:r>
          </a:p>
          <a:p>
            <a:r>
              <a:rPr lang="en-US" altLang="en-US" dirty="0"/>
              <a:t>Workable ethical theories</a:t>
            </a:r>
          </a:p>
          <a:p>
            <a:pPr lvl="1"/>
            <a:r>
              <a:rPr lang="en-US" altLang="en-US" dirty="0"/>
              <a:t>Kantianism</a:t>
            </a:r>
          </a:p>
          <a:p>
            <a:pPr lvl="1"/>
            <a:r>
              <a:rPr lang="en-US" altLang="en-US" dirty="0"/>
              <a:t>Act and rule utilitarianism</a:t>
            </a:r>
          </a:p>
          <a:p>
            <a:pPr lvl="1"/>
            <a:r>
              <a:rPr lang="en-US" altLang="en-US" dirty="0"/>
              <a:t>Social contract theory</a:t>
            </a:r>
          </a:p>
          <a:p>
            <a:pPr lvl="1"/>
            <a:r>
              <a:rPr lang="en-US" altLang="en-US" dirty="0"/>
              <a:t>Virtue ethics</a:t>
            </a:r>
          </a:p>
        </p:txBody>
      </p:sp>
    </p:spTree>
    <p:extLst>
      <p:ext uri="{BB962C8B-B14F-4D97-AF65-F5344CB8AC3E}">
        <p14:creationId xmlns:p14="http://schemas.microsoft.com/office/powerpoint/2010/main" val="32302231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t the top of the chart is a box labeled, what makes an act morally right. Arrows lead from this down to three other boxes. On the left is one labeled, it results in the maximum&#10;net increase in the total good of the affected parties, parentheses, ACT UTILITARIANISM. The box on the left reads, it is consistent with the actions of a virtuous person, parentheses, VIRTUE ETHICS. The box in the middle says, it is in accord with a correct moral rule. An arrow leads down from this box to another that says, what makes a moral rule correct, question mark. There are three arrows leading to boxes below this one. The one on the left says, we can imagine everyone following this rule all the time without producing a logical contradiction that undermines the rule, parentheses, KANTIANISM. The center box reads, the effect of everyone following this rule all the time would be the greatest increase in the total good, RULE UTILITARIANISM. The box on the right says, rational people would collectively accept it as binding because of the resulting benefits to the community, parentheses SOCIAL CONTRACT THEO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60" y="1622750"/>
            <a:ext cx="6454880" cy="4654788"/>
          </a:xfrm>
          <a:prstGeom prst="rect">
            <a:avLst/>
          </a:prstGeom>
        </p:spPr>
      </p:pic>
      <p:sp>
        <p:nvSpPr>
          <p:cNvPr id="2" name="Title 1"/>
          <p:cNvSpPr>
            <a:spLocks noGrp="1"/>
          </p:cNvSpPr>
          <p:nvPr>
            <p:ph type="title"/>
          </p:nvPr>
        </p:nvSpPr>
        <p:spPr/>
        <p:txBody>
          <a:bodyPr/>
          <a:lstStyle/>
          <a:p>
            <a:r>
              <a:rPr lang="en-US" altLang="en-US" sz="3400" dirty="0"/>
              <a:t>Comparing Workable Ethical Theories</a:t>
            </a:r>
            <a:endParaRPr lang="en-IN" sz="3400" dirty="0"/>
          </a:p>
        </p:txBody>
      </p:sp>
    </p:spTree>
    <p:extLst>
      <p:ext uri="{BB962C8B-B14F-4D97-AF65-F5344CB8AC3E}">
        <p14:creationId xmlns:p14="http://schemas.microsoft.com/office/powerpoint/2010/main" val="34284496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2.12 Morality of Breaking the Law</a:t>
            </a:r>
            <a:endParaRPr lang="en-IN" dirty="0"/>
          </a:p>
        </p:txBody>
      </p:sp>
    </p:spTree>
    <p:extLst>
      <p:ext uri="{BB962C8B-B14F-4D97-AF65-F5344CB8AC3E}">
        <p14:creationId xmlns:p14="http://schemas.microsoft.com/office/powerpoint/2010/main" val="9068798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Social Contract Theory Perspective</a:t>
            </a:r>
            <a:endParaRPr lang="en-IN" dirty="0"/>
          </a:p>
        </p:txBody>
      </p:sp>
      <p:sp>
        <p:nvSpPr>
          <p:cNvPr id="5" name="Content Placeholder 4"/>
          <p:cNvSpPr>
            <a:spLocks noGrp="1"/>
          </p:cNvSpPr>
          <p:nvPr>
            <p:ph sz="quarter" idx="13"/>
          </p:nvPr>
        </p:nvSpPr>
        <p:spPr>
          <a:xfrm>
            <a:off x="457200" y="1556326"/>
            <a:ext cx="8357616" cy="4434275"/>
          </a:xfrm>
        </p:spPr>
        <p:txBody>
          <a:bodyPr/>
          <a:lstStyle/>
          <a:p>
            <a:r>
              <a:rPr lang="en-US" altLang="en-US" dirty="0"/>
              <a:t>Everyone in society bears certain burdens in order to receive certain benefits</a:t>
            </a:r>
          </a:p>
          <a:p>
            <a:r>
              <a:rPr lang="en-US" altLang="en-US" dirty="0"/>
              <a:t>Legal system supposed to guarantee people’s rights are protected</a:t>
            </a:r>
          </a:p>
          <a:p>
            <a:r>
              <a:rPr lang="en-US" altLang="en-US" dirty="0"/>
              <a:t>Everything else being equal, we should be law-abiding</a:t>
            </a:r>
          </a:p>
          <a:p>
            <a:r>
              <a:rPr lang="en-US" altLang="en-US" dirty="0"/>
              <a:t>Should only break law if compelled to follow a higher-order moral obligation</a:t>
            </a:r>
          </a:p>
        </p:txBody>
      </p:sp>
    </p:spTree>
    <p:extLst>
      <p:ext uri="{BB962C8B-B14F-4D97-AF65-F5344CB8AC3E}">
        <p14:creationId xmlns:p14="http://schemas.microsoft.com/office/powerpoint/2010/main" val="20448968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986731"/>
            <a:ext cx="8229600" cy="279914"/>
          </a:xfrm>
        </p:spPr>
        <p:txBody>
          <a:bodyPr/>
          <a:lstStyle/>
          <a:p>
            <a:pPr marL="432" indent="0">
              <a:buNone/>
            </a:pPr>
            <a:r>
              <a:rPr lang="en-US" sz="1600" dirty="0"/>
              <a:t>According to social contract theory, we have a prima facie obligation to obey the law.</a:t>
            </a:r>
          </a:p>
        </p:txBody>
      </p:sp>
      <p:pic>
        <p:nvPicPr>
          <p:cNvPr id="4" name="Picture 3" descr="A photo of a sign saying no parking any time, set up in a front ya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937" y="1490890"/>
            <a:ext cx="5606125" cy="4376550"/>
          </a:xfrm>
          <a:prstGeom prst="rect">
            <a:avLst/>
          </a:prstGeom>
        </p:spPr>
      </p:pic>
      <p:sp>
        <p:nvSpPr>
          <p:cNvPr id="2" name="Title 1"/>
          <p:cNvSpPr>
            <a:spLocks noGrp="1"/>
          </p:cNvSpPr>
          <p:nvPr>
            <p:ph type="title"/>
          </p:nvPr>
        </p:nvSpPr>
        <p:spPr/>
        <p:txBody>
          <a:bodyPr/>
          <a:lstStyle/>
          <a:p>
            <a:r>
              <a:rPr lang="en-US" altLang="en-US" dirty="0"/>
              <a:t>Law and Social Contract Theory</a:t>
            </a:r>
            <a:endParaRPr lang="en-IN" dirty="0"/>
          </a:p>
        </p:txBody>
      </p:sp>
    </p:spTree>
    <p:extLst>
      <p:ext uri="{BB962C8B-B14F-4D97-AF65-F5344CB8AC3E}">
        <p14:creationId xmlns:p14="http://schemas.microsoft.com/office/powerpoint/2010/main" val="15520622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Kantian Perspective</a:t>
            </a:r>
            <a:endParaRPr lang="en-IN" dirty="0"/>
          </a:p>
        </p:txBody>
      </p:sp>
      <p:sp>
        <p:nvSpPr>
          <p:cNvPr id="3" name="Content Placeholder 2"/>
          <p:cNvSpPr>
            <a:spLocks noGrp="1"/>
          </p:cNvSpPr>
          <p:nvPr>
            <p:ph sz="quarter" idx="13"/>
          </p:nvPr>
        </p:nvSpPr>
        <p:spPr/>
        <p:txBody>
          <a:bodyPr/>
          <a:lstStyle/>
          <a:p>
            <a:r>
              <a:rPr lang="en-US" altLang="en-US" dirty="0"/>
              <a:t>Everyone wants to be treated justly</a:t>
            </a:r>
          </a:p>
          <a:p>
            <a:r>
              <a:rPr lang="en-US" altLang="en-US" dirty="0"/>
              <a:t>Imagine rule: “I may break a law I believe to be unjust”</a:t>
            </a:r>
          </a:p>
          <a:p>
            <a:r>
              <a:rPr lang="en-US" altLang="en-US" dirty="0"/>
              <a:t>If everyone acted according to this rule, then laws would be subverted</a:t>
            </a:r>
          </a:p>
          <a:p>
            <a:r>
              <a:rPr lang="en-US" altLang="en-US" dirty="0"/>
              <a:t>Contradiction: Cannot both wish to be treated justly and allow laws to be subverted</a:t>
            </a:r>
          </a:p>
        </p:txBody>
      </p:sp>
    </p:spTree>
    <p:extLst>
      <p:ext uri="{BB962C8B-B14F-4D97-AF65-F5344CB8AC3E}">
        <p14:creationId xmlns:p14="http://schemas.microsoft.com/office/powerpoint/2010/main" val="16537495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Rule Utilitarian Perspective</a:t>
            </a:r>
            <a:endParaRPr lang="en-IN" dirty="0"/>
          </a:p>
        </p:txBody>
      </p:sp>
      <p:sp>
        <p:nvSpPr>
          <p:cNvPr id="3" name="Content Placeholder 2"/>
          <p:cNvSpPr>
            <a:spLocks noGrp="1"/>
          </p:cNvSpPr>
          <p:nvPr>
            <p:ph sz="quarter" idx="13"/>
          </p:nvPr>
        </p:nvSpPr>
        <p:spPr>
          <a:xfrm>
            <a:off x="457200" y="1556326"/>
            <a:ext cx="8430768" cy="4434275"/>
          </a:xfrm>
        </p:spPr>
        <p:txBody>
          <a:bodyPr/>
          <a:lstStyle/>
          <a:p>
            <a:r>
              <a:rPr lang="en-US" altLang="en-US" dirty="0"/>
              <a:t>What would be consequences of people ignoring laws they felt to be unjust?</a:t>
            </a:r>
          </a:p>
          <a:p>
            <a:r>
              <a:rPr lang="en-US" altLang="en-US" dirty="0"/>
              <a:t>Beneficial consequence: Happiness of people who are doing what they please</a:t>
            </a:r>
          </a:p>
          <a:p>
            <a:r>
              <a:rPr lang="en-US" altLang="en-US" dirty="0"/>
              <a:t>Harmful consequences: Harm to people directly affected by lawless actions, general loss of respect for laws, increased burden on criminal justice system</a:t>
            </a:r>
          </a:p>
          <a:p>
            <a:r>
              <a:rPr lang="en-US" altLang="en-US" dirty="0"/>
              <a:t>Harms greater than benefits</a:t>
            </a:r>
          </a:p>
        </p:txBody>
      </p:sp>
    </p:spTree>
    <p:extLst>
      <p:ext uri="{BB962C8B-B14F-4D97-AF65-F5344CB8AC3E}">
        <p14:creationId xmlns:p14="http://schemas.microsoft.com/office/powerpoint/2010/main" val="3138898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 Utilitarian Perspective</a:t>
            </a:r>
            <a:endParaRPr lang="en-IN" dirty="0"/>
          </a:p>
        </p:txBody>
      </p:sp>
      <p:sp>
        <p:nvSpPr>
          <p:cNvPr id="3" name="Content Placeholder 2"/>
          <p:cNvSpPr>
            <a:spLocks noGrp="1"/>
          </p:cNvSpPr>
          <p:nvPr>
            <p:ph sz="quarter" idx="13"/>
          </p:nvPr>
        </p:nvSpPr>
        <p:spPr>
          <a:xfrm>
            <a:off x="457200" y="1556326"/>
            <a:ext cx="8369808" cy="4434275"/>
          </a:xfrm>
        </p:spPr>
        <p:txBody>
          <a:bodyPr/>
          <a:lstStyle/>
          <a:p>
            <a:r>
              <a:rPr lang="en-US" altLang="en-US" dirty="0"/>
              <a:t>Possible to conceive of situations where benefits of breaking law exceed harms</a:t>
            </a:r>
          </a:p>
          <a:p>
            <a:r>
              <a:rPr lang="en-US" altLang="en-US" dirty="0"/>
              <a:t>Suppose give penniless, bedridden friend copy of C</a:t>
            </a:r>
            <a:r>
              <a:rPr lang="en-US" altLang="en-US" sz="100" dirty="0"/>
              <a:t> </a:t>
            </a:r>
            <a:r>
              <a:rPr lang="en-US" altLang="en-US" dirty="0"/>
              <a:t>D</a:t>
            </a:r>
          </a:p>
          <a:p>
            <a:r>
              <a:rPr lang="en-US" altLang="en-US" dirty="0"/>
              <a:t>Friend benefits by $15 (value of C</a:t>
            </a:r>
            <a:r>
              <a:rPr lang="en-US" altLang="en-US" sz="100" dirty="0"/>
              <a:t> </a:t>
            </a:r>
            <a:r>
              <a:rPr lang="en-US" altLang="en-US" dirty="0"/>
              <a:t>D)</a:t>
            </a:r>
          </a:p>
          <a:p>
            <a:r>
              <a:rPr lang="en-US" altLang="en-US" dirty="0"/>
              <a:t>I benefit by $10 (satisfaction of helping friend)</a:t>
            </a:r>
          </a:p>
          <a:p>
            <a:r>
              <a:rPr lang="en-US" altLang="en-US" dirty="0"/>
              <a:t>Harms of $0 (no lost sale, no police involvement)</a:t>
            </a:r>
          </a:p>
          <a:p>
            <a:r>
              <a:rPr lang="en-US" altLang="en-US" dirty="0"/>
              <a:t>With $25 of benefit and $0 of harm, action is determined to be good</a:t>
            </a:r>
          </a:p>
        </p:txBody>
      </p:sp>
    </p:spTree>
    <p:extLst>
      <p:ext uri="{BB962C8B-B14F-4D97-AF65-F5344CB8AC3E}">
        <p14:creationId xmlns:p14="http://schemas.microsoft.com/office/powerpoint/2010/main" val="387035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Study Ethics? </a:t>
            </a:r>
            <a:r>
              <a:rPr lang="en-US" altLang="en-US" sz="2000" b="0" dirty="0"/>
              <a:t>(3 of 6)</a:t>
            </a:r>
            <a:endParaRPr lang="en-IN" dirty="0"/>
          </a:p>
        </p:txBody>
      </p:sp>
      <p:sp>
        <p:nvSpPr>
          <p:cNvPr id="3" name="Content Placeholder 2"/>
          <p:cNvSpPr>
            <a:spLocks noGrp="1"/>
          </p:cNvSpPr>
          <p:nvPr>
            <p:ph sz="quarter" idx="13"/>
          </p:nvPr>
        </p:nvSpPr>
        <p:spPr>
          <a:xfrm>
            <a:off x="457200" y="1556327"/>
            <a:ext cx="8229600" cy="1605973"/>
          </a:xfrm>
        </p:spPr>
        <p:txBody>
          <a:bodyPr/>
          <a:lstStyle/>
          <a:p>
            <a:pPr marL="0" indent="0" eaLnBrk="1" hangingPunct="1">
              <a:buNone/>
            </a:pPr>
            <a:r>
              <a:rPr lang="en-US" altLang="en-US" dirty="0"/>
              <a:t>“I’ve changed as a person from this course by learning to look at issues more holistically. Ethical issues aren’t often obvious and take some deep diving to come to appropriate decisions.”</a:t>
            </a:r>
          </a:p>
        </p:txBody>
      </p:sp>
      <p:sp>
        <p:nvSpPr>
          <p:cNvPr id="4" name="Content Placeholder 3"/>
          <p:cNvSpPr>
            <a:spLocks noGrp="1"/>
          </p:cNvSpPr>
          <p:nvPr>
            <p:ph sz="quarter" idx="14"/>
          </p:nvPr>
        </p:nvSpPr>
        <p:spPr>
          <a:xfrm>
            <a:off x="3962400" y="3340101"/>
            <a:ext cx="5003800" cy="457200"/>
          </a:xfrm>
        </p:spPr>
        <p:txBody>
          <a:bodyPr/>
          <a:lstStyle/>
          <a:p>
            <a:pPr marL="432" indent="0">
              <a:buNone/>
            </a:pPr>
            <a:r>
              <a:rPr lang="en-US" altLang="en-US" dirty="0">
                <a:sym typeface="Symbol" panose="05050102010706020507" pitchFamily="18" charset="2"/>
              </a:rPr>
              <a:t> Quote from a student evaluation</a:t>
            </a:r>
            <a:endParaRPr lang="en-US" altLang="en-US" dirty="0"/>
          </a:p>
        </p:txBody>
      </p:sp>
    </p:spTree>
    <p:extLst>
      <p:ext uri="{BB962C8B-B14F-4D97-AF65-F5344CB8AC3E}">
        <p14:creationId xmlns:p14="http://schemas.microsoft.com/office/powerpoint/2010/main" val="9003573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Summary</a:t>
            </a:r>
            <a:endParaRPr lang="en-IN" dirty="0"/>
          </a:p>
        </p:txBody>
      </p:sp>
    </p:spTree>
    <p:extLst>
      <p:ext uri="{BB962C8B-B14F-4D97-AF65-F5344CB8AC3E}">
        <p14:creationId xmlns:p14="http://schemas.microsoft.com/office/powerpoint/2010/main" val="27824054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3200" dirty="0"/>
              <a:t>Insights Offered by Various Theories </a:t>
            </a:r>
            <a:r>
              <a:rPr lang="en-US" altLang="en-US" sz="2000" b="0" dirty="0"/>
              <a:t>(1 of 2)</a:t>
            </a:r>
            <a:endParaRPr lang="en-IN" sz="2000" dirty="0"/>
          </a:p>
        </p:txBody>
      </p:sp>
      <p:sp>
        <p:nvSpPr>
          <p:cNvPr id="5" name="Content Placeholder 4"/>
          <p:cNvSpPr>
            <a:spLocks noGrp="1"/>
          </p:cNvSpPr>
          <p:nvPr>
            <p:ph sz="quarter" idx="13"/>
          </p:nvPr>
        </p:nvSpPr>
        <p:spPr/>
        <p:txBody>
          <a:bodyPr/>
          <a:lstStyle/>
          <a:p>
            <a:pPr eaLnBrk="1" hangingPunct="1"/>
            <a:r>
              <a:rPr lang="en-US" altLang="en-US" dirty="0"/>
              <a:t>Kantianism: Every person is equally valuable, and when you interact with other people you should always respect them as rational beings. It is wrong to privilege your needs and desires over those of other people.</a:t>
            </a:r>
          </a:p>
          <a:p>
            <a:pPr eaLnBrk="1" hangingPunct="1"/>
            <a:r>
              <a:rPr lang="en-US" altLang="en-US" dirty="0"/>
              <a:t>Utilitarianism: You should consider the consequences of an action before deciding whether it’s right or wrong.</a:t>
            </a:r>
          </a:p>
        </p:txBody>
      </p:sp>
    </p:spTree>
    <p:extLst>
      <p:ext uri="{BB962C8B-B14F-4D97-AF65-F5344CB8AC3E}">
        <p14:creationId xmlns:p14="http://schemas.microsoft.com/office/powerpoint/2010/main" val="8528980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Insights Offered by Various Theories </a:t>
            </a:r>
            <a:r>
              <a:rPr lang="en-US" altLang="en-US" sz="2000" b="0" dirty="0"/>
              <a:t>(2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Social contract theory: We should collectively promote human rights, such as the rights to life, liberty, and property.</a:t>
            </a:r>
          </a:p>
          <a:p>
            <a:pPr eaLnBrk="1" hangingPunct="1"/>
            <a:r>
              <a:rPr lang="en-US" altLang="en-US" dirty="0"/>
              <a:t>Virtue ethics: You can count on a good person to do the right thing at the right time in the right way.</a:t>
            </a:r>
          </a:p>
        </p:txBody>
      </p:sp>
    </p:spTree>
    <p:extLst>
      <p:ext uri="{BB962C8B-B14F-4D97-AF65-F5344CB8AC3E}">
        <p14:creationId xmlns:p14="http://schemas.microsoft.com/office/powerpoint/2010/main" val="42517606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It’s up to You</a:t>
            </a:r>
            <a:endParaRPr lang="en-IN" dirty="0"/>
          </a:p>
        </p:txBody>
      </p:sp>
      <p:sp>
        <p:nvSpPr>
          <p:cNvPr id="3" name="Content Placeholder 2"/>
          <p:cNvSpPr>
            <a:spLocks noGrp="1"/>
          </p:cNvSpPr>
          <p:nvPr>
            <p:ph sz="quarter" idx="13"/>
          </p:nvPr>
        </p:nvSpPr>
        <p:spPr/>
        <p:txBody>
          <a:bodyPr/>
          <a:lstStyle/>
          <a:p>
            <a:pPr eaLnBrk="1" hangingPunct="1"/>
            <a:r>
              <a:rPr lang="en-US" altLang="en-US" dirty="0"/>
              <a:t>You </a:t>
            </a:r>
            <a:r>
              <a:rPr lang="en-US" altLang="en-US" b="1" dirty="0"/>
              <a:t>can</a:t>
            </a:r>
            <a:r>
              <a:rPr lang="en-US" altLang="en-US" dirty="0"/>
              <a:t> consider duties </a:t>
            </a:r>
            <a:r>
              <a:rPr lang="en-US" altLang="en-US" b="1" dirty="0"/>
              <a:t>and</a:t>
            </a:r>
            <a:r>
              <a:rPr lang="en-US" altLang="en-US" i="1" dirty="0"/>
              <a:t> </a:t>
            </a:r>
            <a:r>
              <a:rPr lang="en-US" altLang="en-US" dirty="0"/>
              <a:t>rights </a:t>
            </a:r>
            <a:r>
              <a:rPr lang="en-US" altLang="en-US" b="1" dirty="0"/>
              <a:t>and</a:t>
            </a:r>
            <a:r>
              <a:rPr lang="en-US" altLang="en-US" i="1" dirty="0"/>
              <a:t> </a:t>
            </a:r>
            <a:r>
              <a:rPr lang="en-US" altLang="en-US" dirty="0"/>
              <a:t>consequences </a:t>
            </a:r>
            <a:r>
              <a:rPr lang="en-US" altLang="en-US" b="1" dirty="0"/>
              <a:t>and</a:t>
            </a:r>
            <a:r>
              <a:rPr lang="en-US" altLang="en-US" dirty="0"/>
              <a:t> virtues when making moral decisions</a:t>
            </a:r>
          </a:p>
          <a:p>
            <a:pPr eaLnBrk="1" hangingPunct="1"/>
            <a:r>
              <a:rPr lang="en-US" altLang="en-US" dirty="0"/>
              <a:t>Ultimately, you have to decide:</a:t>
            </a:r>
          </a:p>
          <a:p>
            <a:pPr lvl="1"/>
            <a:r>
              <a:rPr lang="en-US" altLang="en-US" dirty="0"/>
              <a:t>What kind of person do I want to be?</a:t>
            </a:r>
          </a:p>
          <a:p>
            <a:pPr lvl="1"/>
            <a:r>
              <a:rPr lang="en-US" altLang="en-US" dirty="0"/>
              <a:t>What kind of world do I want to live in?</a:t>
            </a:r>
          </a:p>
        </p:txBody>
      </p:sp>
    </p:spTree>
    <p:extLst>
      <p:ext uri="{BB962C8B-B14F-4D97-AF65-F5344CB8AC3E}">
        <p14:creationId xmlns:p14="http://schemas.microsoft.com/office/powerpoint/2010/main" val="12459866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spTree>
    <p:extLst>
      <p:ext uri="{BB962C8B-B14F-4D97-AF65-F5344CB8AC3E}">
        <p14:creationId xmlns:p14="http://schemas.microsoft.com/office/powerpoint/2010/main" val="1056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Study Ethics? </a:t>
            </a:r>
            <a:r>
              <a:rPr lang="en-US" altLang="en-US" sz="2000" b="0" dirty="0"/>
              <a:t>(4 of 6)</a:t>
            </a:r>
            <a:endParaRPr lang="en-IN" dirty="0"/>
          </a:p>
        </p:txBody>
      </p:sp>
      <p:sp>
        <p:nvSpPr>
          <p:cNvPr id="3" name="Content Placeholder 2"/>
          <p:cNvSpPr>
            <a:spLocks noGrp="1"/>
          </p:cNvSpPr>
          <p:nvPr>
            <p:ph sz="quarter" idx="13"/>
          </p:nvPr>
        </p:nvSpPr>
        <p:spPr>
          <a:xfrm>
            <a:off x="457200" y="1556327"/>
            <a:ext cx="8229600" cy="1555173"/>
          </a:xfrm>
        </p:spPr>
        <p:txBody>
          <a:bodyPr/>
          <a:lstStyle/>
          <a:p>
            <a:pPr marL="0" indent="0" eaLnBrk="1" hangingPunct="1">
              <a:buNone/>
            </a:pPr>
            <a:r>
              <a:rPr lang="en-US" altLang="en-US" dirty="0"/>
              <a:t>“It is apparent that most of what I have learned was information that I did not know that I did not know. In other words, it had never even occurred to me to ask the questions that were discussed in the course.”</a:t>
            </a:r>
          </a:p>
        </p:txBody>
      </p:sp>
      <p:sp>
        <p:nvSpPr>
          <p:cNvPr id="4" name="Content Placeholder 3"/>
          <p:cNvSpPr>
            <a:spLocks noGrp="1"/>
          </p:cNvSpPr>
          <p:nvPr>
            <p:ph sz="quarter" idx="14"/>
          </p:nvPr>
        </p:nvSpPr>
        <p:spPr>
          <a:xfrm>
            <a:off x="3911600" y="3327401"/>
            <a:ext cx="4876800" cy="419100"/>
          </a:xfrm>
        </p:spPr>
        <p:txBody>
          <a:bodyPr/>
          <a:lstStyle/>
          <a:p>
            <a:pPr marL="432" indent="0">
              <a:buNone/>
            </a:pPr>
            <a:r>
              <a:rPr lang="en-US" altLang="en-US" dirty="0">
                <a:sym typeface="Symbol" panose="05050102010706020507" pitchFamily="18" charset="2"/>
              </a:rPr>
              <a:t> Quote from a student evaluation</a:t>
            </a:r>
            <a:endParaRPr lang="en-US" altLang="en-US" dirty="0"/>
          </a:p>
        </p:txBody>
      </p:sp>
    </p:spTree>
    <p:extLst>
      <p:ext uri="{BB962C8B-B14F-4D97-AF65-F5344CB8AC3E}">
        <p14:creationId xmlns:p14="http://schemas.microsoft.com/office/powerpoint/2010/main" val="376505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Study Ethics? </a:t>
            </a:r>
            <a:r>
              <a:rPr lang="en-US" altLang="en-US" sz="2000" b="0" dirty="0"/>
              <a:t>(5 of 6)</a:t>
            </a:r>
            <a:endParaRPr lang="en-IN" dirty="0"/>
          </a:p>
        </p:txBody>
      </p:sp>
      <p:sp>
        <p:nvSpPr>
          <p:cNvPr id="3" name="Content Placeholder 2"/>
          <p:cNvSpPr>
            <a:spLocks noGrp="1"/>
          </p:cNvSpPr>
          <p:nvPr>
            <p:ph sz="quarter" idx="13"/>
          </p:nvPr>
        </p:nvSpPr>
        <p:spPr>
          <a:xfrm>
            <a:off x="457200" y="1556327"/>
            <a:ext cx="8229600" cy="1199573"/>
          </a:xfrm>
        </p:spPr>
        <p:txBody>
          <a:bodyPr/>
          <a:lstStyle/>
          <a:p>
            <a:pPr marL="0" indent="0" eaLnBrk="1" hangingPunct="1">
              <a:buNone/>
            </a:pPr>
            <a:r>
              <a:rPr lang="en-US" altLang="en-US" dirty="0"/>
              <a:t>“Despite having five years of college education, this is the first course that has made me stop and think, `Should I do this, even if I have the ability to?’”</a:t>
            </a:r>
          </a:p>
        </p:txBody>
      </p:sp>
      <p:sp>
        <p:nvSpPr>
          <p:cNvPr id="4" name="Content Placeholder 3"/>
          <p:cNvSpPr>
            <a:spLocks noGrp="1"/>
          </p:cNvSpPr>
          <p:nvPr>
            <p:ph sz="quarter" idx="14"/>
          </p:nvPr>
        </p:nvSpPr>
        <p:spPr>
          <a:xfrm>
            <a:off x="2692400" y="3035301"/>
            <a:ext cx="6159500" cy="444500"/>
          </a:xfrm>
        </p:spPr>
        <p:txBody>
          <a:bodyPr/>
          <a:lstStyle/>
          <a:p>
            <a:pPr marL="432" indent="0">
              <a:buNone/>
            </a:pPr>
            <a:r>
              <a:rPr lang="en-US" altLang="en-US" dirty="0">
                <a:sym typeface="Symbol" panose="05050102010706020507" pitchFamily="18" charset="2"/>
              </a:rPr>
              <a:t> Quote from a graduate student evaluation</a:t>
            </a:r>
            <a:endParaRPr lang="en-US" altLang="en-US" dirty="0"/>
          </a:p>
        </p:txBody>
      </p:sp>
    </p:spTree>
    <p:extLst>
      <p:ext uri="{BB962C8B-B14F-4D97-AF65-F5344CB8AC3E}">
        <p14:creationId xmlns:p14="http://schemas.microsoft.com/office/powerpoint/2010/main" val="256247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Study Ethics? </a:t>
            </a:r>
            <a:r>
              <a:rPr lang="en-US" altLang="en-US" sz="2000" b="0" dirty="0"/>
              <a:t>(6 of 6)</a:t>
            </a:r>
            <a:endParaRPr lang="en-IN" dirty="0"/>
          </a:p>
        </p:txBody>
      </p:sp>
      <p:sp>
        <p:nvSpPr>
          <p:cNvPr id="3" name="Content Placeholder 2"/>
          <p:cNvSpPr>
            <a:spLocks noGrp="1"/>
          </p:cNvSpPr>
          <p:nvPr>
            <p:ph sz="quarter" idx="13"/>
          </p:nvPr>
        </p:nvSpPr>
        <p:spPr>
          <a:xfrm>
            <a:off x="457200" y="1556326"/>
            <a:ext cx="8229600" cy="2647373"/>
          </a:xfrm>
        </p:spPr>
        <p:txBody>
          <a:bodyPr/>
          <a:lstStyle/>
          <a:p>
            <a:pPr marL="0" indent="0" eaLnBrk="1" hangingPunct="1">
              <a:buNone/>
            </a:pPr>
            <a:r>
              <a:rPr lang="en-US" altLang="en-US" dirty="0"/>
              <a:t>“Because of this course I have changed the way I approach my work. I co-own a data science startup called </a:t>
            </a:r>
            <a:r>
              <a:rPr lang="en-US" altLang="en-US" i="1" dirty="0"/>
              <a:t>&lt;</a:t>
            </a:r>
            <a:r>
              <a:rPr lang="en-US" altLang="en-US" b="1" dirty="0"/>
              <a:t>name omitted</a:t>
            </a:r>
            <a:r>
              <a:rPr lang="en-US" altLang="en-US" i="1" dirty="0"/>
              <a:t>&gt;</a:t>
            </a:r>
            <a:r>
              <a:rPr lang="en-US" altLang="en-US" dirty="0"/>
              <a:t> where we are developing analytics services that could potentially be misappropriated. Before this course my focus was simply on expanding the service to include as many features as possible. Now, I have instead a process with which to weigh the ethical ramifications of what we do.”</a:t>
            </a:r>
          </a:p>
        </p:txBody>
      </p:sp>
      <p:sp>
        <p:nvSpPr>
          <p:cNvPr id="4" name="Content Placeholder 3"/>
          <p:cNvSpPr>
            <a:spLocks noGrp="1"/>
          </p:cNvSpPr>
          <p:nvPr>
            <p:ph sz="quarter" idx="14"/>
          </p:nvPr>
        </p:nvSpPr>
        <p:spPr>
          <a:xfrm>
            <a:off x="2781300" y="4441418"/>
            <a:ext cx="6159500" cy="429439"/>
          </a:xfrm>
        </p:spPr>
        <p:txBody>
          <a:bodyPr/>
          <a:lstStyle/>
          <a:p>
            <a:pPr marL="432" indent="0">
              <a:buNone/>
            </a:pPr>
            <a:r>
              <a:rPr lang="en-US" altLang="en-US" dirty="0">
                <a:sym typeface="Symbol" panose="05050102010706020507" pitchFamily="18" charset="2"/>
              </a:rPr>
              <a:t> Quote from a graduate student evaluation</a:t>
            </a:r>
            <a:endParaRPr lang="en-US" altLang="en-US" dirty="0"/>
          </a:p>
        </p:txBody>
      </p:sp>
    </p:spTree>
    <p:extLst>
      <p:ext uri="{BB962C8B-B14F-4D97-AF65-F5344CB8AC3E}">
        <p14:creationId xmlns:p14="http://schemas.microsoft.com/office/powerpoint/2010/main" val="378480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Ethical Thinking</a:t>
            </a:r>
            <a:endParaRPr lang="en-IN" dirty="0"/>
          </a:p>
        </p:txBody>
      </p:sp>
      <p:sp>
        <p:nvSpPr>
          <p:cNvPr id="3" name="Content Placeholder 2"/>
          <p:cNvSpPr>
            <a:spLocks noGrp="1"/>
          </p:cNvSpPr>
          <p:nvPr>
            <p:ph sz="quarter" idx="13"/>
          </p:nvPr>
        </p:nvSpPr>
        <p:spPr/>
        <p:txBody>
          <a:bodyPr/>
          <a:lstStyle/>
          <a:p>
            <a:r>
              <a:rPr lang="en-US" dirty="0"/>
              <a:t>For each scenario</a:t>
            </a:r>
          </a:p>
          <a:p>
            <a:pPr lvl="1"/>
            <a:r>
              <a:rPr lang="en-US" dirty="0"/>
              <a:t>Everyone reads the scenario</a:t>
            </a:r>
          </a:p>
          <a:p>
            <a:pPr lvl="1"/>
            <a:r>
              <a:rPr lang="en-US" dirty="0"/>
              <a:t>Everyone reads the questions following the scenario</a:t>
            </a:r>
          </a:p>
          <a:p>
            <a:pPr lvl="1"/>
            <a:r>
              <a:rPr lang="en-US" dirty="0"/>
              <a:t>Each person reflects on their own responses to the questions</a:t>
            </a:r>
          </a:p>
          <a:p>
            <a:pPr lvl="1"/>
            <a:r>
              <a:rPr lang="en-US" dirty="0"/>
              <a:t>Students share their responses</a:t>
            </a:r>
          </a:p>
        </p:txBody>
      </p:sp>
    </p:spTree>
    <p:extLst>
      <p:ext uri="{BB962C8B-B14F-4D97-AF65-F5344CB8AC3E}">
        <p14:creationId xmlns:p14="http://schemas.microsoft.com/office/powerpoint/2010/main" val="39149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1 </a:t>
            </a:r>
            <a:r>
              <a:rPr lang="en-US" altLang="en-US" sz="2000" b="0" dirty="0"/>
              <a:t>(1 of 2)</a:t>
            </a:r>
            <a:endParaRPr lang="en-IN" sz="2000" b="0" dirty="0"/>
          </a:p>
        </p:txBody>
      </p:sp>
      <p:sp>
        <p:nvSpPr>
          <p:cNvPr id="3" name="Content Placeholder 2"/>
          <p:cNvSpPr>
            <a:spLocks noGrp="1"/>
          </p:cNvSpPr>
          <p:nvPr>
            <p:ph sz="quarter" idx="13"/>
          </p:nvPr>
        </p:nvSpPr>
        <p:spPr>
          <a:xfrm>
            <a:off x="457200" y="1556326"/>
            <a:ext cx="8394699" cy="4827221"/>
          </a:xfrm>
        </p:spPr>
        <p:txBody>
          <a:bodyPr/>
          <a:lstStyle/>
          <a:p>
            <a:pPr marL="0" indent="0">
              <a:buNone/>
            </a:pPr>
            <a:r>
              <a:rPr lang="en-US" sz="2000" dirty="0"/>
              <a:t>Alexis, a gifted high school student, wants to become a doctor. Because she comes from a poor family, she will need a scholarship in order to attend college. Some of her classes require students to do extra research projects in order to get an A. Her high school has a few older P</a:t>
            </a:r>
            <a:r>
              <a:rPr lang="en-US" sz="100" dirty="0"/>
              <a:t> </a:t>
            </a:r>
            <a:r>
              <a:rPr lang="en-US" sz="2000" dirty="0"/>
              <a:t>Cs, but there are always long lines of students waiting to use them during the school day. After school, she usually works at a part-time job to help support her family.</a:t>
            </a:r>
          </a:p>
          <a:p>
            <a:pPr marL="0" indent="0">
              <a:buNone/>
            </a:pPr>
            <a:r>
              <a:rPr lang="en-US" sz="2000" dirty="0"/>
              <a:t>One evening Alexis visits the library of a private college a few miles from her family's apartment, and she finds plenty of unused P</a:t>
            </a:r>
            <a:r>
              <a:rPr lang="en-US" sz="100" dirty="0"/>
              <a:t> </a:t>
            </a:r>
            <a:r>
              <a:rPr lang="en-US" sz="2000" dirty="0"/>
              <a:t>Cs connected to the Internet. She surreptitiously looks over the shoulder of another student to learn a valid login/password combination. Alexis returns to the library several times a week, and by using its P</a:t>
            </a:r>
            <a:r>
              <a:rPr lang="en-US" sz="100" dirty="0"/>
              <a:t> </a:t>
            </a:r>
            <a:r>
              <a:rPr lang="en-US" sz="2000" dirty="0"/>
              <a:t>Cs and printers she efficiently completes the extra research projects, graduates from high school with straight As, and gets a full-ride scholarship to attend a prestigious university.</a:t>
            </a:r>
            <a:endParaRPr lang="en-US" altLang="en-US" sz="2000" dirty="0"/>
          </a:p>
        </p:txBody>
      </p:sp>
    </p:spTree>
    <p:extLst>
      <p:ext uri="{BB962C8B-B14F-4D97-AF65-F5344CB8AC3E}">
        <p14:creationId xmlns:p14="http://schemas.microsoft.com/office/powerpoint/2010/main" val="52540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1 </a:t>
            </a:r>
            <a:r>
              <a:rPr lang="en-US" altLang="en-US" sz="2000" b="0" dirty="0"/>
              <a:t>(2 of 2)</a:t>
            </a:r>
            <a:endParaRPr lang="en-IN" dirty="0"/>
          </a:p>
        </p:txBody>
      </p:sp>
      <p:sp>
        <p:nvSpPr>
          <p:cNvPr id="3" name="Content Placeholder 2"/>
          <p:cNvSpPr>
            <a:spLocks noGrp="1"/>
          </p:cNvSpPr>
          <p:nvPr>
            <p:ph sz="quarter" idx="13"/>
          </p:nvPr>
        </p:nvSpPr>
        <p:spPr/>
        <p:txBody>
          <a:bodyPr/>
          <a:lstStyle/>
          <a:p>
            <a:pPr eaLnBrk="1" hangingPunct="1"/>
            <a:r>
              <a:rPr lang="en-US" altLang="en-US" sz="2000" dirty="0"/>
              <a:t>Was Alexis deceitful?</a:t>
            </a:r>
          </a:p>
          <a:p>
            <a:pPr eaLnBrk="1" hangingPunct="1"/>
            <a:r>
              <a:rPr lang="en-US" altLang="en-US" sz="2000" dirty="0"/>
              <a:t>Did Alexis treat anyone unfairly?</a:t>
            </a:r>
          </a:p>
          <a:p>
            <a:pPr eaLnBrk="1" hangingPunct="1"/>
            <a:r>
              <a:rPr lang="en-US" altLang="en-US" sz="2000" dirty="0"/>
              <a:t>Did Alexis violate anyone’s rights?</a:t>
            </a:r>
          </a:p>
          <a:p>
            <a:pPr eaLnBrk="1" hangingPunct="1"/>
            <a:r>
              <a:rPr lang="en-US" altLang="en-US" sz="2000" dirty="0"/>
              <a:t>Who benefited from Alexis’s course of action and how great were the benefits?</a:t>
            </a:r>
          </a:p>
          <a:p>
            <a:pPr eaLnBrk="1" hangingPunct="1"/>
            <a:r>
              <a:rPr lang="en-US" altLang="en-US" sz="2000" dirty="0"/>
              <a:t>Who was harmed by Alexis’s course of action of how great were the harms?</a:t>
            </a:r>
          </a:p>
          <a:p>
            <a:pPr eaLnBrk="1" hangingPunct="1"/>
            <a:r>
              <a:rPr lang="en-US" altLang="en-US" sz="2000" dirty="0"/>
              <a:t>Would you call Alexis a good role model for other students?</a:t>
            </a:r>
          </a:p>
          <a:p>
            <a:pPr eaLnBrk="1" hangingPunct="1"/>
            <a:r>
              <a:rPr lang="en-US" altLang="en-US" sz="2000" dirty="0"/>
              <a:t>Are there better ways Alexis could have accomplished her objective?</a:t>
            </a:r>
          </a:p>
          <a:p>
            <a:pPr eaLnBrk="1" hangingPunct="1"/>
            <a:r>
              <a:rPr lang="en-US" altLang="en-US" sz="2000" dirty="0"/>
              <a:t>Did Alexis do the right thing?</a:t>
            </a:r>
          </a:p>
        </p:txBody>
      </p:sp>
    </p:spTree>
    <p:extLst>
      <p:ext uri="{BB962C8B-B14F-4D97-AF65-F5344CB8AC3E}">
        <p14:creationId xmlns:p14="http://schemas.microsoft.com/office/powerpoint/2010/main" val="69322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2 </a:t>
            </a:r>
            <a:r>
              <a:rPr lang="en-US" altLang="en-US" sz="2000" b="0" dirty="0"/>
              <a:t>(1 of 2)</a:t>
            </a:r>
            <a:endParaRPr lang="en-IN" dirty="0"/>
          </a:p>
        </p:txBody>
      </p:sp>
      <p:sp>
        <p:nvSpPr>
          <p:cNvPr id="3" name="Content Placeholder 2"/>
          <p:cNvSpPr>
            <a:spLocks noGrp="1"/>
          </p:cNvSpPr>
          <p:nvPr>
            <p:ph sz="quarter" idx="13"/>
          </p:nvPr>
        </p:nvSpPr>
        <p:spPr>
          <a:xfrm>
            <a:off x="457200" y="1556326"/>
            <a:ext cx="8318500" cy="4434275"/>
          </a:xfrm>
        </p:spPr>
        <p:txBody>
          <a:bodyPr/>
          <a:lstStyle/>
          <a:p>
            <a:pPr marL="0" indent="0">
              <a:buNone/>
            </a:pPr>
            <a:r>
              <a:rPr lang="en-US" sz="2200" dirty="0"/>
              <a:t>An organization dedicated to reducing spam tries to get Internet service providers (I</a:t>
            </a:r>
            <a:r>
              <a:rPr lang="en-US" sz="100" dirty="0"/>
              <a:t> </a:t>
            </a:r>
            <a:r>
              <a:rPr lang="en-US" sz="2200" dirty="0"/>
              <a:t>S</a:t>
            </a:r>
            <a:r>
              <a:rPr lang="en-US" sz="100" dirty="0"/>
              <a:t> </a:t>
            </a:r>
            <a:r>
              <a:rPr lang="en-US" sz="2200" dirty="0"/>
              <a:t>Ps) in an East Asian country to stop the spammers by protecting their email servers. When this effort is unsuccessful, the antispam organization puts the addresses of these I</a:t>
            </a:r>
            <a:r>
              <a:rPr lang="en-US" sz="100" dirty="0"/>
              <a:t> </a:t>
            </a:r>
            <a:r>
              <a:rPr lang="en-US" sz="2200" dirty="0"/>
              <a:t>S</a:t>
            </a:r>
            <a:r>
              <a:rPr lang="en-US" sz="100" dirty="0"/>
              <a:t> </a:t>
            </a:r>
            <a:r>
              <a:rPr lang="en-US" sz="2200" dirty="0"/>
              <a:t>Ps on its blacklist. Many I</a:t>
            </a:r>
            <a:r>
              <a:rPr lang="en-US" sz="100" dirty="0"/>
              <a:t> </a:t>
            </a:r>
            <a:r>
              <a:rPr lang="en-US" sz="2200" dirty="0"/>
              <a:t>S</a:t>
            </a:r>
            <a:r>
              <a:rPr lang="en-US" sz="100" dirty="0"/>
              <a:t> </a:t>
            </a:r>
            <a:r>
              <a:rPr lang="en-US" sz="2200" dirty="0"/>
              <a:t>Ps in the United States consult the blacklist and refuse to accept email from the blacklisted I</a:t>
            </a:r>
            <a:r>
              <a:rPr lang="en-US" sz="100" dirty="0"/>
              <a:t> </a:t>
            </a:r>
            <a:r>
              <a:rPr lang="en-US" sz="2200" dirty="0"/>
              <a:t>S</a:t>
            </a:r>
            <a:r>
              <a:rPr lang="en-US" sz="100" dirty="0"/>
              <a:t> </a:t>
            </a:r>
            <a:r>
              <a:rPr lang="en-US" sz="2200" dirty="0"/>
              <a:t>Ps. This action has two results. First, the amount of spam received by the typical email user in the United States drops by 25 percent. Second, tens of thousands of innocent computer users in the East Asian country are unable to send email to friends and business associates in the United States.</a:t>
            </a:r>
            <a:endParaRPr lang="en-US" altLang="en-US" sz="2200" dirty="0"/>
          </a:p>
        </p:txBody>
      </p:sp>
    </p:spTree>
    <p:extLst>
      <p:ext uri="{BB962C8B-B14F-4D97-AF65-F5344CB8AC3E}">
        <p14:creationId xmlns:p14="http://schemas.microsoft.com/office/powerpoint/2010/main" val="2834518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2 </a:t>
            </a:r>
            <a:r>
              <a:rPr lang="en-US" altLang="en-US" sz="2000" b="0" dirty="0"/>
              <a:t>(2 of 2)</a:t>
            </a:r>
            <a:endParaRPr lang="en-IN" dirty="0"/>
          </a:p>
        </p:txBody>
      </p:sp>
      <p:sp>
        <p:nvSpPr>
          <p:cNvPr id="3" name="Content Placeholder 2"/>
          <p:cNvSpPr>
            <a:spLocks noGrp="1"/>
          </p:cNvSpPr>
          <p:nvPr>
            <p:ph sz="quarter" idx="13"/>
          </p:nvPr>
        </p:nvSpPr>
        <p:spPr>
          <a:xfrm>
            <a:off x="457200" y="1556326"/>
            <a:ext cx="8229600" cy="4577055"/>
          </a:xfrm>
        </p:spPr>
        <p:txBody>
          <a:bodyPr/>
          <a:lstStyle/>
          <a:p>
            <a:pPr eaLnBrk="1" hangingPunct="1"/>
            <a:r>
              <a:rPr lang="en-US" altLang="en-US" sz="2200" dirty="0"/>
              <a:t>Did the antispam organization do anything deceitful?</a:t>
            </a:r>
          </a:p>
          <a:p>
            <a:pPr eaLnBrk="1" hangingPunct="1"/>
            <a:r>
              <a:rPr lang="en-US" altLang="en-US" sz="2200" dirty="0"/>
              <a:t>Was the organization unfair to anyone?</a:t>
            </a:r>
          </a:p>
          <a:p>
            <a:pPr eaLnBrk="1" hangingPunct="1"/>
            <a:r>
              <a:rPr lang="en-US" altLang="en-US" sz="2200" dirty="0"/>
              <a:t>Did the organization violate anyone’s rights?</a:t>
            </a:r>
          </a:p>
          <a:p>
            <a:pPr eaLnBrk="1" hangingPunct="1"/>
            <a:r>
              <a:rPr lang="en-US" altLang="en-US" sz="2200" dirty="0"/>
              <a:t>Who benefited from the organization’s action and how great were the benefits?</a:t>
            </a:r>
          </a:p>
          <a:p>
            <a:pPr eaLnBrk="1" hangingPunct="1"/>
            <a:r>
              <a:rPr lang="en-US" altLang="en-US" sz="2200" dirty="0"/>
              <a:t>Who was harmed by the organization’s action and how great were the harms?</a:t>
            </a:r>
          </a:p>
          <a:p>
            <a:pPr eaLnBrk="1" hangingPunct="1"/>
            <a:r>
              <a:rPr lang="en-US" altLang="en-US" sz="2200" dirty="0"/>
              <a:t>Could the organization have achieved its goals through a better course of action?</a:t>
            </a:r>
          </a:p>
          <a:p>
            <a:pPr eaLnBrk="1" hangingPunct="1"/>
            <a:r>
              <a:rPr lang="en-US" altLang="en-US" sz="2200" dirty="0"/>
              <a:t>Did the organization do the right thing by creating the blacklist?</a:t>
            </a:r>
          </a:p>
        </p:txBody>
      </p:sp>
    </p:spTree>
    <p:extLst>
      <p:ext uri="{BB962C8B-B14F-4D97-AF65-F5344CB8AC3E}">
        <p14:creationId xmlns:p14="http://schemas.microsoft.com/office/powerpoint/2010/main" val="2520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Learning Objectives </a:t>
            </a:r>
            <a:r>
              <a:rPr lang="en-US" altLang="en-US" sz="2000" b="0" dirty="0"/>
              <a:t>(1 of 2)</a:t>
            </a:r>
            <a:endParaRPr lang="en-IN" sz="2000" dirty="0"/>
          </a:p>
        </p:txBody>
      </p:sp>
      <p:sp>
        <p:nvSpPr>
          <p:cNvPr id="20" name="Content Placeholder 19"/>
          <p:cNvSpPr>
            <a:spLocks noGrp="1"/>
          </p:cNvSpPr>
          <p:nvPr>
            <p:ph sz="quarter" idx="13"/>
          </p:nvPr>
        </p:nvSpPr>
        <p:spPr/>
        <p:txBody>
          <a:bodyPr/>
          <a:lstStyle/>
          <a:p>
            <a:pPr marL="432" indent="0">
              <a:buNone/>
            </a:pPr>
            <a:r>
              <a:rPr lang="en-US" altLang="en-US" b="1" dirty="0">
                <a:solidFill>
                  <a:schemeClr val="tx2"/>
                </a:solidFill>
              </a:rPr>
              <a:t>2.1</a:t>
            </a:r>
            <a:r>
              <a:rPr lang="en-US" altLang="en-US" dirty="0"/>
              <a:t> Introduction</a:t>
            </a:r>
          </a:p>
          <a:p>
            <a:pPr marL="432" indent="0">
              <a:buNone/>
            </a:pPr>
            <a:r>
              <a:rPr lang="en-US" altLang="en-US" b="1" dirty="0">
                <a:solidFill>
                  <a:schemeClr val="tx2"/>
                </a:solidFill>
              </a:rPr>
              <a:t>2.2</a:t>
            </a:r>
            <a:r>
              <a:rPr lang="en-US" altLang="en-US" dirty="0"/>
              <a:t> Subjective relativism</a:t>
            </a:r>
          </a:p>
          <a:p>
            <a:pPr marL="432" indent="0">
              <a:buNone/>
            </a:pPr>
            <a:r>
              <a:rPr lang="en-US" altLang="en-US" b="1" dirty="0">
                <a:solidFill>
                  <a:schemeClr val="tx2"/>
                </a:solidFill>
              </a:rPr>
              <a:t>2.3</a:t>
            </a:r>
            <a:r>
              <a:rPr lang="en-US" altLang="en-US" dirty="0"/>
              <a:t> Cultural relativism</a:t>
            </a:r>
          </a:p>
          <a:p>
            <a:pPr marL="432" indent="0">
              <a:buNone/>
            </a:pPr>
            <a:r>
              <a:rPr lang="en-US" altLang="en-US" b="1" dirty="0">
                <a:solidFill>
                  <a:schemeClr val="tx2"/>
                </a:solidFill>
              </a:rPr>
              <a:t>2.4</a:t>
            </a:r>
            <a:r>
              <a:rPr lang="en-US" altLang="en-US" dirty="0"/>
              <a:t> Divine command theory</a:t>
            </a:r>
          </a:p>
          <a:p>
            <a:pPr marL="432" indent="0">
              <a:buNone/>
            </a:pPr>
            <a:r>
              <a:rPr lang="en-US" altLang="en-US" b="1" dirty="0">
                <a:solidFill>
                  <a:schemeClr val="tx2"/>
                </a:solidFill>
              </a:rPr>
              <a:t>2.5</a:t>
            </a:r>
            <a:r>
              <a:rPr lang="en-US" altLang="en-US" dirty="0"/>
              <a:t> Ethical egoism</a:t>
            </a:r>
          </a:p>
          <a:p>
            <a:pPr marL="432" indent="0">
              <a:buNone/>
            </a:pPr>
            <a:r>
              <a:rPr lang="en-US" altLang="en-US" b="1" dirty="0">
                <a:solidFill>
                  <a:schemeClr val="tx2"/>
                </a:solidFill>
              </a:rPr>
              <a:t>2.6</a:t>
            </a:r>
            <a:r>
              <a:rPr lang="en-US" altLang="en-US" dirty="0"/>
              <a:t> Kantianism</a:t>
            </a:r>
          </a:p>
        </p:txBody>
      </p:sp>
    </p:spTree>
    <p:extLst>
      <p:ext uri="{BB962C8B-B14F-4D97-AF65-F5344CB8AC3E}">
        <p14:creationId xmlns:p14="http://schemas.microsoft.com/office/powerpoint/2010/main" val="302543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3 </a:t>
            </a:r>
            <a:r>
              <a:rPr lang="en-US" altLang="en-US" sz="2000" b="0" dirty="0"/>
              <a:t>(1 of 2)</a:t>
            </a:r>
            <a:endParaRPr lang="en-IN" sz="2000" b="0" dirty="0"/>
          </a:p>
        </p:txBody>
      </p:sp>
      <p:sp>
        <p:nvSpPr>
          <p:cNvPr id="3" name="Content Placeholder 2"/>
          <p:cNvSpPr>
            <a:spLocks noGrp="1"/>
          </p:cNvSpPr>
          <p:nvPr>
            <p:ph sz="quarter" idx="13"/>
          </p:nvPr>
        </p:nvSpPr>
        <p:spPr>
          <a:xfrm>
            <a:off x="457200" y="1556326"/>
            <a:ext cx="8470900" cy="4434275"/>
          </a:xfrm>
        </p:spPr>
        <p:txBody>
          <a:bodyPr/>
          <a:lstStyle/>
          <a:p>
            <a:pPr marL="0" indent="0">
              <a:buNone/>
            </a:pPr>
            <a:r>
              <a:rPr lang="en-US" sz="1800" dirty="0"/>
              <a:t>To address the problem of accidents caused by speeding, the East Dakota State Legislature passes a law authorizing the East Dakota State Police (E</a:t>
            </a:r>
            <a:r>
              <a:rPr lang="en-US" sz="100" dirty="0"/>
              <a:t> </a:t>
            </a:r>
            <a:r>
              <a:rPr lang="en-US" sz="1800" dirty="0"/>
              <a:t>D</a:t>
            </a:r>
            <a:r>
              <a:rPr lang="en-US" sz="100" dirty="0"/>
              <a:t> </a:t>
            </a:r>
            <a:r>
              <a:rPr lang="en-US" sz="1800" dirty="0"/>
              <a:t>S</a:t>
            </a:r>
            <a:r>
              <a:rPr lang="en-US" sz="100" dirty="0"/>
              <a:t> </a:t>
            </a:r>
            <a:r>
              <a:rPr lang="en-US" sz="1800" dirty="0"/>
              <a:t>P) to install video cameras on all of its freeway overpasses. The cameras are connected to computers that can reliably detect cars traveling more than five miles per hour above the speed limit. Sophisticated image recognition software enables the system to read license plate numbers and capture high-resolution pictures of vehicle drivers. If the picture of the driver matches the driver's license photo of one of the registered owners of the car, the system issues a speeding ticket to the driver, complete with photo evidence. The new system receives extensive media coverage, and six months after the system is put into operation, the number of people speeding on East Dakota freeways is reduced by 90 percent.</a:t>
            </a:r>
          </a:p>
          <a:p>
            <a:pPr marL="0" indent="0">
              <a:buNone/>
            </a:pPr>
            <a:r>
              <a:rPr lang="en-US" sz="1800" dirty="0"/>
              <a:t>The F</a:t>
            </a:r>
            <a:r>
              <a:rPr lang="en-US" sz="100" dirty="0"/>
              <a:t> </a:t>
            </a:r>
            <a:r>
              <a:rPr lang="en-US" sz="1800" dirty="0"/>
              <a:t>B</a:t>
            </a:r>
            <a:r>
              <a:rPr lang="en-US" sz="100" dirty="0"/>
              <a:t> </a:t>
            </a:r>
            <a:r>
              <a:rPr lang="en-US" sz="1800" dirty="0"/>
              <a:t>I asks the E</a:t>
            </a:r>
            <a:r>
              <a:rPr lang="en-US" sz="100" dirty="0"/>
              <a:t> </a:t>
            </a:r>
            <a:r>
              <a:rPr lang="en-US" sz="1800" dirty="0"/>
              <a:t>D</a:t>
            </a:r>
            <a:r>
              <a:rPr lang="en-US" sz="100" dirty="0"/>
              <a:t> </a:t>
            </a:r>
            <a:r>
              <a:rPr lang="en-US" sz="1800" dirty="0"/>
              <a:t>S</a:t>
            </a:r>
            <a:r>
              <a:rPr lang="en-US" sz="100" dirty="0"/>
              <a:t> </a:t>
            </a:r>
            <a:r>
              <a:rPr lang="en-US" sz="1800" dirty="0"/>
              <a:t>P for real-time access to the information collected by the video cameras. The E</a:t>
            </a:r>
            <a:r>
              <a:rPr lang="en-US" sz="100" dirty="0"/>
              <a:t> </a:t>
            </a:r>
            <a:r>
              <a:rPr lang="en-US" sz="1800" dirty="0"/>
              <a:t>D</a:t>
            </a:r>
            <a:r>
              <a:rPr lang="en-US" sz="100" dirty="0"/>
              <a:t> </a:t>
            </a:r>
            <a:r>
              <a:rPr lang="en-US" sz="1800" dirty="0"/>
              <a:t>S</a:t>
            </a:r>
            <a:r>
              <a:rPr lang="en-US" sz="100" dirty="0"/>
              <a:t> </a:t>
            </a:r>
            <a:r>
              <a:rPr lang="en-US" sz="1800" dirty="0"/>
              <a:t>P complies with this request. Three months later, the F</a:t>
            </a:r>
            <a:r>
              <a:rPr lang="en-US" sz="100" dirty="0"/>
              <a:t> </a:t>
            </a:r>
            <a:r>
              <a:rPr lang="en-US" sz="1800" dirty="0"/>
              <a:t>B</a:t>
            </a:r>
            <a:r>
              <a:rPr lang="en-US" sz="100" dirty="0"/>
              <a:t> </a:t>
            </a:r>
            <a:r>
              <a:rPr lang="en-US" sz="1800" dirty="0"/>
              <a:t>I uses this information to arrest five members of a terrorist organization.</a:t>
            </a:r>
            <a:endParaRPr lang="en-US" altLang="en-US" sz="1800" dirty="0"/>
          </a:p>
        </p:txBody>
      </p:sp>
    </p:spTree>
    <p:extLst>
      <p:ext uri="{BB962C8B-B14F-4D97-AF65-F5344CB8AC3E}">
        <p14:creationId xmlns:p14="http://schemas.microsoft.com/office/powerpoint/2010/main" val="639838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3 </a:t>
            </a:r>
            <a:r>
              <a:rPr lang="en-US" altLang="en-US" sz="2000" b="0" dirty="0"/>
              <a:t>(2 of 2)</a:t>
            </a:r>
            <a:endParaRPr lang="en-IN" dirty="0"/>
          </a:p>
        </p:txBody>
      </p:sp>
      <p:sp>
        <p:nvSpPr>
          <p:cNvPr id="3" name="Content Placeholder 2"/>
          <p:cNvSpPr>
            <a:spLocks noGrp="1"/>
          </p:cNvSpPr>
          <p:nvPr>
            <p:ph sz="quarter" idx="13"/>
          </p:nvPr>
        </p:nvSpPr>
        <p:spPr>
          <a:xfrm>
            <a:off x="457200" y="1556326"/>
            <a:ext cx="8134709" cy="4551176"/>
          </a:xfrm>
        </p:spPr>
        <p:txBody>
          <a:bodyPr/>
          <a:lstStyle/>
          <a:p>
            <a:pPr eaLnBrk="1" hangingPunct="1"/>
            <a:r>
              <a:rPr lang="en-US" altLang="en-US" sz="2000" dirty="0"/>
              <a:t>Did the East Dakota State Police do anything deceitful?</a:t>
            </a:r>
          </a:p>
          <a:p>
            <a:pPr eaLnBrk="1" hangingPunct="1"/>
            <a:r>
              <a:rPr lang="en-US" altLang="en-US" sz="2000" dirty="0"/>
              <a:t>Was the E</a:t>
            </a:r>
            <a:r>
              <a:rPr lang="en-US" altLang="en-US" sz="100" dirty="0"/>
              <a:t> </a:t>
            </a:r>
            <a:r>
              <a:rPr lang="en-US" altLang="en-US" sz="2000" dirty="0"/>
              <a:t>D</a:t>
            </a:r>
            <a:r>
              <a:rPr lang="en-US" altLang="en-US" sz="100" dirty="0"/>
              <a:t> </a:t>
            </a:r>
            <a:r>
              <a:rPr lang="en-US" altLang="en-US" sz="2000" dirty="0"/>
              <a:t>S</a:t>
            </a:r>
            <a:r>
              <a:rPr lang="en-US" altLang="en-US" sz="100" dirty="0"/>
              <a:t> </a:t>
            </a:r>
            <a:r>
              <a:rPr lang="en-US" altLang="en-US" sz="2000" dirty="0"/>
              <a:t>P unfair to anyone?</a:t>
            </a:r>
          </a:p>
          <a:p>
            <a:pPr eaLnBrk="1" hangingPunct="1"/>
            <a:r>
              <a:rPr lang="en-US" altLang="en-US" sz="2000" dirty="0"/>
              <a:t>Did the E</a:t>
            </a:r>
            <a:r>
              <a:rPr lang="en-US" altLang="en-US" sz="100" dirty="0"/>
              <a:t> </a:t>
            </a:r>
            <a:r>
              <a:rPr lang="en-US" altLang="en-US" sz="2000" dirty="0"/>
              <a:t>D</a:t>
            </a:r>
            <a:r>
              <a:rPr lang="en-US" altLang="en-US" sz="100" dirty="0"/>
              <a:t> </a:t>
            </a:r>
            <a:r>
              <a:rPr lang="en-US" altLang="en-US" sz="2000" dirty="0"/>
              <a:t>S</a:t>
            </a:r>
            <a:r>
              <a:rPr lang="en-US" altLang="en-US" sz="100" dirty="0"/>
              <a:t> </a:t>
            </a:r>
            <a:r>
              <a:rPr lang="en-US" altLang="en-US" sz="2000" dirty="0"/>
              <a:t>P violate anyone’s rights?</a:t>
            </a:r>
          </a:p>
          <a:p>
            <a:pPr eaLnBrk="1" hangingPunct="1"/>
            <a:r>
              <a:rPr lang="en-US" altLang="en-US" sz="2000" dirty="0"/>
              <a:t>Who benefited from the actions of the E</a:t>
            </a:r>
            <a:r>
              <a:rPr lang="en-US" altLang="en-US" sz="100" dirty="0"/>
              <a:t> </a:t>
            </a:r>
            <a:r>
              <a:rPr lang="en-US" altLang="en-US" sz="2000" dirty="0"/>
              <a:t>D</a:t>
            </a:r>
            <a:r>
              <a:rPr lang="en-US" altLang="en-US" sz="100" dirty="0"/>
              <a:t> </a:t>
            </a:r>
            <a:r>
              <a:rPr lang="en-US" altLang="en-US" sz="2000" dirty="0"/>
              <a:t>S</a:t>
            </a:r>
            <a:r>
              <a:rPr lang="en-US" altLang="en-US" sz="100" dirty="0"/>
              <a:t> </a:t>
            </a:r>
            <a:r>
              <a:rPr lang="en-US" altLang="en-US" sz="2000" dirty="0"/>
              <a:t>P and how great were the benefits?</a:t>
            </a:r>
          </a:p>
          <a:p>
            <a:pPr eaLnBrk="1" hangingPunct="1"/>
            <a:r>
              <a:rPr lang="en-US" altLang="en-US" sz="2000" dirty="0"/>
              <a:t>Who was harmed by the actions of the E</a:t>
            </a:r>
            <a:r>
              <a:rPr lang="en-US" altLang="en-US" sz="100" dirty="0"/>
              <a:t> </a:t>
            </a:r>
            <a:r>
              <a:rPr lang="en-US" altLang="en-US" sz="2000" dirty="0"/>
              <a:t>D</a:t>
            </a:r>
            <a:r>
              <a:rPr lang="en-US" altLang="en-US" sz="100" dirty="0"/>
              <a:t> </a:t>
            </a:r>
            <a:r>
              <a:rPr lang="en-US" altLang="en-US" sz="2000" dirty="0"/>
              <a:t>S</a:t>
            </a:r>
            <a:r>
              <a:rPr lang="en-US" altLang="en-US" sz="100" dirty="0"/>
              <a:t> </a:t>
            </a:r>
            <a:r>
              <a:rPr lang="en-US" altLang="en-US" sz="2000" dirty="0"/>
              <a:t>P and how great were the harms?</a:t>
            </a:r>
          </a:p>
          <a:p>
            <a:pPr eaLnBrk="1" hangingPunct="1"/>
            <a:r>
              <a:rPr lang="en-US" altLang="en-US" sz="2000" dirty="0"/>
              <a:t>What other courses of action could the E</a:t>
            </a:r>
            <a:r>
              <a:rPr lang="en-US" altLang="en-US" sz="100" dirty="0"/>
              <a:t> </a:t>
            </a:r>
            <a:r>
              <a:rPr lang="en-US" altLang="en-US" sz="2000" dirty="0"/>
              <a:t>D</a:t>
            </a:r>
            <a:r>
              <a:rPr lang="en-US" altLang="en-US" sz="100" dirty="0"/>
              <a:t> </a:t>
            </a:r>
            <a:r>
              <a:rPr lang="en-US" altLang="en-US" sz="2000" dirty="0"/>
              <a:t>S</a:t>
            </a:r>
            <a:r>
              <a:rPr lang="en-US" altLang="en-US" sz="100" dirty="0"/>
              <a:t> </a:t>
            </a:r>
            <a:r>
              <a:rPr lang="en-US" altLang="en-US" sz="2000" dirty="0"/>
              <a:t>P have taken to achieve its objectives?</a:t>
            </a:r>
          </a:p>
          <a:p>
            <a:pPr eaLnBrk="1" hangingPunct="1"/>
            <a:r>
              <a:rPr lang="en-US" altLang="en-US" sz="2000" dirty="0"/>
              <a:t>Did the E</a:t>
            </a:r>
            <a:r>
              <a:rPr lang="en-US" altLang="en-US" sz="100" dirty="0"/>
              <a:t> </a:t>
            </a:r>
            <a:r>
              <a:rPr lang="en-US" altLang="en-US" sz="2000" dirty="0"/>
              <a:t>D</a:t>
            </a:r>
            <a:r>
              <a:rPr lang="en-US" altLang="en-US" sz="100" dirty="0"/>
              <a:t> </a:t>
            </a:r>
            <a:r>
              <a:rPr lang="en-US" altLang="en-US" sz="2000" dirty="0"/>
              <a:t>S</a:t>
            </a:r>
            <a:r>
              <a:rPr lang="en-US" altLang="en-US" sz="100" dirty="0"/>
              <a:t> </a:t>
            </a:r>
            <a:r>
              <a:rPr lang="en-US" altLang="en-US" sz="2000" dirty="0"/>
              <a:t>P do the right thing by complying with the request of the F</a:t>
            </a:r>
            <a:r>
              <a:rPr lang="en-US" altLang="en-US" sz="100" dirty="0"/>
              <a:t> </a:t>
            </a:r>
            <a:r>
              <a:rPr lang="en-US" altLang="en-US" sz="2000" dirty="0"/>
              <a:t>B</a:t>
            </a:r>
            <a:r>
              <a:rPr lang="en-US" altLang="en-US" sz="100" dirty="0"/>
              <a:t> </a:t>
            </a:r>
            <a:r>
              <a:rPr lang="en-US" altLang="en-US" sz="2000" dirty="0"/>
              <a:t>I?</a:t>
            </a:r>
          </a:p>
        </p:txBody>
      </p:sp>
    </p:spTree>
    <p:extLst>
      <p:ext uri="{BB962C8B-B14F-4D97-AF65-F5344CB8AC3E}">
        <p14:creationId xmlns:p14="http://schemas.microsoft.com/office/powerpoint/2010/main" val="65502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4 </a:t>
            </a:r>
            <a:r>
              <a:rPr lang="en-US" altLang="en-US" sz="2000" b="0" dirty="0"/>
              <a:t>(1 of 3)</a:t>
            </a:r>
            <a:endParaRPr lang="en-IN" sz="2000" b="0" dirty="0"/>
          </a:p>
        </p:txBody>
      </p:sp>
      <p:sp>
        <p:nvSpPr>
          <p:cNvPr id="3" name="Content Placeholder 2"/>
          <p:cNvSpPr>
            <a:spLocks noGrp="1"/>
          </p:cNvSpPr>
          <p:nvPr>
            <p:ph sz="quarter" idx="13"/>
          </p:nvPr>
        </p:nvSpPr>
        <p:spPr/>
        <p:txBody>
          <a:bodyPr/>
          <a:lstStyle/>
          <a:p>
            <a:pPr marL="0" indent="0">
              <a:buNone/>
            </a:pPr>
            <a:r>
              <a:rPr lang="en-US" dirty="0"/>
              <a:t>You are the senior software engineer at a start-up company developing an exciting new mobile app that will allow salespeople to generate and email sales quotes and customer invoices from their smartphones. You were given stock options when you joined the company, and if it has a successful initial public offering of stock, you will be able to sell these options for at least $10 million.</a:t>
            </a:r>
          </a:p>
          <a:p>
            <a:pPr marL="0" indent="0">
              <a:buNone/>
            </a:pPr>
            <a:r>
              <a:rPr lang="en-US" dirty="0"/>
              <a:t>Your company's sales force has led a major corporation to believe your product will be available next week.</a:t>
            </a:r>
            <a:endParaRPr lang="en-US" altLang="en-US" dirty="0"/>
          </a:p>
        </p:txBody>
      </p:sp>
    </p:spTree>
    <p:extLst>
      <p:ext uri="{BB962C8B-B14F-4D97-AF65-F5344CB8AC3E}">
        <p14:creationId xmlns:p14="http://schemas.microsoft.com/office/powerpoint/2010/main" val="1390058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4 </a:t>
            </a:r>
            <a:r>
              <a:rPr lang="en-US" altLang="en-US" sz="2000" b="0" dirty="0"/>
              <a:t>(2 of 3)</a:t>
            </a:r>
            <a:endParaRPr lang="en-IN" dirty="0"/>
          </a:p>
        </p:txBody>
      </p:sp>
      <p:sp>
        <p:nvSpPr>
          <p:cNvPr id="3" name="Content Placeholder 2"/>
          <p:cNvSpPr>
            <a:spLocks noGrp="1"/>
          </p:cNvSpPr>
          <p:nvPr>
            <p:ph sz="quarter" idx="13"/>
          </p:nvPr>
        </p:nvSpPr>
        <p:spPr>
          <a:xfrm>
            <a:off x="457200" y="1556326"/>
            <a:ext cx="8134350" cy="4434275"/>
          </a:xfrm>
        </p:spPr>
        <p:txBody>
          <a:bodyPr/>
          <a:lstStyle/>
          <a:p>
            <a:pPr marL="0" indent="0">
              <a:buNone/>
            </a:pPr>
            <a:r>
              <a:rPr lang="en-US" dirty="0"/>
              <a:t>Unfortunately, at this point the software still contains quite a few bugs. The leader of the testing group has reported that all of the known bugs appear to be minor, but it will take another month of testing for his team to be condent the product contains no catastrophic errors.</a:t>
            </a:r>
          </a:p>
          <a:p>
            <a:pPr marL="0" indent="0">
              <a:buNone/>
            </a:pPr>
            <a:r>
              <a:rPr lang="en-US" dirty="0"/>
              <a:t>Because of the fierce competition in the mobile app industry, it is critical that your company be “first to market." To the best of your knowledge, a well-established company will release a similar product in a few weeks. If its product appears first, your start-up company will probably go out of business.</a:t>
            </a:r>
            <a:endParaRPr lang="en-US" altLang="en-US" dirty="0"/>
          </a:p>
        </p:txBody>
      </p:sp>
    </p:spTree>
    <p:extLst>
      <p:ext uri="{BB962C8B-B14F-4D97-AF65-F5344CB8AC3E}">
        <p14:creationId xmlns:p14="http://schemas.microsoft.com/office/powerpoint/2010/main" val="124290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4 </a:t>
            </a:r>
            <a:r>
              <a:rPr lang="en-US" altLang="en-US" sz="2000" b="0" dirty="0"/>
              <a:t>(3 of 3)</a:t>
            </a:r>
            <a:endParaRPr lang="en-IN" dirty="0"/>
          </a:p>
        </p:txBody>
      </p:sp>
      <p:sp>
        <p:nvSpPr>
          <p:cNvPr id="3" name="Content Placeholder 2"/>
          <p:cNvSpPr>
            <a:spLocks noGrp="1"/>
          </p:cNvSpPr>
          <p:nvPr>
            <p:ph sz="quarter" idx="13"/>
          </p:nvPr>
        </p:nvSpPr>
        <p:spPr/>
        <p:txBody>
          <a:bodyPr/>
          <a:lstStyle/>
          <a:p>
            <a:pPr marL="0" indent="0" eaLnBrk="1" hangingPunct="1">
              <a:buNone/>
            </a:pPr>
            <a:r>
              <a:rPr lang="en-US" altLang="en-US" dirty="0"/>
              <a:t>Consider at least three possible actions, and for each of them, answer the following questions:</a:t>
            </a:r>
          </a:p>
          <a:p>
            <a:pPr eaLnBrk="1" hangingPunct="1"/>
            <a:r>
              <a:rPr lang="en-US" altLang="en-US" dirty="0"/>
              <a:t>What are the most likely benefits and harms that will result from this action?</a:t>
            </a:r>
          </a:p>
          <a:p>
            <a:pPr eaLnBrk="1" hangingPunct="1"/>
            <a:r>
              <a:rPr lang="en-US" altLang="en-US" dirty="0"/>
              <a:t>Do you have any obligations to people who may be negatively affected by your action?</a:t>
            </a:r>
          </a:p>
          <a:p>
            <a:pPr eaLnBrk="1" hangingPunct="1"/>
            <a:r>
              <a:rPr lang="en-US" altLang="en-US" dirty="0"/>
              <a:t>Does this action require you to be dishonest, deceitful, or unfair to others?</a:t>
            </a:r>
          </a:p>
        </p:txBody>
      </p:sp>
    </p:spTree>
    <p:extLst>
      <p:ext uri="{BB962C8B-B14F-4D97-AF65-F5344CB8AC3E}">
        <p14:creationId xmlns:p14="http://schemas.microsoft.com/office/powerpoint/2010/main" val="2731077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on Ethics</a:t>
            </a:r>
            <a:endParaRPr lang="en-IN" dirty="0"/>
          </a:p>
        </p:txBody>
      </p:sp>
      <p:sp>
        <p:nvSpPr>
          <p:cNvPr id="3" name="Content Placeholder 2"/>
          <p:cNvSpPr>
            <a:spLocks noGrp="1"/>
          </p:cNvSpPr>
          <p:nvPr>
            <p:ph sz="quarter" idx="13"/>
          </p:nvPr>
        </p:nvSpPr>
        <p:spPr/>
        <p:txBody>
          <a:bodyPr/>
          <a:lstStyle/>
          <a:p>
            <a:pPr eaLnBrk="1" hangingPunct="1"/>
            <a:r>
              <a:rPr lang="en-US" altLang="en-US" dirty="0"/>
              <a:t>Ethics: rational, systematic analysis</a:t>
            </a:r>
          </a:p>
          <a:p>
            <a:pPr lvl="1" eaLnBrk="1" hangingPunct="1"/>
            <a:r>
              <a:rPr lang="en-US" altLang="en-US" dirty="0"/>
              <a:t>Conclusions must be supported</a:t>
            </a:r>
          </a:p>
          <a:p>
            <a:pPr lvl="1" eaLnBrk="1" hangingPunct="1"/>
            <a:r>
              <a:rPr lang="en-US" altLang="en-US" dirty="0"/>
              <a:t>Best explanations based on facts, shared values, logic</a:t>
            </a:r>
          </a:p>
          <a:p>
            <a:pPr eaLnBrk="1" hangingPunct="1"/>
            <a:r>
              <a:rPr lang="en-US" altLang="en-US" dirty="0"/>
              <a:t>Ethics focuses on people’s voluntary, moral choices</a:t>
            </a:r>
          </a:p>
          <a:p>
            <a:pPr eaLnBrk="1" hangingPunct="1"/>
            <a:r>
              <a:rPr lang="en-US" altLang="en-US" dirty="0"/>
              <a:t>Workable ethical theory:</a:t>
            </a:r>
            <a:r>
              <a:rPr lang="en-US" altLang="en-US" dirty="0">
                <a:sym typeface="Symbol" panose="05050102010706020507" pitchFamily="18" charset="2"/>
              </a:rPr>
              <a:t> produces explanations that might be persuasive to a skeptical, yet open-minded audience</a:t>
            </a:r>
          </a:p>
        </p:txBody>
      </p:sp>
    </p:spTree>
    <p:extLst>
      <p:ext uri="{BB962C8B-B14F-4D97-AF65-F5344CB8AC3E}">
        <p14:creationId xmlns:p14="http://schemas.microsoft.com/office/powerpoint/2010/main" val="2051757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n image of a group of people sitting around a table focusses their attention on a woman giving a presentation at the head of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957" y="1825180"/>
            <a:ext cx="7059607" cy="4053012"/>
          </a:xfrm>
          <a:prstGeom prst="rect">
            <a:avLst/>
          </a:prstGeom>
        </p:spPr>
      </p:pic>
      <p:sp>
        <p:nvSpPr>
          <p:cNvPr id="2" name="Title 1"/>
          <p:cNvSpPr>
            <a:spLocks noGrp="1"/>
          </p:cNvSpPr>
          <p:nvPr>
            <p:ph type="title"/>
          </p:nvPr>
        </p:nvSpPr>
        <p:spPr/>
        <p:txBody>
          <a:bodyPr/>
          <a:lstStyle/>
          <a:p>
            <a:r>
              <a:rPr lang="en-US" altLang="en-US" sz="3400" dirty="0"/>
              <a:t>A Good Ethical Theory Enables You to Make Persuasive, Logical Arguments</a:t>
            </a:r>
            <a:endParaRPr lang="en-IN" sz="3400" dirty="0"/>
          </a:p>
        </p:txBody>
      </p:sp>
    </p:spTree>
    <p:extLst>
      <p:ext uri="{BB962C8B-B14F-4D97-AF65-F5344CB8AC3E}">
        <p14:creationId xmlns:p14="http://schemas.microsoft.com/office/powerpoint/2010/main" val="1702829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2.2 Subjective Relativism</a:t>
            </a:r>
            <a:endParaRPr lang="en-IN" dirty="0"/>
          </a:p>
        </p:txBody>
      </p:sp>
    </p:spTree>
    <p:extLst>
      <p:ext uri="{BB962C8B-B14F-4D97-AF65-F5344CB8AC3E}">
        <p14:creationId xmlns:p14="http://schemas.microsoft.com/office/powerpoint/2010/main" val="3952928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Relativism and Subjective Relativism</a:t>
            </a:r>
            <a:endParaRPr lang="en-IN" dirty="0"/>
          </a:p>
        </p:txBody>
      </p:sp>
      <p:sp>
        <p:nvSpPr>
          <p:cNvPr id="5" name="Content Placeholder 4"/>
          <p:cNvSpPr>
            <a:spLocks noGrp="1"/>
          </p:cNvSpPr>
          <p:nvPr>
            <p:ph sz="quarter" idx="13"/>
          </p:nvPr>
        </p:nvSpPr>
        <p:spPr/>
        <p:txBody>
          <a:bodyPr/>
          <a:lstStyle/>
          <a:p>
            <a:pPr eaLnBrk="1" hangingPunct="1"/>
            <a:r>
              <a:rPr lang="en-US" altLang="en-US" dirty="0"/>
              <a:t>Ethical relativism</a:t>
            </a:r>
          </a:p>
          <a:p>
            <a:pPr lvl="1"/>
            <a:r>
              <a:rPr lang="en-US" altLang="en-US" dirty="0"/>
              <a:t>No universal standards of right and wrong</a:t>
            </a:r>
          </a:p>
          <a:p>
            <a:pPr lvl="1"/>
            <a:r>
              <a:rPr lang="en-US" altLang="en-US" dirty="0"/>
              <a:t>One person can say “X is right,” another can say “X is wrong,” and both can be correct</a:t>
            </a:r>
          </a:p>
          <a:p>
            <a:pPr eaLnBrk="1" hangingPunct="1"/>
            <a:r>
              <a:rPr lang="en-US" altLang="en-US" dirty="0"/>
              <a:t>Subjective relativism</a:t>
            </a:r>
          </a:p>
          <a:p>
            <a:pPr lvl="1"/>
            <a:r>
              <a:rPr lang="en-US" altLang="en-US" dirty="0"/>
              <a:t>Each person decides right and wrong for himself or herself</a:t>
            </a:r>
          </a:p>
          <a:p>
            <a:pPr lvl="1"/>
            <a:r>
              <a:rPr lang="en-US" altLang="en-US" dirty="0"/>
              <a:t>“What’s right for you may not be right for me”</a:t>
            </a:r>
          </a:p>
        </p:txBody>
      </p:sp>
    </p:spTree>
    <p:extLst>
      <p:ext uri="{BB962C8B-B14F-4D97-AF65-F5344CB8AC3E}">
        <p14:creationId xmlns:p14="http://schemas.microsoft.com/office/powerpoint/2010/main" val="388276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for Subjective Relativism</a:t>
            </a:r>
            <a:endParaRPr lang="en-IN" dirty="0"/>
          </a:p>
        </p:txBody>
      </p:sp>
      <p:sp>
        <p:nvSpPr>
          <p:cNvPr id="3" name="Content Placeholder 2"/>
          <p:cNvSpPr>
            <a:spLocks noGrp="1"/>
          </p:cNvSpPr>
          <p:nvPr>
            <p:ph sz="quarter" idx="13"/>
          </p:nvPr>
        </p:nvSpPr>
        <p:spPr/>
        <p:txBody>
          <a:bodyPr/>
          <a:lstStyle/>
          <a:p>
            <a:pPr eaLnBrk="1" hangingPunct="1"/>
            <a:r>
              <a:rPr lang="en-US" altLang="en-US" dirty="0"/>
              <a:t>Well-meaning and intelligent people disagree on moral issues</a:t>
            </a:r>
          </a:p>
          <a:p>
            <a:pPr eaLnBrk="1" hangingPunct="1"/>
            <a:r>
              <a:rPr lang="en-US" altLang="en-US" dirty="0"/>
              <a:t>Ethical debates are disagreeable and pointless</a:t>
            </a:r>
          </a:p>
        </p:txBody>
      </p:sp>
    </p:spTree>
    <p:extLst>
      <p:ext uri="{BB962C8B-B14F-4D97-AF65-F5344CB8AC3E}">
        <p14:creationId xmlns:p14="http://schemas.microsoft.com/office/powerpoint/2010/main" val="78654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altLang="en-US" sz="2000" b="0" dirty="0"/>
              <a:t>(2 of 2)</a:t>
            </a:r>
            <a:endParaRPr lang="en-IN" dirty="0"/>
          </a:p>
        </p:txBody>
      </p:sp>
      <p:sp>
        <p:nvSpPr>
          <p:cNvPr id="3" name="Content Placeholder 2"/>
          <p:cNvSpPr>
            <a:spLocks noGrp="1"/>
          </p:cNvSpPr>
          <p:nvPr>
            <p:ph sz="quarter" idx="13"/>
          </p:nvPr>
        </p:nvSpPr>
        <p:spPr/>
        <p:txBody>
          <a:bodyPr/>
          <a:lstStyle/>
          <a:p>
            <a:pPr marL="432" indent="0">
              <a:buNone/>
            </a:pPr>
            <a:r>
              <a:rPr lang="en-US" altLang="en-US" b="1" dirty="0">
                <a:solidFill>
                  <a:schemeClr val="tx2"/>
                </a:solidFill>
              </a:rPr>
              <a:t>2.7</a:t>
            </a:r>
            <a:r>
              <a:rPr lang="en-US" altLang="en-US" dirty="0"/>
              <a:t> Act utilitarianism</a:t>
            </a:r>
          </a:p>
          <a:p>
            <a:pPr marL="432" indent="0">
              <a:buNone/>
            </a:pPr>
            <a:r>
              <a:rPr lang="en-US" altLang="en-US" b="1" dirty="0">
                <a:solidFill>
                  <a:schemeClr val="tx2"/>
                </a:solidFill>
              </a:rPr>
              <a:t>2.8</a:t>
            </a:r>
            <a:r>
              <a:rPr lang="en-US" altLang="en-US" dirty="0"/>
              <a:t> Rule utilitarianism</a:t>
            </a:r>
          </a:p>
          <a:p>
            <a:pPr marL="432" indent="0">
              <a:buNone/>
            </a:pPr>
            <a:r>
              <a:rPr lang="en-US" altLang="en-US" b="1" dirty="0">
                <a:solidFill>
                  <a:schemeClr val="tx2"/>
                </a:solidFill>
              </a:rPr>
              <a:t>2.9</a:t>
            </a:r>
            <a:r>
              <a:rPr lang="en-US" altLang="en-US" dirty="0"/>
              <a:t> Social contract theory</a:t>
            </a:r>
          </a:p>
          <a:p>
            <a:pPr marL="432" indent="0">
              <a:buNone/>
            </a:pPr>
            <a:r>
              <a:rPr lang="en-US" altLang="en-US" b="1" dirty="0">
                <a:solidFill>
                  <a:schemeClr val="tx2"/>
                </a:solidFill>
              </a:rPr>
              <a:t>2.10</a:t>
            </a:r>
            <a:r>
              <a:rPr lang="en-US" altLang="en-US" dirty="0"/>
              <a:t> Virtue ethics</a:t>
            </a:r>
          </a:p>
          <a:p>
            <a:pPr marL="432" indent="0">
              <a:buNone/>
            </a:pPr>
            <a:r>
              <a:rPr lang="en-US" altLang="en-US" b="1" dirty="0">
                <a:solidFill>
                  <a:schemeClr val="tx2"/>
                </a:solidFill>
              </a:rPr>
              <a:t>2.11</a:t>
            </a:r>
            <a:r>
              <a:rPr lang="en-US" altLang="en-US" dirty="0"/>
              <a:t> Comparing workable ethical theories</a:t>
            </a:r>
          </a:p>
          <a:p>
            <a:pPr marL="432" indent="0">
              <a:buNone/>
            </a:pPr>
            <a:r>
              <a:rPr lang="en-US" altLang="en-US" b="1" dirty="0">
                <a:solidFill>
                  <a:schemeClr val="tx2"/>
                </a:solidFill>
              </a:rPr>
              <a:t>2.12</a:t>
            </a:r>
            <a:r>
              <a:rPr lang="en-US" altLang="en-US" dirty="0"/>
              <a:t> Morality of breaking the law</a:t>
            </a:r>
          </a:p>
        </p:txBody>
      </p:sp>
    </p:spTree>
    <p:extLst>
      <p:ext uri="{BB962C8B-B14F-4D97-AF65-F5344CB8AC3E}">
        <p14:creationId xmlns:p14="http://schemas.microsoft.com/office/powerpoint/2010/main" val="3305683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Against Subjective Relativism</a:t>
            </a:r>
            <a:endParaRPr lang="en-IN" dirty="0"/>
          </a:p>
        </p:txBody>
      </p:sp>
      <p:sp>
        <p:nvSpPr>
          <p:cNvPr id="3" name="Content Placeholder 2"/>
          <p:cNvSpPr>
            <a:spLocks noGrp="1"/>
          </p:cNvSpPr>
          <p:nvPr>
            <p:ph sz="quarter" idx="13"/>
          </p:nvPr>
        </p:nvSpPr>
        <p:spPr>
          <a:xfrm>
            <a:off x="457200" y="1556326"/>
            <a:ext cx="8343900" cy="4434275"/>
          </a:xfrm>
        </p:spPr>
        <p:txBody>
          <a:bodyPr/>
          <a:lstStyle/>
          <a:p>
            <a:r>
              <a:rPr lang="en-US" altLang="en-US" dirty="0"/>
              <a:t>Blurs line between doing what you think is right and doing what you feel like doing</a:t>
            </a:r>
          </a:p>
          <a:p>
            <a:r>
              <a:rPr lang="en-US" altLang="en-US" dirty="0"/>
              <a:t>Makes no moral distinction between the actions of different people</a:t>
            </a:r>
          </a:p>
          <a:p>
            <a:r>
              <a:rPr lang="en-US" altLang="en-US" dirty="0"/>
              <a:t>Subjective relativism and tolerance are two different things</a:t>
            </a:r>
          </a:p>
          <a:p>
            <a:r>
              <a:rPr lang="en-US" altLang="en-US" dirty="0"/>
              <a:t>Decisions may not be based on reason</a:t>
            </a:r>
          </a:p>
          <a:p>
            <a:r>
              <a:rPr lang="en-US" altLang="en-US" dirty="0">
                <a:sym typeface="Symbol" panose="05050102010706020507" pitchFamily="18" charset="2"/>
              </a:rPr>
              <a:t>Conclusion: Not a workable ethical theory</a:t>
            </a:r>
          </a:p>
        </p:txBody>
      </p:sp>
    </p:spTree>
    <p:extLst>
      <p:ext uri="{BB962C8B-B14F-4D97-AF65-F5344CB8AC3E}">
        <p14:creationId xmlns:p14="http://schemas.microsoft.com/office/powerpoint/2010/main" val="720251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2.3 Cultural Relativism</a:t>
            </a:r>
            <a:endParaRPr lang="en-IN" dirty="0"/>
          </a:p>
        </p:txBody>
      </p:sp>
    </p:spTree>
    <p:extLst>
      <p:ext uri="{BB962C8B-B14F-4D97-AF65-F5344CB8AC3E}">
        <p14:creationId xmlns:p14="http://schemas.microsoft.com/office/powerpoint/2010/main" val="2822804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Cultural Relativism in a Nutshell</a:t>
            </a:r>
            <a:endParaRPr lang="en-IN" dirty="0"/>
          </a:p>
        </p:txBody>
      </p:sp>
      <p:sp>
        <p:nvSpPr>
          <p:cNvPr id="5" name="Content Placeholder 4"/>
          <p:cNvSpPr>
            <a:spLocks noGrp="1"/>
          </p:cNvSpPr>
          <p:nvPr>
            <p:ph sz="quarter" idx="13"/>
          </p:nvPr>
        </p:nvSpPr>
        <p:spPr>
          <a:xfrm>
            <a:off x="457200" y="1556326"/>
            <a:ext cx="8470900" cy="4434275"/>
          </a:xfrm>
        </p:spPr>
        <p:txBody>
          <a:bodyPr/>
          <a:lstStyle/>
          <a:p>
            <a:pPr eaLnBrk="1" hangingPunct="1"/>
            <a:r>
              <a:rPr lang="en-US" altLang="en-US" dirty="0"/>
              <a:t>What is “right” and “wrong” depends upon a society’s actual moral guidelines</a:t>
            </a:r>
          </a:p>
          <a:p>
            <a:pPr eaLnBrk="1" hangingPunct="1"/>
            <a:r>
              <a:rPr lang="en-US" altLang="en-US" dirty="0"/>
              <a:t>These guidelines vary from place to place and from time to time</a:t>
            </a:r>
          </a:p>
          <a:p>
            <a:pPr eaLnBrk="1" hangingPunct="1"/>
            <a:r>
              <a:rPr lang="en-US" altLang="en-US" dirty="0"/>
              <a:t>A particular action may be right in one society at one time and wrong in another society or at another time</a:t>
            </a:r>
          </a:p>
        </p:txBody>
      </p:sp>
    </p:spTree>
    <p:extLst>
      <p:ext uri="{BB962C8B-B14F-4D97-AF65-F5344CB8AC3E}">
        <p14:creationId xmlns:p14="http://schemas.microsoft.com/office/powerpoint/2010/main" val="1979626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for Cultural Relativism</a:t>
            </a:r>
            <a:endParaRPr lang="en-IN" dirty="0"/>
          </a:p>
        </p:txBody>
      </p:sp>
      <p:sp>
        <p:nvSpPr>
          <p:cNvPr id="3" name="Content Placeholder 2"/>
          <p:cNvSpPr>
            <a:spLocks noGrp="1"/>
          </p:cNvSpPr>
          <p:nvPr>
            <p:ph sz="quarter" idx="13"/>
          </p:nvPr>
        </p:nvSpPr>
        <p:spPr>
          <a:xfrm>
            <a:off x="457200" y="1556326"/>
            <a:ext cx="8401050" cy="4434275"/>
          </a:xfrm>
        </p:spPr>
        <p:txBody>
          <a:bodyPr/>
          <a:lstStyle/>
          <a:p>
            <a:pPr eaLnBrk="1" hangingPunct="1"/>
            <a:r>
              <a:rPr lang="en-US" altLang="en-US" dirty="0"/>
              <a:t>Different social contexts demand different moral guidelines</a:t>
            </a:r>
          </a:p>
          <a:p>
            <a:pPr eaLnBrk="1" hangingPunct="1"/>
            <a:r>
              <a:rPr lang="en-US" altLang="en-US" dirty="0"/>
              <a:t>It is arrogant for one society to judge another</a:t>
            </a:r>
          </a:p>
        </p:txBody>
      </p:sp>
    </p:spTree>
    <p:extLst>
      <p:ext uri="{BB962C8B-B14F-4D97-AF65-F5344CB8AC3E}">
        <p14:creationId xmlns:p14="http://schemas.microsoft.com/office/powerpoint/2010/main" val="2847634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Case Against Cultural Relativism </a:t>
            </a:r>
            <a:r>
              <a:rPr lang="en-US" altLang="en-US" sz="2000" b="0" dirty="0"/>
              <a:t>(1 of 2)</a:t>
            </a:r>
            <a:endParaRPr lang="en-IN" sz="2000" dirty="0"/>
          </a:p>
        </p:txBody>
      </p:sp>
      <p:sp>
        <p:nvSpPr>
          <p:cNvPr id="3" name="Content Placeholder 2"/>
          <p:cNvSpPr>
            <a:spLocks noGrp="1"/>
          </p:cNvSpPr>
          <p:nvPr>
            <p:ph sz="quarter" idx="13"/>
          </p:nvPr>
        </p:nvSpPr>
        <p:spPr/>
        <p:txBody>
          <a:bodyPr/>
          <a:lstStyle/>
          <a:p>
            <a:r>
              <a:rPr lang="en-US" altLang="en-US" dirty="0"/>
              <a:t>Because two societies </a:t>
            </a:r>
            <a:r>
              <a:rPr lang="en-US" altLang="en-US" b="1" dirty="0"/>
              <a:t>do</a:t>
            </a:r>
            <a:r>
              <a:rPr lang="en-US" altLang="en-US" dirty="0"/>
              <a:t> have different moral views doesn’t mean they </a:t>
            </a:r>
            <a:r>
              <a:rPr lang="en-US" altLang="en-US" b="1" dirty="0"/>
              <a:t>ought to</a:t>
            </a:r>
            <a:r>
              <a:rPr lang="en-US" altLang="en-US" dirty="0"/>
              <a:t> have different views</a:t>
            </a:r>
          </a:p>
          <a:p>
            <a:r>
              <a:rPr lang="en-US" altLang="en-US" dirty="0"/>
              <a:t>It doesn’t explain how moral guidelines are determined</a:t>
            </a:r>
          </a:p>
          <a:p>
            <a:r>
              <a:rPr lang="en-US" altLang="en-US" dirty="0"/>
              <a:t>What if there are no cultural norms?</a:t>
            </a:r>
          </a:p>
          <a:p>
            <a:r>
              <a:rPr lang="en-US" altLang="en-US" dirty="0"/>
              <a:t>It doesn’t account for evolution of moral guidelines.</a:t>
            </a:r>
          </a:p>
          <a:p>
            <a:r>
              <a:rPr lang="en-US" altLang="en-US" dirty="0"/>
              <a:t>It provides no way out for cultures in conflict</a:t>
            </a:r>
          </a:p>
        </p:txBody>
      </p:sp>
    </p:spTree>
    <p:extLst>
      <p:ext uri="{BB962C8B-B14F-4D97-AF65-F5344CB8AC3E}">
        <p14:creationId xmlns:p14="http://schemas.microsoft.com/office/powerpoint/2010/main" val="2333331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Case Against Cultural Relativism </a:t>
            </a:r>
            <a:r>
              <a:rPr lang="en-US" altLang="en-US" sz="2000" b="0" dirty="0"/>
              <a:t>(2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Existence of many acceptable practices does not imply all practices are acceptable (many/any fallacy)</a:t>
            </a:r>
          </a:p>
          <a:p>
            <a:pPr eaLnBrk="1" hangingPunct="1"/>
            <a:r>
              <a:rPr lang="en-US" altLang="en-US" dirty="0"/>
              <a:t>Societies do, in fact, share certain core values</a:t>
            </a:r>
          </a:p>
          <a:p>
            <a:pPr eaLnBrk="1" hangingPunct="1"/>
            <a:r>
              <a:rPr lang="en-US" altLang="en-US" dirty="0"/>
              <a:t>Only indirectly based on reason</a:t>
            </a:r>
          </a:p>
          <a:p>
            <a:pPr eaLnBrk="1" hangingPunct="1"/>
            <a:r>
              <a:rPr lang="en-US" altLang="en-US" dirty="0"/>
              <a:t>Conclusion: Not a workable ethical theory</a:t>
            </a:r>
          </a:p>
        </p:txBody>
      </p:sp>
    </p:spTree>
    <p:extLst>
      <p:ext uri="{BB962C8B-B14F-4D97-AF65-F5344CB8AC3E}">
        <p14:creationId xmlns:p14="http://schemas.microsoft.com/office/powerpoint/2010/main" val="2919595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2.4 Divine Command Theory</a:t>
            </a:r>
            <a:endParaRPr lang="en-IN" dirty="0"/>
          </a:p>
        </p:txBody>
      </p:sp>
    </p:spTree>
    <p:extLst>
      <p:ext uri="{BB962C8B-B14F-4D97-AF65-F5344CB8AC3E}">
        <p14:creationId xmlns:p14="http://schemas.microsoft.com/office/powerpoint/2010/main" val="512034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215371"/>
            <a:ext cx="8391525" cy="1097279"/>
          </a:xfrm>
        </p:spPr>
        <p:txBody>
          <a:bodyPr/>
          <a:lstStyle/>
          <a:p>
            <a:r>
              <a:rPr lang="en-US" altLang="en-US" dirty="0"/>
              <a:t>Overview of Divine Command Theory</a:t>
            </a:r>
            <a:endParaRPr lang="en-IN" dirty="0"/>
          </a:p>
        </p:txBody>
      </p:sp>
      <p:sp>
        <p:nvSpPr>
          <p:cNvPr id="5" name="Content Placeholder 4"/>
          <p:cNvSpPr>
            <a:spLocks noGrp="1"/>
          </p:cNvSpPr>
          <p:nvPr>
            <p:ph sz="quarter" idx="13"/>
          </p:nvPr>
        </p:nvSpPr>
        <p:spPr/>
        <p:txBody>
          <a:bodyPr/>
          <a:lstStyle/>
          <a:p>
            <a:pPr eaLnBrk="1" hangingPunct="1"/>
            <a:r>
              <a:rPr lang="en-US" altLang="en-US" dirty="0"/>
              <a:t>Good actions: those aligned with God’s will</a:t>
            </a:r>
          </a:p>
          <a:p>
            <a:pPr eaLnBrk="1" hangingPunct="1"/>
            <a:r>
              <a:rPr lang="en-US" altLang="en-US" dirty="0"/>
              <a:t>Bad actions: those contrary to God’s will</a:t>
            </a:r>
          </a:p>
          <a:p>
            <a:pPr eaLnBrk="1" hangingPunct="1"/>
            <a:r>
              <a:rPr lang="en-US" altLang="en-US" dirty="0"/>
              <a:t>Holy books reveal God’s will</a:t>
            </a:r>
          </a:p>
          <a:p>
            <a:pPr eaLnBrk="1" hangingPunct="1"/>
            <a:r>
              <a:rPr lang="en-US" altLang="en-US" dirty="0"/>
              <a:t>We should use holy books as moral decision-making guides</a:t>
            </a:r>
          </a:p>
        </p:txBody>
      </p:sp>
    </p:spTree>
    <p:extLst>
      <p:ext uri="{BB962C8B-B14F-4D97-AF65-F5344CB8AC3E}">
        <p14:creationId xmlns:p14="http://schemas.microsoft.com/office/powerpoint/2010/main" val="1486960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n image of a man dressed as a preacher stands at a podium with a bible under his arm. A word balloon over his head says, stealing is wrong. Exodus 20 colo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937" y="1617471"/>
            <a:ext cx="4361287" cy="4630682"/>
          </a:xfrm>
          <a:prstGeom prst="rect">
            <a:avLst/>
          </a:prstGeom>
        </p:spPr>
      </p:pic>
      <p:sp>
        <p:nvSpPr>
          <p:cNvPr id="2" name="Title 1"/>
          <p:cNvSpPr>
            <a:spLocks noGrp="1"/>
          </p:cNvSpPr>
          <p:nvPr>
            <p:ph type="title"/>
          </p:nvPr>
        </p:nvSpPr>
        <p:spPr/>
        <p:txBody>
          <a:bodyPr/>
          <a:lstStyle/>
          <a:p>
            <a:r>
              <a:rPr lang="en-US" altLang="en-US" dirty="0"/>
              <a:t>Divine Command Theory in Action</a:t>
            </a:r>
            <a:endParaRPr lang="en-IN" dirty="0"/>
          </a:p>
        </p:txBody>
      </p:sp>
    </p:spTree>
    <p:extLst>
      <p:ext uri="{BB962C8B-B14F-4D97-AF65-F5344CB8AC3E}">
        <p14:creationId xmlns:p14="http://schemas.microsoft.com/office/powerpoint/2010/main" val="3450255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for Divine Command Theory</a:t>
            </a:r>
            <a:endParaRPr lang="en-IN" dirty="0"/>
          </a:p>
        </p:txBody>
      </p:sp>
      <p:sp>
        <p:nvSpPr>
          <p:cNvPr id="3" name="Content Placeholder 2"/>
          <p:cNvSpPr>
            <a:spLocks noGrp="1"/>
          </p:cNvSpPr>
          <p:nvPr>
            <p:ph sz="quarter" idx="13"/>
          </p:nvPr>
        </p:nvSpPr>
        <p:spPr/>
        <p:txBody>
          <a:bodyPr/>
          <a:lstStyle/>
          <a:p>
            <a:pPr eaLnBrk="1" hangingPunct="1"/>
            <a:r>
              <a:rPr lang="en-US" altLang="en-US" dirty="0"/>
              <a:t>We owe obedience to our Creator</a:t>
            </a:r>
          </a:p>
          <a:p>
            <a:pPr eaLnBrk="1" hangingPunct="1"/>
            <a:r>
              <a:rPr lang="en-US" altLang="en-US" dirty="0"/>
              <a:t>God is all-good and all-knowing</a:t>
            </a:r>
          </a:p>
          <a:p>
            <a:pPr eaLnBrk="1" hangingPunct="1"/>
            <a:r>
              <a:rPr lang="en-US" altLang="en-US" dirty="0"/>
              <a:t>God is the ultimate authority</a:t>
            </a:r>
          </a:p>
        </p:txBody>
      </p:sp>
    </p:spTree>
    <p:extLst>
      <p:ext uri="{BB962C8B-B14F-4D97-AF65-F5344CB8AC3E}">
        <p14:creationId xmlns:p14="http://schemas.microsoft.com/office/powerpoint/2010/main" val="378664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2.1 Introduction</a:t>
            </a:r>
            <a:endParaRPr lang="en-IN" dirty="0"/>
          </a:p>
        </p:txBody>
      </p:sp>
    </p:spTree>
    <p:extLst>
      <p:ext uri="{BB962C8B-B14F-4D97-AF65-F5344CB8AC3E}">
        <p14:creationId xmlns:p14="http://schemas.microsoft.com/office/powerpoint/2010/main" val="3788493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Case Against Divine Command Theory</a:t>
            </a:r>
            <a:endParaRPr lang="en-IN" sz="3400" dirty="0"/>
          </a:p>
        </p:txBody>
      </p:sp>
      <p:sp>
        <p:nvSpPr>
          <p:cNvPr id="3" name="Content Placeholder 2"/>
          <p:cNvSpPr>
            <a:spLocks noGrp="1"/>
          </p:cNvSpPr>
          <p:nvPr>
            <p:ph sz="quarter" idx="13"/>
          </p:nvPr>
        </p:nvSpPr>
        <p:spPr>
          <a:xfrm>
            <a:off x="457200" y="1556326"/>
            <a:ext cx="8432800" cy="4434275"/>
          </a:xfrm>
        </p:spPr>
        <p:txBody>
          <a:bodyPr/>
          <a:lstStyle/>
          <a:p>
            <a:pPr eaLnBrk="1" hangingPunct="1"/>
            <a:r>
              <a:rPr lang="en-US" altLang="en-US" dirty="0"/>
              <a:t>Different holy books disagree on certain teachings</a:t>
            </a:r>
          </a:p>
          <a:p>
            <a:pPr eaLnBrk="1" hangingPunct="1"/>
            <a:r>
              <a:rPr lang="en-US" altLang="en-US" dirty="0"/>
              <a:t>Divine command theory is impractical because society is multicultural, secular</a:t>
            </a:r>
          </a:p>
          <a:p>
            <a:pPr eaLnBrk="1" hangingPunct="1"/>
            <a:r>
              <a:rPr lang="en-US" altLang="en-US" dirty="0"/>
              <a:t>Some modern moral problems not directly addressed in scripture</a:t>
            </a:r>
          </a:p>
          <a:p>
            <a:pPr eaLnBrk="1" hangingPunct="1"/>
            <a:r>
              <a:rPr lang="en-US" altLang="en-US" dirty="0"/>
              <a:t>Based on obedience, not reason</a:t>
            </a:r>
          </a:p>
          <a:p>
            <a:pPr eaLnBrk="1" hangingPunct="1"/>
            <a:r>
              <a:rPr lang="en-US" altLang="en-US" dirty="0"/>
              <a:t>Conclusion: Not a workable ethical theory for our purposes</a:t>
            </a:r>
          </a:p>
        </p:txBody>
      </p:sp>
    </p:spTree>
    <p:extLst>
      <p:ext uri="{BB962C8B-B14F-4D97-AF65-F5344CB8AC3E}">
        <p14:creationId xmlns:p14="http://schemas.microsoft.com/office/powerpoint/2010/main" val="3999324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2.5 Ethical Egoism</a:t>
            </a:r>
            <a:endParaRPr lang="en-IN" dirty="0"/>
          </a:p>
        </p:txBody>
      </p:sp>
    </p:spTree>
    <p:extLst>
      <p:ext uri="{BB962C8B-B14F-4D97-AF65-F5344CB8AC3E}">
        <p14:creationId xmlns:p14="http://schemas.microsoft.com/office/powerpoint/2010/main" val="3004262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Definition of Ethical Egoism</a:t>
            </a:r>
            <a:endParaRPr lang="en-IN" dirty="0"/>
          </a:p>
        </p:txBody>
      </p:sp>
      <p:sp>
        <p:nvSpPr>
          <p:cNvPr id="5" name="Content Placeholder 4"/>
          <p:cNvSpPr>
            <a:spLocks noGrp="1"/>
          </p:cNvSpPr>
          <p:nvPr>
            <p:ph sz="quarter" idx="13"/>
          </p:nvPr>
        </p:nvSpPr>
        <p:spPr/>
        <p:txBody>
          <a:bodyPr/>
          <a:lstStyle/>
          <a:p>
            <a:pPr eaLnBrk="1" hangingPunct="1"/>
            <a:r>
              <a:rPr lang="en-US" altLang="en-US" dirty="0"/>
              <a:t>Each person should focus exclusively on his or her self-interest</a:t>
            </a:r>
          </a:p>
          <a:p>
            <a:pPr eaLnBrk="1" hangingPunct="1"/>
            <a:r>
              <a:rPr lang="en-US" altLang="en-US" dirty="0"/>
              <a:t>Morally right action: that action that provides self with maximum long-term benefit</a:t>
            </a:r>
          </a:p>
          <a:p>
            <a:pPr eaLnBrk="1" hangingPunct="1"/>
            <a:r>
              <a:rPr lang="en-US" altLang="en-US" dirty="0"/>
              <a:t>Ayn Rand, author of </a:t>
            </a:r>
            <a:r>
              <a:rPr lang="en-US" altLang="en-US" b="1" dirty="0"/>
              <a:t>The Fountainhead</a:t>
            </a:r>
            <a:r>
              <a:rPr lang="en-US" altLang="en-US" i="1" dirty="0"/>
              <a:t> </a:t>
            </a:r>
            <a:r>
              <a:rPr lang="en-US" altLang="en-US" dirty="0"/>
              <a:t>and </a:t>
            </a:r>
            <a:r>
              <a:rPr lang="en-US" altLang="en-US" b="1" dirty="0"/>
              <a:t>Atlas Shrugged</a:t>
            </a:r>
            <a:r>
              <a:rPr lang="en-US" altLang="en-US" dirty="0"/>
              <a:t>, espoused a theory akin to ethical egoism, but this section is </a:t>
            </a:r>
            <a:r>
              <a:rPr lang="en-US" altLang="en-US" b="1" dirty="0"/>
              <a:t>not</a:t>
            </a:r>
            <a:r>
              <a:rPr lang="en-US" altLang="en-US" dirty="0"/>
              <a:t> a summary of her theory</a:t>
            </a:r>
          </a:p>
        </p:txBody>
      </p:sp>
    </p:spTree>
    <p:extLst>
      <p:ext uri="{BB962C8B-B14F-4D97-AF65-F5344CB8AC3E}">
        <p14:creationId xmlns:p14="http://schemas.microsoft.com/office/powerpoint/2010/main" val="2680194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for Ethical Egoism</a:t>
            </a:r>
            <a:endParaRPr lang="en-IN" dirty="0"/>
          </a:p>
        </p:txBody>
      </p:sp>
      <p:sp>
        <p:nvSpPr>
          <p:cNvPr id="3" name="Content Placeholder 2"/>
          <p:cNvSpPr>
            <a:spLocks noGrp="1"/>
          </p:cNvSpPr>
          <p:nvPr>
            <p:ph sz="quarter" idx="13"/>
          </p:nvPr>
        </p:nvSpPr>
        <p:spPr/>
        <p:txBody>
          <a:bodyPr/>
          <a:lstStyle/>
          <a:p>
            <a:pPr eaLnBrk="1" hangingPunct="1"/>
            <a:r>
              <a:rPr lang="en-US" altLang="en-US" dirty="0"/>
              <a:t>It is practical since we are already inclined to do what’s best for ourselves</a:t>
            </a:r>
          </a:p>
          <a:p>
            <a:pPr eaLnBrk="1" hangingPunct="1"/>
            <a:r>
              <a:rPr lang="en-US" altLang="en-US" dirty="0"/>
              <a:t>It is better to let other people take care of themselves</a:t>
            </a:r>
          </a:p>
          <a:p>
            <a:pPr eaLnBrk="1" hangingPunct="1"/>
            <a:r>
              <a:rPr lang="en-US" altLang="en-US" dirty="0"/>
              <a:t>The community can benefit when individuals put their well-being first</a:t>
            </a:r>
          </a:p>
          <a:p>
            <a:pPr eaLnBrk="1" hangingPunct="1"/>
            <a:r>
              <a:rPr lang="en-US" altLang="en-US" dirty="0"/>
              <a:t>Other moral principles are rooted in the principle of self-interest</a:t>
            </a:r>
          </a:p>
        </p:txBody>
      </p:sp>
    </p:spTree>
    <p:extLst>
      <p:ext uri="{BB962C8B-B14F-4D97-AF65-F5344CB8AC3E}">
        <p14:creationId xmlns:p14="http://schemas.microsoft.com/office/powerpoint/2010/main" val="4238854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Against Ethical Egoism </a:t>
            </a:r>
            <a:r>
              <a:rPr lang="en-US" altLang="en-US" sz="2000" b="0" dirty="0"/>
              <a:t>(1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An easy moral philosophy may not be the best moral philosophy</a:t>
            </a:r>
          </a:p>
          <a:p>
            <a:pPr eaLnBrk="1" hangingPunct="1"/>
            <a:r>
              <a:rPr lang="en-US" altLang="en-US" dirty="0"/>
              <a:t>We know a lot about what is good for someone else</a:t>
            </a:r>
          </a:p>
          <a:p>
            <a:pPr eaLnBrk="1" hangingPunct="1"/>
            <a:r>
              <a:rPr lang="en-US" altLang="en-US" dirty="0"/>
              <a:t>Self-interest can lead to blatantly immoral behavior</a:t>
            </a:r>
          </a:p>
          <a:p>
            <a:pPr eaLnBrk="1" hangingPunct="1"/>
            <a:r>
              <a:rPr lang="en-US" altLang="en-US" dirty="0"/>
              <a:t>Other moral principles are superior to principle of self-interest</a:t>
            </a:r>
          </a:p>
        </p:txBody>
      </p:sp>
    </p:spTree>
    <p:extLst>
      <p:ext uri="{BB962C8B-B14F-4D97-AF65-F5344CB8AC3E}">
        <p14:creationId xmlns:p14="http://schemas.microsoft.com/office/powerpoint/2010/main" val="2598075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Against Ethical Egoism </a:t>
            </a:r>
            <a:r>
              <a:rPr lang="en-US" altLang="en-US" sz="2000" b="0" dirty="0"/>
              <a:t>(2 of 2)</a:t>
            </a:r>
            <a:endParaRPr lang="en-IN" dirty="0"/>
          </a:p>
        </p:txBody>
      </p:sp>
      <p:sp>
        <p:nvSpPr>
          <p:cNvPr id="3" name="Content Placeholder 2"/>
          <p:cNvSpPr>
            <a:spLocks noGrp="1"/>
          </p:cNvSpPr>
          <p:nvPr>
            <p:ph sz="quarter" idx="13"/>
          </p:nvPr>
        </p:nvSpPr>
        <p:spPr/>
        <p:txBody>
          <a:bodyPr/>
          <a:lstStyle/>
          <a:p>
            <a:pPr eaLnBrk="1" hangingPunct="1"/>
            <a:r>
              <a:rPr lang="en-US" altLang="en-US" dirty="0"/>
              <a:t>People who take the good of others into account lead happier lives</a:t>
            </a:r>
          </a:p>
          <a:p>
            <a:pPr eaLnBrk="1" hangingPunct="1"/>
            <a:r>
              <a:rPr lang="en-US" altLang="en-US" dirty="0"/>
              <a:t>By definition, does not respect the ethical point of view</a:t>
            </a:r>
          </a:p>
          <a:p>
            <a:pPr eaLnBrk="1" hangingPunct="1"/>
            <a:r>
              <a:rPr lang="en-US" altLang="en-US" dirty="0"/>
              <a:t>Conclusion: Not a workable ethical theory</a:t>
            </a:r>
          </a:p>
        </p:txBody>
      </p:sp>
    </p:spTree>
    <p:extLst>
      <p:ext uri="{BB962C8B-B14F-4D97-AF65-F5344CB8AC3E}">
        <p14:creationId xmlns:p14="http://schemas.microsoft.com/office/powerpoint/2010/main" val="791827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2.6 Kantianism</a:t>
            </a:r>
            <a:endParaRPr lang="en-IN" dirty="0"/>
          </a:p>
        </p:txBody>
      </p:sp>
    </p:spTree>
    <p:extLst>
      <p:ext uri="{BB962C8B-B14F-4D97-AF65-F5344CB8AC3E}">
        <p14:creationId xmlns:p14="http://schemas.microsoft.com/office/powerpoint/2010/main" val="2558991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Critical Importance of Good Will</a:t>
            </a:r>
            <a:endParaRPr lang="en-IN" dirty="0"/>
          </a:p>
        </p:txBody>
      </p:sp>
      <p:sp>
        <p:nvSpPr>
          <p:cNvPr id="5" name="Content Placeholder 4"/>
          <p:cNvSpPr>
            <a:spLocks noGrp="1"/>
          </p:cNvSpPr>
          <p:nvPr>
            <p:ph sz="quarter" idx="13"/>
          </p:nvPr>
        </p:nvSpPr>
        <p:spPr>
          <a:xfrm>
            <a:off x="457199" y="1556326"/>
            <a:ext cx="8289985" cy="4434275"/>
          </a:xfrm>
        </p:spPr>
        <p:txBody>
          <a:bodyPr/>
          <a:lstStyle/>
          <a:p>
            <a:pPr eaLnBrk="1" hangingPunct="1"/>
            <a:r>
              <a:rPr lang="en-US" altLang="en-US" dirty="0"/>
              <a:t>Good will: the desire to do the right thing</a:t>
            </a:r>
          </a:p>
          <a:p>
            <a:pPr eaLnBrk="1" hangingPunct="1"/>
            <a:r>
              <a:rPr lang="en-US" altLang="en-US" dirty="0"/>
              <a:t>Immanuel Kant: Only thing in the world that is good without qualification is a good will</a:t>
            </a:r>
          </a:p>
          <a:p>
            <a:pPr eaLnBrk="1" hangingPunct="1"/>
            <a:r>
              <a:rPr lang="en-US" altLang="en-US" dirty="0"/>
              <a:t>Reason should cultivate desire to do right thing</a:t>
            </a:r>
          </a:p>
        </p:txBody>
      </p:sp>
    </p:spTree>
    <p:extLst>
      <p:ext uri="{BB962C8B-B14F-4D97-AF65-F5344CB8AC3E}">
        <p14:creationId xmlns:p14="http://schemas.microsoft.com/office/powerpoint/2010/main" val="1957172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45501" cy="1097279"/>
          </a:xfrm>
        </p:spPr>
        <p:txBody>
          <a:bodyPr/>
          <a:lstStyle/>
          <a:p>
            <a:r>
              <a:rPr lang="en-US" altLang="en-US" sz="3400" dirty="0"/>
              <a:t>Categorical Imperative (1</a:t>
            </a:r>
            <a:r>
              <a:rPr lang="en-US" altLang="en-US" sz="3400" baseline="30000" dirty="0"/>
              <a:t>st</a:t>
            </a:r>
            <a:r>
              <a:rPr lang="en-US" altLang="en-US" sz="3400" dirty="0"/>
              <a:t> Formulation)</a:t>
            </a:r>
            <a:endParaRPr lang="en-IN" sz="3400" dirty="0"/>
          </a:p>
        </p:txBody>
      </p:sp>
      <p:sp>
        <p:nvSpPr>
          <p:cNvPr id="3" name="Content Placeholder 2"/>
          <p:cNvSpPr>
            <a:spLocks noGrp="1"/>
          </p:cNvSpPr>
          <p:nvPr>
            <p:ph sz="quarter" idx="13"/>
          </p:nvPr>
        </p:nvSpPr>
        <p:spPr>
          <a:xfrm>
            <a:off x="457200" y="1556326"/>
            <a:ext cx="8445500" cy="4434275"/>
          </a:xfrm>
        </p:spPr>
        <p:txBody>
          <a:bodyPr/>
          <a:lstStyle/>
          <a:p>
            <a:pPr>
              <a:buClr>
                <a:schemeClr val="tx2"/>
              </a:buClr>
            </a:pPr>
            <a:r>
              <a:rPr lang="en-US" altLang="en-US" dirty="0"/>
              <a:t>Act only from moral rules that you can at the same time will to be universal moral laws.</a:t>
            </a:r>
          </a:p>
        </p:txBody>
      </p:sp>
    </p:spTree>
    <p:extLst>
      <p:ext uri="{BB962C8B-B14F-4D97-AF65-F5344CB8AC3E}">
        <p14:creationId xmlns:p14="http://schemas.microsoft.com/office/powerpoint/2010/main" val="1908748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Illustration of 1</a:t>
            </a:r>
            <a:r>
              <a:rPr lang="en-US" altLang="en-US" baseline="30000" dirty="0"/>
              <a:t>st</a:t>
            </a:r>
            <a:r>
              <a:rPr lang="en-US" altLang="en-US" dirty="0"/>
              <a:t> Formulation </a:t>
            </a:r>
            <a:r>
              <a:rPr lang="en-US" altLang="en-US" sz="2000" b="0" dirty="0"/>
              <a:t>(1 of 2)</a:t>
            </a:r>
            <a:endParaRPr lang="en-IN" sz="2000" dirty="0"/>
          </a:p>
        </p:txBody>
      </p:sp>
      <p:sp>
        <p:nvSpPr>
          <p:cNvPr id="3" name="Content Placeholder 2"/>
          <p:cNvSpPr>
            <a:spLocks noGrp="1"/>
          </p:cNvSpPr>
          <p:nvPr>
            <p:ph sz="quarter" idx="13"/>
          </p:nvPr>
        </p:nvSpPr>
        <p:spPr>
          <a:xfrm>
            <a:off x="457200" y="1556326"/>
            <a:ext cx="8369300" cy="4434275"/>
          </a:xfrm>
        </p:spPr>
        <p:txBody>
          <a:bodyPr/>
          <a:lstStyle/>
          <a:p>
            <a:pPr eaLnBrk="1" hangingPunct="1"/>
            <a:r>
              <a:rPr lang="en-US" altLang="en-US" dirty="0"/>
              <a:t>Question: Can a person in dire straits make a promise with the intention of breaking it later?</a:t>
            </a:r>
          </a:p>
          <a:p>
            <a:pPr eaLnBrk="1" hangingPunct="1"/>
            <a:r>
              <a:rPr lang="en-US" altLang="en-US" dirty="0"/>
              <a:t>Proposed rule: “I may make promises with the intention of later breaking them.”</a:t>
            </a:r>
          </a:p>
          <a:p>
            <a:pPr eaLnBrk="1" hangingPunct="1"/>
            <a:r>
              <a:rPr lang="en-US" altLang="en-US" dirty="0"/>
              <a:t>The person in trouble wants his promise to be believed so he can get what he needs.</a:t>
            </a:r>
          </a:p>
        </p:txBody>
      </p:sp>
    </p:spTree>
    <p:extLst>
      <p:ext uri="{BB962C8B-B14F-4D97-AF65-F5344CB8AC3E}">
        <p14:creationId xmlns:p14="http://schemas.microsoft.com/office/powerpoint/2010/main" val="190160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6021234"/>
            <a:ext cx="8229600" cy="287491"/>
          </a:xfrm>
        </p:spPr>
        <p:txBody>
          <a:bodyPr/>
          <a:lstStyle/>
          <a:p>
            <a:pPr marL="432" indent="0">
              <a:spcBef>
                <a:spcPct val="0"/>
              </a:spcBef>
              <a:buClrTx/>
              <a:buNone/>
            </a:pPr>
            <a:r>
              <a:rPr lang="en-US" altLang="en-US" sz="1600" dirty="0"/>
              <a:t>Looking down on London, England, at night from space. (Courtesy of NASA)</a:t>
            </a:r>
          </a:p>
        </p:txBody>
      </p:sp>
      <p:pic>
        <p:nvPicPr>
          <p:cNvPr id="7" name="Picture 6" descr="This photo shows the concentration of manmade light sources in and around a major metropolitan area. The light is most concentrated in the center, and expands outwards like a spider’s we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479" y="1691093"/>
            <a:ext cx="6265043" cy="4156731"/>
          </a:xfrm>
          <a:prstGeom prst="rect">
            <a:avLst/>
          </a:prstGeom>
        </p:spPr>
      </p:pic>
      <p:sp>
        <p:nvSpPr>
          <p:cNvPr id="4" name="Title 3"/>
          <p:cNvSpPr>
            <a:spLocks noGrp="1"/>
          </p:cNvSpPr>
          <p:nvPr>
            <p:ph type="title"/>
          </p:nvPr>
        </p:nvSpPr>
        <p:spPr/>
        <p:txBody>
          <a:bodyPr/>
          <a:lstStyle/>
          <a:p>
            <a:r>
              <a:rPr lang="en-US" altLang="en-US" dirty="0"/>
              <a:t>We Live in Communities</a:t>
            </a:r>
            <a:endParaRPr lang="en-IN" dirty="0"/>
          </a:p>
        </p:txBody>
      </p:sp>
    </p:spTree>
    <p:extLst>
      <p:ext uri="{BB962C8B-B14F-4D97-AF65-F5344CB8AC3E}">
        <p14:creationId xmlns:p14="http://schemas.microsoft.com/office/powerpoint/2010/main" val="3002569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Illustration of 1</a:t>
            </a:r>
            <a:r>
              <a:rPr lang="en-US" altLang="en-US" baseline="30000" dirty="0"/>
              <a:t>st</a:t>
            </a:r>
            <a:r>
              <a:rPr lang="en-US" altLang="en-US" dirty="0"/>
              <a:t> Formulation </a:t>
            </a:r>
            <a:r>
              <a:rPr lang="en-US" altLang="en-US" sz="2000" b="0" dirty="0"/>
              <a:t>(2 of 2)</a:t>
            </a:r>
            <a:endParaRPr lang="en-IN" dirty="0"/>
          </a:p>
        </p:txBody>
      </p:sp>
      <p:sp>
        <p:nvSpPr>
          <p:cNvPr id="3" name="Content Placeholder 2"/>
          <p:cNvSpPr>
            <a:spLocks noGrp="1"/>
          </p:cNvSpPr>
          <p:nvPr>
            <p:ph sz="quarter" idx="13"/>
          </p:nvPr>
        </p:nvSpPr>
        <p:spPr/>
        <p:txBody>
          <a:bodyPr/>
          <a:lstStyle/>
          <a:p>
            <a:pPr eaLnBrk="1" hangingPunct="1"/>
            <a:r>
              <a:rPr lang="en-US" altLang="en-US" dirty="0"/>
              <a:t>Universalize rule: Everyone may make &amp; break promises</a:t>
            </a:r>
          </a:p>
          <a:p>
            <a:pPr eaLnBrk="1" hangingPunct="1"/>
            <a:r>
              <a:rPr lang="en-US" altLang="en-US" dirty="0"/>
              <a:t>Everyone breaking promises </a:t>
            </a:r>
            <a:r>
              <a:rPr lang="en-US" altLang="en-US" dirty="0">
                <a:sym typeface="Symbol" panose="05050102010706020507" pitchFamily="18" charset="2"/>
              </a:rPr>
              <a:t>would make </a:t>
            </a:r>
            <a:r>
              <a:rPr lang="en-US" altLang="en-US" dirty="0"/>
              <a:t>promises unbelievable, contradicting desire to have promise believed</a:t>
            </a:r>
          </a:p>
          <a:p>
            <a:pPr eaLnBrk="1" hangingPunct="1"/>
            <a:r>
              <a:rPr lang="en-US" altLang="en-US" dirty="0"/>
              <a:t>The rule is flawed. The answer to the question is “No.”</a:t>
            </a:r>
          </a:p>
        </p:txBody>
      </p:sp>
    </p:spTree>
    <p:extLst>
      <p:ext uri="{BB962C8B-B14F-4D97-AF65-F5344CB8AC3E}">
        <p14:creationId xmlns:p14="http://schemas.microsoft.com/office/powerpoint/2010/main" val="2868844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Another Way to Reason It out </a:t>
            </a:r>
            <a:r>
              <a:rPr lang="en-US" altLang="en-US" sz="2000" b="0" dirty="0"/>
              <a:t>(1 of 2)</a:t>
            </a:r>
            <a:endParaRPr lang="en-IN" sz="2000" dirty="0"/>
          </a:p>
        </p:txBody>
      </p:sp>
      <p:sp>
        <p:nvSpPr>
          <p:cNvPr id="3" name="Content Placeholder 2"/>
          <p:cNvSpPr>
            <a:spLocks noGrp="1"/>
          </p:cNvSpPr>
          <p:nvPr>
            <p:ph sz="quarter" idx="13"/>
          </p:nvPr>
        </p:nvSpPr>
        <p:spPr/>
        <p:txBody>
          <a:bodyPr/>
          <a:lstStyle/>
          <a:p>
            <a:r>
              <a:rPr lang="en-US" altLang="en-US" dirty="0"/>
              <a:t>Question: Can I make a promise with the intention of breaking it later?</a:t>
            </a:r>
          </a:p>
          <a:p>
            <a:r>
              <a:rPr lang="en-US" altLang="en-US" dirty="0"/>
              <a:t>I want my false promise to be believed.</a:t>
            </a:r>
          </a:p>
          <a:p>
            <a:r>
              <a:rPr lang="en-US" altLang="en-US" dirty="0"/>
              <a:t>In order for my false promised to be believable, I want everyone except myself to be truthful all the time.</a:t>
            </a:r>
          </a:p>
        </p:txBody>
      </p:sp>
    </p:spTree>
    <p:extLst>
      <p:ext uri="{BB962C8B-B14F-4D97-AF65-F5344CB8AC3E}">
        <p14:creationId xmlns:p14="http://schemas.microsoft.com/office/powerpoint/2010/main" val="2381226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Another Way to Reason It out </a:t>
            </a:r>
            <a:r>
              <a:rPr lang="en-US" altLang="en-US" sz="2000" b="0" dirty="0"/>
              <a:t>(2 of 2)</a:t>
            </a:r>
            <a:endParaRPr lang="en-IN" dirty="0"/>
          </a:p>
        </p:txBody>
      </p:sp>
      <p:sp>
        <p:nvSpPr>
          <p:cNvPr id="3" name="Content Placeholder 2"/>
          <p:cNvSpPr>
            <a:spLocks noGrp="1"/>
          </p:cNvSpPr>
          <p:nvPr>
            <p:ph sz="quarter" idx="13"/>
          </p:nvPr>
        </p:nvSpPr>
        <p:spPr/>
        <p:txBody>
          <a:bodyPr/>
          <a:lstStyle/>
          <a:p>
            <a:r>
              <a:rPr lang="en-US" altLang="en-US" dirty="0"/>
              <a:t>In other words, I want to </a:t>
            </a:r>
            <a:r>
              <a:rPr lang="en-US" altLang="en-US" b="1" dirty="0"/>
              <a:t>privilege</a:t>
            </a:r>
            <a:r>
              <a:rPr lang="en-US" altLang="en-US" dirty="0"/>
              <a:t> my needs and desires over those of everyone else.</a:t>
            </a:r>
          </a:p>
          <a:p>
            <a:r>
              <a:rPr lang="en-US" altLang="en-US" dirty="0"/>
              <a:t>Contradiction between what I want to do and what I want others to do.</a:t>
            </a:r>
          </a:p>
          <a:p>
            <a:r>
              <a:rPr lang="en-US" altLang="en-US" dirty="0"/>
              <a:t>Therefore, what I am considering doing is wrong.</a:t>
            </a:r>
          </a:p>
        </p:txBody>
      </p:sp>
    </p:spTree>
    <p:extLst>
      <p:ext uri="{BB962C8B-B14F-4D97-AF65-F5344CB8AC3E}">
        <p14:creationId xmlns:p14="http://schemas.microsoft.com/office/powerpoint/2010/main" val="22809540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Quick Check</a:t>
            </a:r>
            <a:endParaRPr lang="en-IN" dirty="0"/>
          </a:p>
        </p:txBody>
      </p:sp>
      <p:sp>
        <p:nvSpPr>
          <p:cNvPr id="3" name="Content Placeholder 2"/>
          <p:cNvSpPr>
            <a:spLocks noGrp="1"/>
          </p:cNvSpPr>
          <p:nvPr>
            <p:ph sz="quarter" idx="13"/>
          </p:nvPr>
        </p:nvSpPr>
        <p:spPr/>
        <p:txBody>
          <a:bodyPr/>
          <a:lstStyle/>
          <a:p>
            <a:r>
              <a:rPr lang="en-US" altLang="en-US" dirty="0"/>
              <a:t>When evaluating a proposed action, reverse roles</a:t>
            </a:r>
          </a:p>
          <a:p>
            <a:r>
              <a:rPr lang="en-US" altLang="en-US" dirty="0"/>
              <a:t>What would you think if that person did the same thing to you?</a:t>
            </a:r>
          </a:p>
          <a:p>
            <a:r>
              <a:rPr lang="en-US" altLang="en-US" dirty="0"/>
              <a:t>Negative reaction</a:t>
            </a:r>
            <a:r>
              <a:rPr lang="en-US" altLang="en-US" dirty="0">
                <a:sym typeface="Symbol" panose="05050102010706020507" pitchFamily="18" charset="2"/>
              </a:rPr>
              <a:t> </a:t>
            </a:r>
            <a:r>
              <a:rPr lang="en-US" altLang="en-US" dirty="0">
                <a:cs typeface="Times New Roman" panose="02020603050405020304" pitchFamily="18" charset="0"/>
                <a:sym typeface="Symbol" panose="05050102010706020507" pitchFamily="18" charset="2"/>
              </a:rPr>
              <a:t>→</a:t>
            </a:r>
            <a:r>
              <a:rPr lang="en-US" altLang="en-US" dirty="0">
                <a:sym typeface="Symbol" panose="05050102010706020507" pitchFamily="18" charset="2"/>
              </a:rPr>
              <a:t> </a:t>
            </a:r>
            <a:r>
              <a:rPr lang="en-US" altLang="en-US" dirty="0"/>
              <a:t>evidence that your will to do that action violates the Categorical Imperative</a:t>
            </a:r>
          </a:p>
        </p:txBody>
      </p:sp>
    </p:spTree>
    <p:extLst>
      <p:ext uri="{BB962C8B-B14F-4D97-AF65-F5344CB8AC3E}">
        <p14:creationId xmlns:p14="http://schemas.microsoft.com/office/powerpoint/2010/main" val="4012621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Categorical Imperative (2</a:t>
            </a:r>
            <a:r>
              <a:rPr lang="en-US" altLang="en-US" sz="3200" baseline="30000" dirty="0"/>
              <a:t>nd</a:t>
            </a:r>
            <a:r>
              <a:rPr lang="en-US" altLang="en-US" sz="3200" dirty="0"/>
              <a:t> Formulation)</a:t>
            </a:r>
            <a:endParaRPr lang="en-IN" sz="3200" dirty="0"/>
          </a:p>
        </p:txBody>
      </p:sp>
      <p:sp>
        <p:nvSpPr>
          <p:cNvPr id="3" name="Content Placeholder 2"/>
          <p:cNvSpPr>
            <a:spLocks noGrp="1"/>
          </p:cNvSpPr>
          <p:nvPr>
            <p:ph sz="quarter" idx="13"/>
          </p:nvPr>
        </p:nvSpPr>
        <p:spPr/>
        <p:txBody>
          <a:bodyPr/>
          <a:lstStyle/>
          <a:p>
            <a:pPr>
              <a:buClr>
                <a:schemeClr val="tx2"/>
              </a:buClr>
            </a:pPr>
            <a:r>
              <a:rPr lang="en-US" altLang="en-US" dirty="0"/>
              <a:t>Act so that you treat both yourself and other people as ends in themselves and never only as a means to an end.</a:t>
            </a:r>
          </a:p>
          <a:p>
            <a:pPr>
              <a:buClr>
                <a:schemeClr val="tx2"/>
              </a:buClr>
            </a:pPr>
            <a:r>
              <a:rPr lang="en-US" altLang="en-US" dirty="0"/>
              <a:t>This is usually an easier formulation to work with than the first formulation of the Categorical Imperative.</a:t>
            </a:r>
          </a:p>
        </p:txBody>
      </p:sp>
    </p:spTree>
    <p:extLst>
      <p:ext uri="{BB962C8B-B14F-4D97-AF65-F5344CB8AC3E}">
        <p14:creationId xmlns:p14="http://schemas.microsoft.com/office/powerpoint/2010/main" val="35412942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man walking over the body of a younger man to get to a trophy. The younger man’s body is bridging a gap between two pieces of la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482" y="1805760"/>
            <a:ext cx="6203013" cy="3953849"/>
          </a:xfrm>
          <a:prstGeom prst="rect">
            <a:avLst/>
          </a:prstGeom>
        </p:spPr>
      </p:pic>
      <p:sp>
        <p:nvSpPr>
          <p:cNvPr id="2" name="Title 1"/>
          <p:cNvSpPr>
            <a:spLocks noGrp="1"/>
          </p:cNvSpPr>
          <p:nvPr>
            <p:ph type="title"/>
          </p:nvPr>
        </p:nvSpPr>
        <p:spPr/>
        <p:txBody>
          <a:bodyPr/>
          <a:lstStyle/>
          <a:p>
            <a:r>
              <a:rPr lang="en-US" altLang="en-US" sz="3400" dirty="0"/>
              <a:t>Kant: Wrong to Use Another Person Solely as a Means to an End</a:t>
            </a:r>
            <a:endParaRPr lang="en-IN" sz="3400" dirty="0"/>
          </a:p>
        </p:txBody>
      </p:sp>
    </p:spTree>
    <p:extLst>
      <p:ext uri="{BB962C8B-B14F-4D97-AF65-F5344CB8AC3E}">
        <p14:creationId xmlns:p14="http://schemas.microsoft.com/office/powerpoint/2010/main" val="1688625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Plagiarism Scenario</a:t>
            </a:r>
            <a:endParaRPr lang="en-IN" dirty="0"/>
          </a:p>
        </p:txBody>
      </p:sp>
      <p:sp>
        <p:nvSpPr>
          <p:cNvPr id="3" name="Content Placeholder 2"/>
          <p:cNvSpPr>
            <a:spLocks noGrp="1"/>
          </p:cNvSpPr>
          <p:nvPr>
            <p:ph sz="quarter" idx="13"/>
          </p:nvPr>
        </p:nvSpPr>
        <p:spPr/>
        <p:txBody>
          <a:bodyPr/>
          <a:lstStyle/>
          <a:p>
            <a:pPr marL="255600"/>
            <a:r>
              <a:rPr lang="en-US" altLang="en-US" dirty="0"/>
              <a:t>Carla</a:t>
            </a:r>
          </a:p>
          <a:p>
            <a:pPr marL="741600" lvl="1"/>
            <a:r>
              <a:rPr lang="en-US" altLang="en-US" dirty="0"/>
              <a:t>Single mother</a:t>
            </a:r>
          </a:p>
          <a:p>
            <a:pPr marL="741600" lvl="1"/>
            <a:r>
              <a:rPr lang="en-US" altLang="en-US" dirty="0"/>
              <a:t>Works full time</a:t>
            </a:r>
          </a:p>
          <a:p>
            <a:pPr marL="741600" lvl="1"/>
            <a:r>
              <a:rPr lang="en-US" altLang="en-US" dirty="0"/>
              <a:t>Takes two evening courses/semester</a:t>
            </a:r>
          </a:p>
          <a:p>
            <a:pPr marL="255600"/>
            <a:r>
              <a:rPr lang="en-US" altLang="en-US" dirty="0"/>
              <a:t>History class</a:t>
            </a:r>
          </a:p>
          <a:p>
            <a:pPr marL="741600" lvl="1"/>
            <a:r>
              <a:rPr lang="en-US" altLang="en-US" dirty="0"/>
              <a:t>Requires more work than normal</a:t>
            </a:r>
          </a:p>
          <a:p>
            <a:pPr marL="741600" lvl="1"/>
            <a:r>
              <a:rPr lang="en-US" altLang="en-US" dirty="0"/>
              <a:t>Carla earning an “A” on all work so far</a:t>
            </a:r>
          </a:p>
          <a:p>
            <a:pPr marL="741600" lvl="1"/>
            <a:r>
              <a:rPr lang="en-US" altLang="en-US" dirty="0"/>
              <a:t>Carla doesn’t have time to write final report</a:t>
            </a:r>
          </a:p>
          <a:p>
            <a:pPr marL="255600"/>
            <a:r>
              <a:rPr lang="en-US" altLang="en-US" dirty="0"/>
              <a:t>Carla purchases report; submits it as her own work</a:t>
            </a:r>
            <a:endParaRPr lang="en-US" dirty="0"/>
          </a:p>
        </p:txBody>
      </p:sp>
    </p:spTree>
    <p:extLst>
      <p:ext uri="{BB962C8B-B14F-4D97-AF65-F5344CB8AC3E}">
        <p14:creationId xmlns:p14="http://schemas.microsoft.com/office/powerpoint/2010/main" val="1952891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Kantian Evaluation (1</a:t>
            </a:r>
            <a:r>
              <a:rPr lang="en-US" altLang="en-US" baseline="30000" dirty="0"/>
              <a:t>st</a:t>
            </a:r>
            <a:r>
              <a:rPr lang="en-US" altLang="en-US" dirty="0"/>
              <a:t> Formulation)</a:t>
            </a:r>
            <a:endParaRPr lang="en-IN" dirty="0"/>
          </a:p>
        </p:txBody>
      </p:sp>
      <p:sp>
        <p:nvSpPr>
          <p:cNvPr id="3" name="Content Placeholder 2"/>
          <p:cNvSpPr>
            <a:spLocks noGrp="1"/>
          </p:cNvSpPr>
          <p:nvPr>
            <p:ph sz="quarter" idx="13"/>
          </p:nvPr>
        </p:nvSpPr>
        <p:spPr/>
        <p:txBody>
          <a:bodyPr/>
          <a:lstStyle/>
          <a:p>
            <a:pPr eaLnBrk="1" hangingPunct="1"/>
            <a:r>
              <a:rPr lang="en-US" altLang="en-US" dirty="0"/>
              <a:t>Carla wants credit for plagiarized report</a:t>
            </a:r>
          </a:p>
          <a:p>
            <a:pPr eaLnBrk="1" hangingPunct="1"/>
            <a:r>
              <a:rPr lang="en-US" altLang="en-US" dirty="0"/>
              <a:t>Rule: “You may claim credit for work performed by someone else”</a:t>
            </a:r>
          </a:p>
          <a:p>
            <a:pPr eaLnBrk="1" hangingPunct="1"/>
            <a:r>
              <a:rPr lang="en-US" altLang="en-US" dirty="0"/>
              <a:t>If rule universalized, reports would no longer be credible indicator’s of student’s knowledge, and professors would not give credit for reports</a:t>
            </a:r>
          </a:p>
          <a:p>
            <a:pPr eaLnBrk="1" hangingPunct="1"/>
            <a:r>
              <a:rPr lang="en-US" altLang="en-US" dirty="0"/>
              <a:t>Proposal moral rule is self-defeating</a:t>
            </a:r>
          </a:p>
          <a:p>
            <a:pPr eaLnBrk="1" hangingPunct="1"/>
            <a:r>
              <a:rPr lang="en-US" altLang="en-US" dirty="0"/>
              <a:t>It is wrong for Carla to turn in a purchased report</a:t>
            </a:r>
          </a:p>
        </p:txBody>
      </p:sp>
    </p:spTree>
    <p:extLst>
      <p:ext uri="{BB962C8B-B14F-4D97-AF65-F5344CB8AC3E}">
        <p14:creationId xmlns:p14="http://schemas.microsoft.com/office/powerpoint/2010/main" val="3497369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Kantian Evaluation (2</a:t>
            </a:r>
            <a:r>
              <a:rPr lang="en-US" altLang="en-US" baseline="30000" dirty="0"/>
              <a:t>nd</a:t>
            </a:r>
            <a:r>
              <a:rPr lang="en-US" altLang="en-US" dirty="0"/>
              <a:t> Formulation)</a:t>
            </a:r>
            <a:endParaRPr lang="en-IN" dirty="0"/>
          </a:p>
        </p:txBody>
      </p:sp>
      <p:sp>
        <p:nvSpPr>
          <p:cNvPr id="3" name="Content Placeholder 2"/>
          <p:cNvSpPr>
            <a:spLocks noGrp="1"/>
          </p:cNvSpPr>
          <p:nvPr>
            <p:ph sz="quarter" idx="13"/>
          </p:nvPr>
        </p:nvSpPr>
        <p:spPr/>
        <p:txBody>
          <a:bodyPr/>
          <a:lstStyle/>
          <a:p>
            <a:pPr eaLnBrk="1" hangingPunct="1"/>
            <a:r>
              <a:rPr lang="en-US" altLang="en-US" dirty="0"/>
              <a:t>Carla submitted another person’s work as her own</a:t>
            </a:r>
          </a:p>
          <a:p>
            <a:pPr eaLnBrk="1" hangingPunct="1"/>
            <a:r>
              <a:rPr lang="en-US" altLang="en-US" dirty="0"/>
              <a:t>She attempted to deceive professor</a:t>
            </a:r>
          </a:p>
          <a:p>
            <a:pPr eaLnBrk="1" hangingPunct="1"/>
            <a:r>
              <a:rPr lang="en-US" altLang="en-US" dirty="0"/>
              <a:t>She treated professor as a means to an end</a:t>
            </a:r>
          </a:p>
          <a:p>
            <a:pPr lvl="1" eaLnBrk="1" hangingPunct="1"/>
            <a:r>
              <a:rPr lang="en-US" altLang="en-US" dirty="0"/>
              <a:t>End: passing the course</a:t>
            </a:r>
          </a:p>
          <a:p>
            <a:pPr lvl="1" eaLnBrk="1" hangingPunct="1"/>
            <a:r>
              <a:rPr lang="en-US" altLang="en-US" dirty="0"/>
              <a:t>Means: manipulate professor</a:t>
            </a:r>
          </a:p>
          <a:p>
            <a:pPr eaLnBrk="1" hangingPunct="1"/>
            <a:r>
              <a:rPr lang="en-US" altLang="en-US" dirty="0"/>
              <a:t>What Carla did was wrong</a:t>
            </a:r>
          </a:p>
        </p:txBody>
      </p:sp>
    </p:spTree>
    <p:extLst>
      <p:ext uri="{BB962C8B-B14F-4D97-AF65-F5344CB8AC3E}">
        <p14:creationId xmlns:p14="http://schemas.microsoft.com/office/powerpoint/2010/main" val="20711746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for Kantianism</a:t>
            </a:r>
            <a:endParaRPr lang="en-IN" dirty="0"/>
          </a:p>
        </p:txBody>
      </p:sp>
      <p:sp>
        <p:nvSpPr>
          <p:cNvPr id="3" name="Content Placeholder 2"/>
          <p:cNvSpPr>
            <a:spLocks noGrp="1"/>
          </p:cNvSpPr>
          <p:nvPr>
            <p:ph sz="quarter" idx="13"/>
          </p:nvPr>
        </p:nvSpPr>
        <p:spPr/>
        <p:txBody>
          <a:bodyPr/>
          <a:lstStyle/>
          <a:p>
            <a:pPr eaLnBrk="1" hangingPunct="1"/>
            <a:r>
              <a:rPr lang="en-US" altLang="en-US" dirty="0"/>
              <a:t>Treats all persons as moral equals</a:t>
            </a:r>
          </a:p>
          <a:p>
            <a:pPr eaLnBrk="1" hangingPunct="1"/>
            <a:r>
              <a:rPr lang="en-US" altLang="en-US" dirty="0"/>
              <a:t>Gives all people moral worth as rational, autonomous beings</a:t>
            </a:r>
          </a:p>
          <a:p>
            <a:pPr eaLnBrk="1" hangingPunct="1"/>
            <a:r>
              <a:rPr lang="en-US" altLang="en-US" dirty="0"/>
              <a:t>Holds everyone to the same standard</a:t>
            </a:r>
          </a:p>
          <a:p>
            <a:pPr eaLnBrk="1" hangingPunct="1"/>
            <a:r>
              <a:rPr lang="en-US" altLang="en-US" dirty="0"/>
              <a:t>Produces universal moral guidelines</a:t>
            </a:r>
          </a:p>
        </p:txBody>
      </p:sp>
    </p:spTree>
    <p:extLst>
      <p:ext uri="{BB962C8B-B14F-4D97-AF65-F5344CB8AC3E}">
        <p14:creationId xmlns:p14="http://schemas.microsoft.com/office/powerpoint/2010/main" val="5634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Living in Communities</a:t>
            </a:r>
            <a:endParaRPr lang="en-IN" dirty="0"/>
          </a:p>
        </p:txBody>
      </p:sp>
      <p:sp>
        <p:nvSpPr>
          <p:cNvPr id="3" name="Content Placeholder 2"/>
          <p:cNvSpPr>
            <a:spLocks noGrp="1"/>
          </p:cNvSpPr>
          <p:nvPr>
            <p:ph sz="quarter" idx="13"/>
          </p:nvPr>
        </p:nvSpPr>
        <p:spPr>
          <a:xfrm>
            <a:off x="457200" y="1556325"/>
            <a:ext cx="8229600" cy="4752399"/>
          </a:xfrm>
        </p:spPr>
        <p:txBody>
          <a:bodyPr/>
          <a:lstStyle/>
          <a:p>
            <a:pPr eaLnBrk="1" hangingPunct="1"/>
            <a:r>
              <a:rPr lang="en-US" altLang="en-US" dirty="0"/>
              <a:t>Benefits</a:t>
            </a:r>
          </a:p>
          <a:p>
            <a:pPr lvl="1"/>
            <a:r>
              <a:rPr lang="en-US" altLang="en-US" dirty="0"/>
              <a:t>More secure against external dangers</a:t>
            </a:r>
          </a:p>
          <a:p>
            <a:pPr lvl="1"/>
            <a:r>
              <a:rPr lang="en-US" altLang="en-US" dirty="0"/>
              <a:t>Facilitate exchange of goods and services</a:t>
            </a:r>
          </a:p>
          <a:p>
            <a:pPr lvl="1"/>
            <a:r>
              <a:rPr lang="en-US" altLang="en-US" dirty="0"/>
              <a:t>Higher standard of living from economic specialization</a:t>
            </a:r>
          </a:p>
          <a:p>
            <a:pPr lvl="1"/>
            <a:r>
              <a:rPr lang="en-US" altLang="en-US" dirty="0"/>
              <a:t>Opportunities for fulfilling personal relationships</a:t>
            </a:r>
          </a:p>
          <a:p>
            <a:r>
              <a:rPr lang="en-US" altLang="en-US" dirty="0"/>
              <a:t>Costs</a:t>
            </a:r>
          </a:p>
          <a:p>
            <a:pPr lvl="1"/>
            <a:r>
              <a:rPr lang="en-US" altLang="en-US" dirty="0"/>
              <a:t>Certain actions are prohibited</a:t>
            </a:r>
          </a:p>
          <a:p>
            <a:pPr lvl="1"/>
            <a:r>
              <a:rPr lang="en-US" altLang="en-US" dirty="0"/>
              <a:t>Other actions are obligatory</a:t>
            </a:r>
          </a:p>
          <a:p>
            <a:pPr lvl="1"/>
            <a:r>
              <a:rPr lang="en-US" altLang="en-US" dirty="0"/>
              <a:t>Nonconformance can lead to punishment</a:t>
            </a:r>
          </a:p>
          <a:p>
            <a:r>
              <a:rPr lang="en-US" altLang="en-US" dirty="0"/>
              <a:t>Communities exist because benefits outweigh costs</a:t>
            </a:r>
          </a:p>
        </p:txBody>
      </p:sp>
    </p:spTree>
    <p:extLst>
      <p:ext uri="{BB962C8B-B14F-4D97-AF65-F5344CB8AC3E}">
        <p14:creationId xmlns:p14="http://schemas.microsoft.com/office/powerpoint/2010/main" val="24131499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Perfect and Imperfect Duties</a:t>
            </a:r>
            <a:endParaRPr lang="en-IN" dirty="0"/>
          </a:p>
        </p:txBody>
      </p:sp>
      <p:sp>
        <p:nvSpPr>
          <p:cNvPr id="3" name="Content Placeholder 2"/>
          <p:cNvSpPr>
            <a:spLocks noGrp="1"/>
          </p:cNvSpPr>
          <p:nvPr>
            <p:ph sz="quarter" idx="13"/>
          </p:nvPr>
        </p:nvSpPr>
        <p:spPr/>
        <p:txBody>
          <a:bodyPr/>
          <a:lstStyle/>
          <a:p>
            <a:r>
              <a:rPr lang="en-US" altLang="en-US" dirty="0"/>
              <a:t>Perfect duty: duty obliged to fulfill without exception</a:t>
            </a:r>
          </a:p>
          <a:p>
            <a:pPr lvl="1"/>
            <a:r>
              <a:rPr lang="en-US" altLang="en-US" dirty="0"/>
              <a:t>Example: Telling the truth</a:t>
            </a:r>
          </a:p>
          <a:p>
            <a:r>
              <a:rPr lang="en-US" altLang="en-US" dirty="0"/>
              <a:t>Imperfect duty: duty obliged to fulfill in general but not in every instance</a:t>
            </a:r>
          </a:p>
          <a:p>
            <a:pPr lvl="1"/>
            <a:r>
              <a:rPr lang="en-US" altLang="en-US" dirty="0"/>
              <a:t>Example: Helping others</a:t>
            </a:r>
          </a:p>
        </p:txBody>
      </p:sp>
    </p:spTree>
    <p:extLst>
      <p:ext uri="{BB962C8B-B14F-4D97-AF65-F5344CB8AC3E}">
        <p14:creationId xmlns:p14="http://schemas.microsoft.com/office/powerpoint/2010/main" val="8906512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Against Kantianism</a:t>
            </a:r>
            <a:endParaRPr lang="en-IN" dirty="0"/>
          </a:p>
        </p:txBody>
      </p:sp>
      <p:sp>
        <p:nvSpPr>
          <p:cNvPr id="3" name="Content Placeholder 2"/>
          <p:cNvSpPr>
            <a:spLocks noGrp="1"/>
          </p:cNvSpPr>
          <p:nvPr>
            <p:ph sz="quarter" idx="13"/>
          </p:nvPr>
        </p:nvSpPr>
        <p:spPr/>
        <p:txBody>
          <a:bodyPr/>
          <a:lstStyle/>
          <a:p>
            <a:pPr eaLnBrk="1" hangingPunct="1"/>
            <a:r>
              <a:rPr lang="en-US" altLang="en-US" dirty="0"/>
              <a:t>Sometimes no rule adequately characterizes an action</a:t>
            </a:r>
          </a:p>
          <a:p>
            <a:pPr eaLnBrk="1" hangingPunct="1"/>
            <a:r>
              <a:rPr lang="en-US" altLang="en-US" dirty="0"/>
              <a:t>Sometimes there is no way to resolve a conflict between rules</a:t>
            </a:r>
          </a:p>
          <a:p>
            <a:pPr lvl="1"/>
            <a:r>
              <a:rPr lang="en-US" altLang="en-US" dirty="0"/>
              <a:t>In a conflict between a perfect duty and an imperfect duty, perfect duty prevails</a:t>
            </a:r>
          </a:p>
          <a:p>
            <a:pPr lvl="1"/>
            <a:r>
              <a:rPr lang="en-US" altLang="en-US" dirty="0"/>
              <a:t>In a conflict between two perfect duties, no solution</a:t>
            </a:r>
          </a:p>
          <a:p>
            <a:pPr eaLnBrk="1" hangingPunct="1"/>
            <a:r>
              <a:rPr lang="en-US" altLang="en-US" dirty="0"/>
              <a:t>Kantianism allows no exceptions to perfect duties</a:t>
            </a:r>
          </a:p>
          <a:p>
            <a:pPr eaLnBrk="1" hangingPunct="1"/>
            <a:r>
              <a:rPr lang="en-US" altLang="en-US" dirty="0"/>
              <a:t>Conclusion: Despite weaknesses, a workable ethical theory</a:t>
            </a:r>
          </a:p>
        </p:txBody>
      </p:sp>
    </p:spTree>
    <p:extLst>
      <p:ext uri="{BB962C8B-B14F-4D97-AF65-F5344CB8AC3E}">
        <p14:creationId xmlns:p14="http://schemas.microsoft.com/office/powerpoint/2010/main" val="3775440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2.7 Act Utilitarianism</a:t>
            </a:r>
            <a:endParaRPr lang="en-IN" dirty="0"/>
          </a:p>
        </p:txBody>
      </p:sp>
    </p:spTree>
    <p:extLst>
      <p:ext uri="{BB962C8B-B14F-4D97-AF65-F5344CB8AC3E}">
        <p14:creationId xmlns:p14="http://schemas.microsoft.com/office/powerpoint/2010/main" val="2459845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Principle of Utility </a:t>
            </a:r>
            <a:r>
              <a:rPr lang="en-US" altLang="en-US" sz="2000" b="0" dirty="0"/>
              <a:t>(1 of 2)</a:t>
            </a:r>
            <a:endParaRPr lang="en-IN" sz="2000" dirty="0"/>
          </a:p>
        </p:txBody>
      </p:sp>
      <p:sp>
        <p:nvSpPr>
          <p:cNvPr id="5" name="Content Placeholder 4"/>
          <p:cNvSpPr>
            <a:spLocks noGrp="1"/>
          </p:cNvSpPr>
          <p:nvPr>
            <p:ph sz="quarter" idx="13"/>
          </p:nvPr>
        </p:nvSpPr>
        <p:spPr/>
        <p:txBody>
          <a:bodyPr/>
          <a:lstStyle/>
          <a:p>
            <a:r>
              <a:rPr lang="en-US" altLang="en-US" dirty="0"/>
              <a:t>Jeremy Bentham and John Stuart Mill</a:t>
            </a:r>
          </a:p>
          <a:p>
            <a:r>
              <a:rPr lang="en-US" altLang="en-US" dirty="0"/>
              <a:t>An action is good if its benefits exceeds its harms</a:t>
            </a:r>
          </a:p>
          <a:p>
            <a:r>
              <a:rPr lang="en-US" altLang="en-US" dirty="0"/>
              <a:t>An action is bad if its harms exceed its benefits</a:t>
            </a:r>
          </a:p>
          <a:p>
            <a:r>
              <a:rPr lang="en-US" altLang="en-US" dirty="0"/>
              <a:t>Utility: tendency of an object to produce happiness or prevent unhappiness for an individual or a community</a:t>
            </a:r>
          </a:p>
          <a:p>
            <a:r>
              <a:rPr lang="en-US" altLang="en-US" dirty="0"/>
              <a:t>Happiness = advantage = benefit = good = pleasure</a:t>
            </a:r>
          </a:p>
          <a:p>
            <a:r>
              <a:rPr lang="en-US" altLang="en-US" dirty="0"/>
              <a:t>Unhappiness = disadvantage = cost = evil = pain</a:t>
            </a:r>
          </a:p>
        </p:txBody>
      </p:sp>
    </p:spTree>
    <p:extLst>
      <p:ext uri="{BB962C8B-B14F-4D97-AF65-F5344CB8AC3E}">
        <p14:creationId xmlns:p14="http://schemas.microsoft.com/office/powerpoint/2010/main" val="1051664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Principle of Utility (Greatest Happiness Principle)</a:t>
            </a:r>
            <a:endParaRPr lang="en-IN" sz="3400" dirty="0"/>
          </a:p>
        </p:txBody>
      </p:sp>
      <p:sp>
        <p:nvSpPr>
          <p:cNvPr id="3" name="Content Placeholder 2"/>
          <p:cNvSpPr>
            <a:spLocks noGrp="1"/>
          </p:cNvSpPr>
          <p:nvPr>
            <p:ph sz="quarter" idx="13"/>
          </p:nvPr>
        </p:nvSpPr>
        <p:spPr/>
        <p:txBody>
          <a:bodyPr/>
          <a:lstStyle/>
          <a:p>
            <a:pPr>
              <a:buClr>
                <a:schemeClr val="tx2"/>
              </a:buClr>
            </a:pPr>
            <a:r>
              <a:rPr lang="en-US" altLang="en-US" dirty="0"/>
              <a:t>An action is right (or wrong) to the extent that it increases (or decreases) the total happiness of the affected parties.</a:t>
            </a:r>
          </a:p>
        </p:txBody>
      </p:sp>
    </p:spTree>
    <p:extLst>
      <p:ext uri="{BB962C8B-B14F-4D97-AF65-F5344CB8AC3E}">
        <p14:creationId xmlns:p14="http://schemas.microsoft.com/office/powerpoint/2010/main" val="3428412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n image of a scale. The heavier load, marked benefits, is lower than the lighter load, marked harm. An arrow on the scale points towards good, with the other option being ba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928" y="1747434"/>
            <a:ext cx="6784144" cy="4070487"/>
          </a:xfrm>
          <a:prstGeom prst="rect">
            <a:avLst/>
          </a:prstGeom>
        </p:spPr>
      </p:pic>
      <p:sp>
        <p:nvSpPr>
          <p:cNvPr id="2" name="Title 1"/>
          <p:cNvSpPr>
            <a:spLocks noGrp="1"/>
          </p:cNvSpPr>
          <p:nvPr>
            <p:ph type="title"/>
          </p:nvPr>
        </p:nvSpPr>
        <p:spPr/>
        <p:txBody>
          <a:bodyPr/>
          <a:lstStyle/>
          <a:p>
            <a:r>
              <a:rPr lang="en-US" altLang="en-US" dirty="0"/>
              <a:t>Principle of Utility </a:t>
            </a:r>
            <a:r>
              <a:rPr lang="en-US" altLang="en-US" sz="2000" b="0" dirty="0"/>
              <a:t>(2 of 2)</a:t>
            </a:r>
            <a:endParaRPr lang="en-IN" sz="2000" dirty="0"/>
          </a:p>
        </p:txBody>
      </p:sp>
    </p:spTree>
    <p:extLst>
      <p:ext uri="{BB962C8B-B14F-4D97-AF65-F5344CB8AC3E}">
        <p14:creationId xmlns:p14="http://schemas.microsoft.com/office/powerpoint/2010/main" val="2299135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 Utilitarianism</a:t>
            </a:r>
            <a:endParaRPr lang="en-IN" dirty="0"/>
          </a:p>
        </p:txBody>
      </p:sp>
      <p:sp>
        <p:nvSpPr>
          <p:cNvPr id="3" name="Content Placeholder 2"/>
          <p:cNvSpPr>
            <a:spLocks noGrp="1"/>
          </p:cNvSpPr>
          <p:nvPr>
            <p:ph sz="quarter" idx="13"/>
          </p:nvPr>
        </p:nvSpPr>
        <p:spPr/>
        <p:txBody>
          <a:bodyPr/>
          <a:lstStyle/>
          <a:p>
            <a:pPr eaLnBrk="1" hangingPunct="1"/>
            <a:r>
              <a:rPr lang="en-US" altLang="en-US" dirty="0"/>
              <a:t>Utilitarianism</a:t>
            </a:r>
          </a:p>
          <a:p>
            <a:pPr lvl="1" eaLnBrk="1" hangingPunct="1"/>
            <a:r>
              <a:rPr lang="en-US" altLang="en-US" dirty="0"/>
              <a:t>Morality of an action has nothing to do with intent</a:t>
            </a:r>
          </a:p>
          <a:p>
            <a:pPr lvl="1" eaLnBrk="1" hangingPunct="1"/>
            <a:r>
              <a:rPr lang="en-US" altLang="en-US" dirty="0"/>
              <a:t>Focuses on the consequences</a:t>
            </a:r>
          </a:p>
          <a:p>
            <a:pPr lvl="1" eaLnBrk="1" hangingPunct="1"/>
            <a:r>
              <a:rPr lang="en-US" altLang="en-US" dirty="0"/>
              <a:t>A consequentialist theory</a:t>
            </a:r>
          </a:p>
          <a:p>
            <a:pPr eaLnBrk="1" hangingPunct="1"/>
            <a:r>
              <a:rPr lang="en-US" altLang="en-US" dirty="0"/>
              <a:t>Act utilitarianism</a:t>
            </a:r>
          </a:p>
          <a:p>
            <a:pPr lvl="1" eaLnBrk="1" hangingPunct="1"/>
            <a:r>
              <a:rPr lang="en-US" altLang="en-US" dirty="0"/>
              <a:t>Add up change in happiness of all affected beings</a:t>
            </a:r>
          </a:p>
          <a:p>
            <a:pPr lvl="1" eaLnBrk="1" hangingPunct="1"/>
            <a:r>
              <a:rPr lang="en-US" altLang="en-US" dirty="0"/>
              <a:t>Sum &gt; 0, action is good</a:t>
            </a:r>
          </a:p>
          <a:p>
            <a:pPr lvl="1" eaLnBrk="1" hangingPunct="1"/>
            <a:r>
              <a:rPr lang="en-US" altLang="en-US" dirty="0"/>
              <a:t>Sum &lt; 0, action is bad</a:t>
            </a:r>
          </a:p>
          <a:p>
            <a:pPr lvl="1" eaLnBrk="1" hangingPunct="1"/>
            <a:r>
              <a:rPr lang="en-US" altLang="en-US" dirty="0"/>
              <a:t>Right action to take: one that maximizes the sum</a:t>
            </a:r>
          </a:p>
        </p:txBody>
      </p:sp>
    </p:spTree>
    <p:extLst>
      <p:ext uri="{BB962C8B-B14F-4D97-AF65-F5344CB8AC3E}">
        <p14:creationId xmlns:p14="http://schemas.microsoft.com/office/powerpoint/2010/main" val="1619497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Bentham: Weighing Pleasure/Pain</a:t>
            </a:r>
            <a:endParaRPr lang="en-IN" dirty="0"/>
          </a:p>
        </p:txBody>
      </p:sp>
      <p:sp>
        <p:nvSpPr>
          <p:cNvPr id="3" name="Content Placeholder 2"/>
          <p:cNvSpPr>
            <a:spLocks noGrp="1"/>
          </p:cNvSpPr>
          <p:nvPr>
            <p:ph sz="quarter" idx="13"/>
          </p:nvPr>
        </p:nvSpPr>
        <p:spPr/>
        <p:txBody>
          <a:bodyPr/>
          <a:lstStyle/>
          <a:p>
            <a:pPr eaLnBrk="1" hangingPunct="1"/>
            <a:r>
              <a:rPr lang="en-US" altLang="en-US" dirty="0"/>
              <a:t>Intensity</a:t>
            </a:r>
          </a:p>
          <a:p>
            <a:pPr eaLnBrk="1" hangingPunct="1"/>
            <a:r>
              <a:rPr lang="en-US" altLang="en-US" dirty="0"/>
              <a:t>Duration</a:t>
            </a:r>
          </a:p>
          <a:p>
            <a:pPr eaLnBrk="1" hangingPunct="1"/>
            <a:r>
              <a:rPr lang="en-US" altLang="en-US" dirty="0"/>
              <a:t>Certainty</a:t>
            </a:r>
          </a:p>
          <a:p>
            <a:pPr eaLnBrk="1" hangingPunct="1"/>
            <a:r>
              <a:rPr lang="en-US" altLang="en-US" dirty="0"/>
              <a:t>Propinquity</a:t>
            </a:r>
          </a:p>
          <a:p>
            <a:pPr eaLnBrk="1" hangingPunct="1"/>
            <a:r>
              <a:rPr lang="en-US" altLang="en-US" dirty="0"/>
              <a:t>Fecundity</a:t>
            </a:r>
          </a:p>
          <a:p>
            <a:pPr eaLnBrk="1" hangingPunct="1"/>
            <a:r>
              <a:rPr lang="en-US" altLang="en-US" dirty="0"/>
              <a:t>Purity</a:t>
            </a:r>
          </a:p>
          <a:p>
            <a:pPr eaLnBrk="1" hangingPunct="1"/>
            <a:r>
              <a:rPr lang="en-US" altLang="en-US" dirty="0"/>
              <a:t>Extent</a:t>
            </a:r>
          </a:p>
        </p:txBody>
      </p:sp>
    </p:spTree>
    <p:extLst>
      <p:ext uri="{BB962C8B-B14F-4D97-AF65-F5344CB8AC3E}">
        <p14:creationId xmlns:p14="http://schemas.microsoft.com/office/powerpoint/2010/main" val="16609060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Highway Routing Scenario</a:t>
            </a:r>
            <a:endParaRPr lang="en-IN" dirty="0"/>
          </a:p>
        </p:txBody>
      </p:sp>
      <p:sp>
        <p:nvSpPr>
          <p:cNvPr id="3" name="Content Placeholder 2"/>
          <p:cNvSpPr>
            <a:spLocks noGrp="1"/>
          </p:cNvSpPr>
          <p:nvPr>
            <p:ph sz="quarter" idx="13"/>
          </p:nvPr>
        </p:nvSpPr>
        <p:spPr/>
        <p:txBody>
          <a:bodyPr/>
          <a:lstStyle/>
          <a:p>
            <a:pPr eaLnBrk="1" hangingPunct="1"/>
            <a:r>
              <a:rPr lang="en-US" altLang="en-US" dirty="0"/>
              <a:t>State may replace a curvy stretch of highway</a:t>
            </a:r>
          </a:p>
          <a:p>
            <a:pPr eaLnBrk="1" hangingPunct="1"/>
            <a:r>
              <a:rPr lang="en-US" altLang="en-US" dirty="0"/>
              <a:t>New highway segment 1 mile shorter</a:t>
            </a:r>
          </a:p>
          <a:p>
            <a:pPr eaLnBrk="1" hangingPunct="1"/>
            <a:r>
              <a:rPr lang="en-US" altLang="en-US" dirty="0"/>
              <a:t>150 houses would have to be removed</a:t>
            </a:r>
          </a:p>
          <a:p>
            <a:pPr eaLnBrk="1" hangingPunct="1"/>
            <a:r>
              <a:rPr lang="en-US" altLang="en-US" dirty="0"/>
              <a:t>Some wildlife habitat would be destroyed</a:t>
            </a:r>
          </a:p>
        </p:txBody>
      </p:sp>
    </p:spTree>
    <p:extLst>
      <p:ext uri="{BB962C8B-B14F-4D97-AF65-F5344CB8AC3E}">
        <p14:creationId xmlns:p14="http://schemas.microsoft.com/office/powerpoint/2010/main" val="7986662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Evaluation</a:t>
            </a:r>
            <a:endParaRPr lang="en-IN" dirty="0"/>
          </a:p>
        </p:txBody>
      </p:sp>
      <p:sp>
        <p:nvSpPr>
          <p:cNvPr id="3" name="Content Placeholder 2"/>
          <p:cNvSpPr>
            <a:spLocks noGrp="1"/>
          </p:cNvSpPr>
          <p:nvPr>
            <p:ph sz="quarter" idx="13"/>
          </p:nvPr>
        </p:nvSpPr>
        <p:spPr/>
        <p:txBody>
          <a:bodyPr/>
          <a:lstStyle/>
          <a:p>
            <a:pPr eaLnBrk="1" hangingPunct="1"/>
            <a:r>
              <a:rPr lang="en-US" altLang="en-US" dirty="0"/>
              <a:t>Costs</a:t>
            </a:r>
          </a:p>
          <a:p>
            <a:pPr lvl="1" eaLnBrk="1" hangingPunct="1"/>
            <a:r>
              <a:rPr lang="en-US" altLang="en-US" dirty="0"/>
              <a:t>$20 million to compensate homeowners</a:t>
            </a:r>
          </a:p>
          <a:p>
            <a:pPr lvl="1" eaLnBrk="1" hangingPunct="1"/>
            <a:r>
              <a:rPr lang="en-US" altLang="en-US" dirty="0"/>
              <a:t>$10 million to construct new highway</a:t>
            </a:r>
          </a:p>
          <a:p>
            <a:pPr lvl="1" eaLnBrk="1" hangingPunct="1"/>
            <a:r>
              <a:rPr lang="en-US" altLang="en-US" dirty="0"/>
              <a:t>Lost wildlife habitat worth $1 million</a:t>
            </a:r>
          </a:p>
          <a:p>
            <a:pPr eaLnBrk="1" hangingPunct="1"/>
            <a:r>
              <a:rPr lang="en-US" altLang="en-US" dirty="0"/>
              <a:t>Benefits</a:t>
            </a:r>
          </a:p>
          <a:p>
            <a:pPr lvl="1" eaLnBrk="1" hangingPunct="1"/>
            <a:r>
              <a:rPr lang="en-US" altLang="en-US" dirty="0"/>
              <a:t>$39 million savings in automobile driving costs</a:t>
            </a:r>
          </a:p>
          <a:p>
            <a:pPr eaLnBrk="1" hangingPunct="1"/>
            <a:r>
              <a:rPr lang="en-US" altLang="en-US" dirty="0"/>
              <a:t>Conclusion</a:t>
            </a:r>
          </a:p>
          <a:p>
            <a:pPr lvl="1" eaLnBrk="1" hangingPunct="1"/>
            <a:r>
              <a:rPr lang="en-US" altLang="en-US" dirty="0"/>
              <a:t>Benefits exceed costs</a:t>
            </a:r>
          </a:p>
          <a:p>
            <a:pPr lvl="1" eaLnBrk="1" hangingPunct="1"/>
            <a:r>
              <a:rPr lang="en-US" altLang="en-US" dirty="0"/>
              <a:t>Building highway a good action</a:t>
            </a:r>
          </a:p>
        </p:txBody>
      </p:sp>
    </p:spTree>
    <p:extLst>
      <p:ext uri="{BB962C8B-B14F-4D97-AF65-F5344CB8AC3E}">
        <p14:creationId xmlns:p14="http://schemas.microsoft.com/office/powerpoint/2010/main" val="110379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Ethical Point of View</a:t>
            </a:r>
            <a:endParaRPr lang="en-IN" dirty="0"/>
          </a:p>
        </p:txBody>
      </p:sp>
      <p:sp>
        <p:nvSpPr>
          <p:cNvPr id="3" name="Content Placeholder 2"/>
          <p:cNvSpPr>
            <a:spLocks noGrp="1"/>
          </p:cNvSpPr>
          <p:nvPr>
            <p:ph sz="quarter" idx="13"/>
          </p:nvPr>
        </p:nvSpPr>
        <p:spPr/>
        <p:txBody>
          <a:bodyPr/>
          <a:lstStyle/>
          <a:p>
            <a:pPr eaLnBrk="1" hangingPunct="1"/>
            <a:r>
              <a:rPr lang="en-US" altLang="en-US" dirty="0"/>
              <a:t>Most everyone shares “core values”, desiring:</a:t>
            </a:r>
          </a:p>
          <a:p>
            <a:pPr lvl="1" eaLnBrk="1" hangingPunct="1"/>
            <a:r>
              <a:rPr lang="en-US" altLang="en-US" dirty="0"/>
              <a:t>Life</a:t>
            </a:r>
          </a:p>
          <a:p>
            <a:pPr lvl="1" eaLnBrk="1" hangingPunct="1"/>
            <a:r>
              <a:rPr lang="en-US" altLang="en-US" dirty="0"/>
              <a:t>Happiness</a:t>
            </a:r>
          </a:p>
          <a:p>
            <a:pPr lvl="1" eaLnBrk="1" hangingPunct="1"/>
            <a:r>
              <a:rPr lang="en-US" altLang="en-US" dirty="0"/>
              <a:t>Ability to accomplish goals</a:t>
            </a:r>
          </a:p>
          <a:p>
            <a:pPr eaLnBrk="1" hangingPunct="1"/>
            <a:r>
              <a:rPr lang="en-US" altLang="en-US" dirty="0"/>
              <a:t>Two ways to view world</a:t>
            </a:r>
          </a:p>
          <a:p>
            <a:pPr lvl="1" eaLnBrk="1" hangingPunct="1"/>
            <a:r>
              <a:rPr lang="en-US" altLang="en-US" dirty="0"/>
              <a:t>Selfish point of view: consider only your own self and your core values</a:t>
            </a:r>
          </a:p>
          <a:p>
            <a:pPr lvl="1" eaLnBrk="1" hangingPunct="1"/>
            <a:r>
              <a:rPr lang="en-US" altLang="en-US" dirty="0"/>
              <a:t>Ethical point of view: respect other people and their core values</a:t>
            </a:r>
          </a:p>
        </p:txBody>
      </p:sp>
    </p:spTree>
    <p:extLst>
      <p:ext uri="{BB962C8B-B14F-4D97-AF65-F5344CB8AC3E}">
        <p14:creationId xmlns:p14="http://schemas.microsoft.com/office/powerpoint/2010/main" val="30301192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for Act Utilitarianism</a:t>
            </a:r>
            <a:endParaRPr lang="en-IN" dirty="0"/>
          </a:p>
        </p:txBody>
      </p:sp>
      <p:sp>
        <p:nvSpPr>
          <p:cNvPr id="3" name="Content Placeholder 2"/>
          <p:cNvSpPr>
            <a:spLocks noGrp="1"/>
          </p:cNvSpPr>
          <p:nvPr>
            <p:ph sz="quarter" idx="13"/>
          </p:nvPr>
        </p:nvSpPr>
        <p:spPr/>
        <p:txBody>
          <a:bodyPr/>
          <a:lstStyle/>
          <a:p>
            <a:pPr eaLnBrk="1" hangingPunct="1"/>
            <a:r>
              <a:rPr lang="en-US" altLang="en-US" dirty="0"/>
              <a:t>Focuses on happiness</a:t>
            </a:r>
          </a:p>
          <a:p>
            <a:pPr eaLnBrk="1" hangingPunct="1"/>
            <a:r>
              <a:rPr lang="en-US" altLang="en-US" dirty="0"/>
              <a:t>Down-to-earth (practical)</a:t>
            </a:r>
          </a:p>
          <a:p>
            <a:pPr eaLnBrk="1" hangingPunct="1"/>
            <a:r>
              <a:rPr lang="en-US" altLang="en-US" dirty="0"/>
              <a:t>Comprehensive</a:t>
            </a:r>
          </a:p>
        </p:txBody>
      </p:sp>
    </p:spTree>
    <p:extLst>
      <p:ext uri="{BB962C8B-B14F-4D97-AF65-F5344CB8AC3E}">
        <p14:creationId xmlns:p14="http://schemas.microsoft.com/office/powerpoint/2010/main" val="1075355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Against Act Utilitarianism</a:t>
            </a:r>
            <a:endParaRPr lang="en-IN" dirty="0"/>
          </a:p>
        </p:txBody>
      </p:sp>
      <p:sp>
        <p:nvSpPr>
          <p:cNvPr id="3" name="Content Placeholder 2"/>
          <p:cNvSpPr>
            <a:spLocks noGrp="1"/>
          </p:cNvSpPr>
          <p:nvPr>
            <p:ph sz="quarter" idx="13"/>
          </p:nvPr>
        </p:nvSpPr>
        <p:spPr/>
        <p:txBody>
          <a:bodyPr/>
          <a:lstStyle/>
          <a:p>
            <a:pPr eaLnBrk="1" hangingPunct="1"/>
            <a:r>
              <a:rPr lang="en-US" altLang="en-US" dirty="0"/>
              <a:t>Unclear whom to include in calculations and how far out into the future to consider</a:t>
            </a:r>
          </a:p>
          <a:p>
            <a:pPr eaLnBrk="1" hangingPunct="1"/>
            <a:r>
              <a:rPr lang="en-US" altLang="en-US" dirty="0"/>
              <a:t>Too much work</a:t>
            </a:r>
          </a:p>
          <a:p>
            <a:pPr eaLnBrk="1" hangingPunct="1"/>
            <a:r>
              <a:rPr lang="en-US" altLang="en-US" dirty="0"/>
              <a:t>Ignores our innate sense of duty</a:t>
            </a:r>
          </a:p>
          <a:p>
            <a:pPr eaLnBrk="1" hangingPunct="1"/>
            <a:r>
              <a:rPr lang="en-US" altLang="en-US" dirty="0"/>
              <a:t>We cannot predict consequences with certainty</a:t>
            </a:r>
          </a:p>
          <a:p>
            <a:pPr eaLnBrk="1" hangingPunct="1"/>
            <a:r>
              <a:rPr lang="en-US" altLang="en-US" dirty="0"/>
              <a:t>Susceptible to the problem of moral luck</a:t>
            </a:r>
          </a:p>
          <a:p>
            <a:pPr eaLnBrk="1" hangingPunct="1"/>
            <a:r>
              <a:rPr lang="en-US" altLang="en-US" dirty="0"/>
              <a:t>Conclusion: Overall, a workable ethical theory</a:t>
            </a:r>
          </a:p>
        </p:txBody>
      </p:sp>
    </p:spTree>
    <p:extLst>
      <p:ext uri="{BB962C8B-B14F-4D97-AF65-F5344CB8AC3E}">
        <p14:creationId xmlns:p14="http://schemas.microsoft.com/office/powerpoint/2010/main" val="30334487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2.8 Rule Utilitarianism</a:t>
            </a:r>
            <a:endParaRPr lang="en-IN" dirty="0"/>
          </a:p>
        </p:txBody>
      </p:sp>
    </p:spTree>
    <p:extLst>
      <p:ext uri="{BB962C8B-B14F-4D97-AF65-F5344CB8AC3E}">
        <p14:creationId xmlns:p14="http://schemas.microsoft.com/office/powerpoint/2010/main" val="36095099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Applying Principle of Utility to Rules</a:t>
            </a:r>
            <a:endParaRPr lang="en-IN" dirty="0"/>
          </a:p>
        </p:txBody>
      </p:sp>
      <p:sp>
        <p:nvSpPr>
          <p:cNvPr id="5" name="Content Placeholder 4"/>
          <p:cNvSpPr>
            <a:spLocks noGrp="1"/>
          </p:cNvSpPr>
          <p:nvPr>
            <p:ph sz="quarter" idx="13"/>
          </p:nvPr>
        </p:nvSpPr>
        <p:spPr/>
        <p:txBody>
          <a:bodyPr/>
          <a:lstStyle/>
          <a:p>
            <a:pPr eaLnBrk="1" hangingPunct="1"/>
            <a:r>
              <a:rPr lang="en-US" altLang="en-US" dirty="0"/>
              <a:t>We ought to adopt moral rules which, if followed by everyone, will lead to the greatest increase in total happiness</a:t>
            </a:r>
          </a:p>
          <a:p>
            <a:pPr eaLnBrk="1" hangingPunct="1"/>
            <a:r>
              <a:rPr lang="en-US" altLang="en-US" dirty="0"/>
              <a:t>Act utilitarianism applies Principle of Utility to individual actions</a:t>
            </a:r>
          </a:p>
          <a:p>
            <a:pPr eaLnBrk="1" hangingPunct="1"/>
            <a:r>
              <a:rPr lang="en-US" altLang="en-US" dirty="0"/>
              <a:t>Rule utilitarianism applies Principle of Utility to moral rules</a:t>
            </a:r>
          </a:p>
        </p:txBody>
      </p:sp>
    </p:spTree>
    <p:extLst>
      <p:ext uri="{BB962C8B-B14F-4D97-AF65-F5344CB8AC3E}">
        <p14:creationId xmlns:p14="http://schemas.microsoft.com/office/powerpoint/2010/main" val="20867803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Anti-Worm Scenario</a:t>
            </a:r>
            <a:endParaRPr lang="en-IN" dirty="0"/>
          </a:p>
        </p:txBody>
      </p:sp>
      <p:sp>
        <p:nvSpPr>
          <p:cNvPr id="3" name="Content Placeholder 2"/>
          <p:cNvSpPr>
            <a:spLocks noGrp="1"/>
          </p:cNvSpPr>
          <p:nvPr>
            <p:ph sz="quarter" idx="13"/>
          </p:nvPr>
        </p:nvSpPr>
        <p:spPr>
          <a:xfrm>
            <a:off x="457200" y="1556326"/>
            <a:ext cx="8432800" cy="4434275"/>
          </a:xfrm>
        </p:spPr>
        <p:txBody>
          <a:bodyPr/>
          <a:lstStyle/>
          <a:p>
            <a:pPr eaLnBrk="1" hangingPunct="1"/>
            <a:r>
              <a:rPr lang="en-US" altLang="en-US" dirty="0"/>
              <a:t>August 2003: Blaster worm infected thousands of Windows computers</a:t>
            </a:r>
          </a:p>
          <a:p>
            <a:pPr eaLnBrk="1" hangingPunct="1"/>
            <a:r>
              <a:rPr lang="en-US" altLang="en-US" dirty="0"/>
              <a:t>Soon after, Nachi worm appeared</a:t>
            </a:r>
          </a:p>
          <a:p>
            <a:pPr lvl="1"/>
            <a:r>
              <a:rPr lang="en-US" altLang="en-US" dirty="0"/>
              <a:t>Took control of vulnerable computer</a:t>
            </a:r>
          </a:p>
          <a:p>
            <a:pPr lvl="1"/>
            <a:r>
              <a:rPr lang="en-US" altLang="en-US" dirty="0"/>
              <a:t>Located and destroyed copies of Blaster</a:t>
            </a:r>
          </a:p>
          <a:p>
            <a:pPr lvl="1"/>
            <a:r>
              <a:rPr lang="en-US" altLang="en-US" dirty="0"/>
              <a:t>Downloaded software patch to fix security problem</a:t>
            </a:r>
          </a:p>
          <a:p>
            <a:pPr lvl="1"/>
            <a:r>
              <a:rPr lang="en-US" altLang="en-US" dirty="0"/>
              <a:t>Used computer as launching pad to try to “infect” other vulnerable P</a:t>
            </a:r>
            <a:r>
              <a:rPr lang="en-US" altLang="en-US" sz="100" dirty="0"/>
              <a:t> </a:t>
            </a:r>
            <a:r>
              <a:rPr lang="en-US" altLang="en-US" dirty="0"/>
              <a:t>Cs</a:t>
            </a:r>
          </a:p>
        </p:txBody>
      </p:sp>
    </p:spTree>
    <p:extLst>
      <p:ext uri="{BB962C8B-B14F-4D97-AF65-F5344CB8AC3E}">
        <p14:creationId xmlns:p14="http://schemas.microsoft.com/office/powerpoint/2010/main" val="1941748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86776" cy="1097279"/>
          </a:xfrm>
        </p:spPr>
        <p:txBody>
          <a:bodyPr/>
          <a:lstStyle/>
          <a:p>
            <a:r>
              <a:rPr lang="en-US" altLang="en-US" sz="3400" dirty="0"/>
              <a:t>Evaluation Using Rule Utilitarianism </a:t>
            </a:r>
            <a:r>
              <a:rPr lang="en-US" altLang="en-US" sz="2000" b="0" dirty="0"/>
              <a:t>(1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Proposed rule: If I can write a helpful worm that removes a harmful worm from infected computers and shields them from future attacks, I should do so</a:t>
            </a:r>
          </a:p>
          <a:p>
            <a:pPr eaLnBrk="1" hangingPunct="1"/>
            <a:r>
              <a:rPr lang="en-US" altLang="en-US" dirty="0"/>
              <a:t>Who would benefit</a:t>
            </a:r>
          </a:p>
          <a:p>
            <a:pPr lvl="1" eaLnBrk="1" hangingPunct="1"/>
            <a:r>
              <a:rPr lang="en-US" altLang="en-US" dirty="0"/>
              <a:t>People who do not keep their systems updated</a:t>
            </a:r>
          </a:p>
        </p:txBody>
      </p:sp>
    </p:spTree>
    <p:extLst>
      <p:ext uri="{BB962C8B-B14F-4D97-AF65-F5344CB8AC3E}">
        <p14:creationId xmlns:p14="http://schemas.microsoft.com/office/powerpoint/2010/main" val="12929987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96301" cy="1097279"/>
          </a:xfrm>
        </p:spPr>
        <p:txBody>
          <a:bodyPr/>
          <a:lstStyle/>
          <a:p>
            <a:r>
              <a:rPr lang="en-US" altLang="en-US" sz="3400" dirty="0"/>
              <a:t>Evaluation Using Rule Utilitarianism </a:t>
            </a:r>
            <a:r>
              <a:rPr lang="en-US" altLang="en-US" sz="2000" b="0" dirty="0"/>
              <a:t>(2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Who would be harmed</a:t>
            </a:r>
          </a:p>
          <a:p>
            <a:pPr lvl="1"/>
            <a:r>
              <a:rPr lang="en-US" altLang="en-US" dirty="0"/>
              <a:t>People who use networks</a:t>
            </a:r>
          </a:p>
          <a:p>
            <a:pPr lvl="1"/>
            <a:r>
              <a:rPr lang="en-US" altLang="en-US" dirty="0"/>
              <a:t>People who’s computers are invaded by buggy anti-worms</a:t>
            </a:r>
          </a:p>
          <a:p>
            <a:pPr lvl="1"/>
            <a:r>
              <a:rPr lang="en-US" altLang="en-US" dirty="0"/>
              <a:t>System administrators</a:t>
            </a:r>
          </a:p>
          <a:p>
            <a:pPr eaLnBrk="1" hangingPunct="1"/>
            <a:r>
              <a:rPr lang="en-US" altLang="en-US" dirty="0"/>
              <a:t>Conclusion: Harm outweighs benefits. Releasing anti-worm is wrong.</a:t>
            </a:r>
          </a:p>
        </p:txBody>
      </p:sp>
    </p:spTree>
    <p:extLst>
      <p:ext uri="{BB962C8B-B14F-4D97-AF65-F5344CB8AC3E}">
        <p14:creationId xmlns:p14="http://schemas.microsoft.com/office/powerpoint/2010/main" val="198024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for Rule Utilitarianism</a:t>
            </a:r>
            <a:endParaRPr lang="en-IN" dirty="0"/>
          </a:p>
        </p:txBody>
      </p:sp>
      <p:sp>
        <p:nvSpPr>
          <p:cNvPr id="3" name="Content Placeholder 2"/>
          <p:cNvSpPr>
            <a:spLocks noGrp="1"/>
          </p:cNvSpPr>
          <p:nvPr>
            <p:ph sz="quarter" idx="13"/>
          </p:nvPr>
        </p:nvSpPr>
        <p:spPr/>
        <p:txBody>
          <a:bodyPr/>
          <a:lstStyle/>
          <a:p>
            <a:pPr eaLnBrk="1" hangingPunct="1"/>
            <a:r>
              <a:rPr lang="en-US" altLang="en-US" dirty="0"/>
              <a:t>Not every moral decision requires performing utilitarian calculus</a:t>
            </a:r>
          </a:p>
          <a:p>
            <a:pPr eaLnBrk="1" hangingPunct="1"/>
            <a:r>
              <a:rPr lang="en-US" altLang="en-US" dirty="0"/>
              <a:t>Moral rules survive exceptional situations</a:t>
            </a:r>
          </a:p>
          <a:p>
            <a:pPr eaLnBrk="1" hangingPunct="1"/>
            <a:r>
              <a:rPr lang="en-US" altLang="en-US" dirty="0"/>
              <a:t>Avoids the problem of moral luck</a:t>
            </a:r>
          </a:p>
          <a:p>
            <a:pPr eaLnBrk="1" hangingPunct="1"/>
            <a:r>
              <a:rPr lang="en-US" altLang="en-US" dirty="0"/>
              <a:t>Reduces the problem of bias</a:t>
            </a:r>
          </a:p>
          <a:p>
            <a:pPr eaLnBrk="1" hangingPunct="1"/>
            <a:r>
              <a:rPr lang="en-US" altLang="en-US" dirty="0"/>
              <a:t>Appeals to a wide cross-section of society</a:t>
            </a:r>
          </a:p>
        </p:txBody>
      </p:sp>
    </p:spTree>
    <p:extLst>
      <p:ext uri="{BB962C8B-B14F-4D97-AF65-F5344CB8AC3E}">
        <p14:creationId xmlns:p14="http://schemas.microsoft.com/office/powerpoint/2010/main" val="14591704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Case Against Utilitarianism in General</a:t>
            </a:r>
            <a:endParaRPr lang="en-IN" sz="3400" dirty="0"/>
          </a:p>
        </p:txBody>
      </p:sp>
      <p:sp>
        <p:nvSpPr>
          <p:cNvPr id="3" name="Content Placeholder 2"/>
          <p:cNvSpPr>
            <a:spLocks noGrp="1"/>
          </p:cNvSpPr>
          <p:nvPr>
            <p:ph sz="quarter" idx="13"/>
          </p:nvPr>
        </p:nvSpPr>
        <p:spPr>
          <a:xfrm>
            <a:off x="457200" y="1556326"/>
            <a:ext cx="8229600" cy="4752399"/>
          </a:xfrm>
        </p:spPr>
        <p:txBody>
          <a:bodyPr/>
          <a:lstStyle/>
          <a:p>
            <a:pPr eaLnBrk="1" hangingPunct="1"/>
            <a:r>
              <a:rPr lang="en-US" altLang="en-US" sz="2200" dirty="0"/>
              <a:t>All consequences must be measured on a single scale.</a:t>
            </a:r>
          </a:p>
          <a:p>
            <a:pPr lvl="1" eaLnBrk="1" hangingPunct="1"/>
            <a:r>
              <a:rPr lang="en-US" altLang="en-US" sz="2200" dirty="0"/>
              <a:t>All units must be the same in order to do the sum</a:t>
            </a:r>
          </a:p>
          <a:p>
            <a:pPr lvl="1" eaLnBrk="1" hangingPunct="1"/>
            <a:r>
              <a:rPr lang="en-US" altLang="en-US" sz="2200" dirty="0"/>
              <a:t>In certain circumstances utilitarians must quantify the value of a human life</a:t>
            </a:r>
          </a:p>
          <a:p>
            <a:pPr eaLnBrk="1" hangingPunct="1"/>
            <a:r>
              <a:rPr lang="en-US" altLang="en-US" sz="2200" dirty="0"/>
              <a:t>Utilitarianism ignores the problem of an unjust distribution of good consequences.</a:t>
            </a:r>
          </a:p>
          <a:p>
            <a:pPr lvl="1" eaLnBrk="1" hangingPunct="1"/>
            <a:r>
              <a:rPr lang="en-US" altLang="en-US" sz="2200" dirty="0"/>
              <a:t>Utilitarianism does </a:t>
            </a:r>
            <a:r>
              <a:rPr lang="en-US" altLang="en-US" sz="2200" b="1" dirty="0"/>
              <a:t>not</a:t>
            </a:r>
            <a:r>
              <a:rPr lang="en-US" altLang="en-US" sz="2200" dirty="0"/>
              <a:t> mean “the greatest good of the greatest number” That requires a principle of justice</a:t>
            </a:r>
          </a:p>
          <a:p>
            <a:pPr lvl="1" eaLnBrk="1" hangingPunct="1"/>
            <a:r>
              <a:rPr lang="en-US" altLang="en-US" sz="2200" dirty="0"/>
              <a:t>What happens when a conflict arises between the Principle of Utility and a principle of justice?</a:t>
            </a:r>
          </a:p>
          <a:p>
            <a:pPr eaLnBrk="1" hangingPunct="1"/>
            <a:r>
              <a:rPr lang="en-US" altLang="en-US" sz="2200" dirty="0"/>
              <a:t>Conclusion: Despite weaknesses, both act utilitarianism and rule utilitarianism are workable ethical theories</a:t>
            </a:r>
          </a:p>
        </p:txBody>
      </p:sp>
    </p:spTree>
    <p:extLst>
      <p:ext uri="{BB962C8B-B14F-4D97-AF65-F5344CB8AC3E}">
        <p14:creationId xmlns:p14="http://schemas.microsoft.com/office/powerpoint/2010/main" val="27092477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2.9 Social Contract Theory</a:t>
            </a:r>
            <a:endParaRPr lang="en-IN" dirty="0"/>
          </a:p>
        </p:txBody>
      </p:sp>
    </p:spTree>
    <p:extLst>
      <p:ext uri="{BB962C8B-B14F-4D97-AF65-F5344CB8AC3E}">
        <p14:creationId xmlns:p14="http://schemas.microsoft.com/office/powerpoint/2010/main" val="115178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Terms</a:t>
            </a:r>
            <a:endParaRPr lang="en-IN" dirty="0"/>
          </a:p>
        </p:txBody>
      </p:sp>
      <p:sp>
        <p:nvSpPr>
          <p:cNvPr id="3" name="Content Placeholder 2"/>
          <p:cNvSpPr>
            <a:spLocks noGrp="1"/>
          </p:cNvSpPr>
          <p:nvPr>
            <p:ph sz="quarter" idx="13"/>
          </p:nvPr>
        </p:nvSpPr>
        <p:spPr/>
        <p:txBody>
          <a:bodyPr/>
          <a:lstStyle/>
          <a:p>
            <a:pPr eaLnBrk="1" hangingPunct="1"/>
            <a:r>
              <a:rPr lang="en-US" altLang="en-US" sz="2200" dirty="0"/>
              <a:t>Society</a:t>
            </a:r>
          </a:p>
          <a:p>
            <a:pPr lvl="1" eaLnBrk="1" hangingPunct="1"/>
            <a:r>
              <a:rPr lang="en-US" altLang="en-US" sz="2200" dirty="0"/>
              <a:t>Association of people organized under a system of rules</a:t>
            </a:r>
          </a:p>
          <a:p>
            <a:pPr lvl="1" eaLnBrk="1" hangingPunct="1"/>
            <a:r>
              <a:rPr lang="en-US" altLang="en-US" sz="2200" dirty="0"/>
              <a:t>Rules: advance the good of members over time</a:t>
            </a:r>
          </a:p>
          <a:p>
            <a:pPr eaLnBrk="1" hangingPunct="1"/>
            <a:r>
              <a:rPr lang="en-US" altLang="en-US" sz="2200" dirty="0"/>
              <a:t>Morality</a:t>
            </a:r>
          </a:p>
          <a:p>
            <a:pPr lvl="1" eaLnBrk="1" hangingPunct="1"/>
            <a:r>
              <a:rPr lang="en-US" altLang="en-US" sz="2200" dirty="0"/>
              <a:t>A society’s rules of conduct</a:t>
            </a:r>
          </a:p>
          <a:p>
            <a:pPr lvl="1" eaLnBrk="1" hangingPunct="1"/>
            <a:r>
              <a:rPr lang="en-US" altLang="en-US" sz="2200" dirty="0"/>
              <a:t>What people ought / ought not to do in various situations</a:t>
            </a:r>
          </a:p>
          <a:p>
            <a:pPr eaLnBrk="1" hangingPunct="1"/>
            <a:r>
              <a:rPr lang="en-US" altLang="en-US" sz="2200" dirty="0"/>
              <a:t>Ethics</a:t>
            </a:r>
          </a:p>
          <a:p>
            <a:pPr lvl="1" eaLnBrk="1" hangingPunct="1"/>
            <a:r>
              <a:rPr lang="en-US" altLang="en-US" sz="2200" dirty="0"/>
              <a:t>Rational examination of morality</a:t>
            </a:r>
          </a:p>
          <a:p>
            <a:pPr lvl="1" eaLnBrk="1" hangingPunct="1"/>
            <a:r>
              <a:rPr lang="en-US" altLang="en-US" sz="2200" dirty="0"/>
              <a:t>Evaluation of people’s behavior</a:t>
            </a:r>
          </a:p>
        </p:txBody>
      </p:sp>
    </p:spTree>
    <p:extLst>
      <p:ext uri="{BB962C8B-B14F-4D97-AF65-F5344CB8AC3E}">
        <p14:creationId xmlns:p14="http://schemas.microsoft.com/office/powerpoint/2010/main" val="35165683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Basis of Social Contract Theory</a:t>
            </a:r>
            <a:endParaRPr lang="en-IN" dirty="0"/>
          </a:p>
        </p:txBody>
      </p:sp>
      <p:sp>
        <p:nvSpPr>
          <p:cNvPr id="5" name="Content Placeholder 4"/>
          <p:cNvSpPr>
            <a:spLocks noGrp="1"/>
          </p:cNvSpPr>
          <p:nvPr>
            <p:ph sz="quarter" idx="13"/>
          </p:nvPr>
        </p:nvSpPr>
        <p:spPr>
          <a:xfrm>
            <a:off x="457200" y="1556326"/>
            <a:ext cx="8382000" cy="4434275"/>
          </a:xfrm>
        </p:spPr>
        <p:txBody>
          <a:bodyPr/>
          <a:lstStyle/>
          <a:p>
            <a:pPr eaLnBrk="1" hangingPunct="1"/>
            <a:r>
              <a:rPr lang="en-US" altLang="en-US" dirty="0"/>
              <a:t>Thomas Hobbes</a:t>
            </a:r>
          </a:p>
          <a:p>
            <a:pPr lvl="1" eaLnBrk="1" hangingPunct="1"/>
            <a:r>
              <a:rPr lang="en-US" altLang="en-US" dirty="0"/>
              <a:t>In a “state of nature” our lives would be “solitary, poore, nasty, brutish, and short”</a:t>
            </a:r>
          </a:p>
          <a:p>
            <a:pPr lvl="1" eaLnBrk="1" hangingPunct="1"/>
            <a:r>
              <a:rPr lang="en-US" altLang="en-US" dirty="0"/>
              <a:t>We </a:t>
            </a:r>
            <a:r>
              <a:rPr lang="en-US" altLang="en-US" b="1" dirty="0"/>
              <a:t>implicitly</a:t>
            </a:r>
            <a:r>
              <a:rPr lang="en-US" altLang="en-US" dirty="0"/>
              <a:t> accept a social contract</a:t>
            </a:r>
          </a:p>
          <a:p>
            <a:pPr lvl="2" eaLnBrk="1" hangingPunct="1"/>
            <a:r>
              <a:rPr lang="en-US" altLang="en-US" dirty="0"/>
              <a:t>Establishment of moral rules to govern relations among citizens</a:t>
            </a:r>
          </a:p>
          <a:p>
            <a:pPr lvl="2" eaLnBrk="1" hangingPunct="1"/>
            <a:r>
              <a:rPr lang="en-US" altLang="en-US" dirty="0"/>
              <a:t>Government capable of enforcing these rules</a:t>
            </a:r>
          </a:p>
          <a:p>
            <a:pPr eaLnBrk="1" hangingPunct="1"/>
            <a:r>
              <a:rPr lang="en-US" altLang="en-US" dirty="0"/>
              <a:t>Jean-Jacques Rousseau</a:t>
            </a:r>
          </a:p>
          <a:p>
            <a:pPr lvl="1"/>
            <a:r>
              <a:rPr lang="en-US" altLang="en-US" dirty="0"/>
              <a:t>In ideal society, no one above rules</a:t>
            </a:r>
          </a:p>
          <a:p>
            <a:pPr lvl="1"/>
            <a:r>
              <a:rPr lang="en-US" altLang="en-US" dirty="0"/>
              <a:t>That prevents society from enacting bad rules</a:t>
            </a:r>
          </a:p>
        </p:txBody>
      </p:sp>
    </p:spTree>
    <p:extLst>
      <p:ext uri="{BB962C8B-B14F-4D97-AF65-F5344CB8AC3E}">
        <p14:creationId xmlns:p14="http://schemas.microsoft.com/office/powerpoint/2010/main" val="7587277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James Rachels’s Definition</a:t>
            </a:r>
            <a:endParaRPr lang="en-IN" dirty="0"/>
          </a:p>
        </p:txBody>
      </p:sp>
      <p:sp>
        <p:nvSpPr>
          <p:cNvPr id="3" name="Content Placeholder 2"/>
          <p:cNvSpPr>
            <a:spLocks noGrp="1"/>
          </p:cNvSpPr>
          <p:nvPr>
            <p:ph sz="quarter" idx="13"/>
          </p:nvPr>
        </p:nvSpPr>
        <p:spPr/>
        <p:txBody>
          <a:bodyPr/>
          <a:lstStyle/>
          <a:p>
            <a:pPr marL="0" indent="0">
              <a:spcBef>
                <a:spcPct val="0"/>
              </a:spcBef>
              <a:buClrTx/>
              <a:buFontTx/>
              <a:buNone/>
            </a:pPr>
            <a:r>
              <a:rPr lang="en-US" altLang="en-US" dirty="0"/>
              <a:t>“Morality consists in the set of rules, governing how people are to treat one another, that rational people will agree to accept, for their mutual benefit, on the condition that others follow those rules as well.”</a:t>
            </a:r>
          </a:p>
        </p:txBody>
      </p:sp>
    </p:spTree>
    <p:extLst>
      <p:ext uri="{BB962C8B-B14F-4D97-AF65-F5344CB8AC3E}">
        <p14:creationId xmlns:p14="http://schemas.microsoft.com/office/powerpoint/2010/main" val="38615329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Kinds of Rights</a:t>
            </a:r>
            <a:endParaRPr lang="en-IN" dirty="0"/>
          </a:p>
        </p:txBody>
      </p:sp>
      <p:sp>
        <p:nvSpPr>
          <p:cNvPr id="3" name="Content Placeholder 2"/>
          <p:cNvSpPr>
            <a:spLocks noGrp="1"/>
          </p:cNvSpPr>
          <p:nvPr>
            <p:ph sz="quarter" idx="13"/>
          </p:nvPr>
        </p:nvSpPr>
        <p:spPr/>
        <p:txBody>
          <a:bodyPr/>
          <a:lstStyle/>
          <a:p>
            <a:pPr eaLnBrk="1" hangingPunct="1"/>
            <a:r>
              <a:rPr lang="en-US" altLang="en-US" dirty="0"/>
              <a:t>Negative right: A right that another can guarantee by leaving you alone</a:t>
            </a:r>
          </a:p>
          <a:p>
            <a:pPr eaLnBrk="1" hangingPunct="1"/>
            <a:r>
              <a:rPr lang="en-US" altLang="en-US" dirty="0"/>
              <a:t>Positive right: A right obligating others to do something on your behalf</a:t>
            </a:r>
          </a:p>
          <a:p>
            <a:pPr eaLnBrk="1" hangingPunct="1"/>
            <a:r>
              <a:rPr lang="en-US" altLang="en-US" dirty="0"/>
              <a:t>Absolute right: A right guaranteed without exception</a:t>
            </a:r>
          </a:p>
          <a:p>
            <a:pPr eaLnBrk="1" hangingPunct="1"/>
            <a:r>
              <a:rPr lang="en-US" altLang="en-US" dirty="0"/>
              <a:t>Limited right: A right that may be restricted based on the circumstances</a:t>
            </a:r>
          </a:p>
        </p:txBody>
      </p:sp>
    </p:spTree>
    <p:extLst>
      <p:ext uri="{BB962C8B-B14F-4D97-AF65-F5344CB8AC3E}">
        <p14:creationId xmlns:p14="http://schemas.microsoft.com/office/powerpoint/2010/main" val="20290480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Correlation between Types of Rights</a:t>
            </a:r>
            <a:endParaRPr lang="en-IN" dirty="0"/>
          </a:p>
        </p:txBody>
      </p:sp>
      <p:sp>
        <p:nvSpPr>
          <p:cNvPr id="3" name="Content Placeholder 2"/>
          <p:cNvSpPr>
            <a:spLocks noGrp="1"/>
          </p:cNvSpPr>
          <p:nvPr>
            <p:ph sz="quarter" idx="13"/>
          </p:nvPr>
        </p:nvSpPr>
        <p:spPr/>
        <p:txBody>
          <a:bodyPr/>
          <a:lstStyle/>
          <a:p>
            <a:pPr eaLnBrk="1" hangingPunct="1"/>
            <a:r>
              <a:rPr lang="en-US" altLang="en-US" dirty="0"/>
              <a:t>Positive rights tend to be more limited</a:t>
            </a:r>
          </a:p>
          <a:p>
            <a:pPr eaLnBrk="1" hangingPunct="1"/>
            <a:r>
              <a:rPr lang="en-US" altLang="en-US" dirty="0"/>
              <a:t>Negative rights tends to be more absolute</a:t>
            </a:r>
          </a:p>
        </p:txBody>
      </p:sp>
    </p:spTree>
    <p:extLst>
      <p:ext uri="{BB962C8B-B14F-4D97-AF65-F5344CB8AC3E}">
        <p14:creationId xmlns:p14="http://schemas.microsoft.com/office/powerpoint/2010/main" val="33255665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John Rawls’s Principles of Justice</a:t>
            </a:r>
            <a:endParaRPr lang="en-IN" dirty="0"/>
          </a:p>
        </p:txBody>
      </p:sp>
      <p:sp>
        <p:nvSpPr>
          <p:cNvPr id="3" name="Content Placeholder 2"/>
          <p:cNvSpPr>
            <a:spLocks noGrp="1"/>
          </p:cNvSpPr>
          <p:nvPr>
            <p:ph sz="quarter" idx="13"/>
          </p:nvPr>
        </p:nvSpPr>
        <p:spPr/>
        <p:txBody>
          <a:bodyPr/>
          <a:lstStyle/>
          <a:p>
            <a:pPr eaLnBrk="1" hangingPunct="1"/>
            <a:r>
              <a:rPr lang="en-US" altLang="en-US" dirty="0"/>
              <a:t>Each person may claim a “fully adequate” number of basic rights and liberties, so long as these claims are consistent with everyone else having a claim to the same rights and liberties</a:t>
            </a:r>
          </a:p>
          <a:p>
            <a:pPr eaLnBrk="1" hangingPunct="1"/>
            <a:r>
              <a:rPr lang="en-US" altLang="en-US" dirty="0"/>
              <a:t>Any social and economic inequalities must</a:t>
            </a:r>
          </a:p>
          <a:p>
            <a:pPr lvl="1"/>
            <a:r>
              <a:rPr lang="en-US" altLang="en-US" dirty="0"/>
              <a:t>Be associated with positions that everyone has a fair and equal opportunity to achieve</a:t>
            </a:r>
          </a:p>
          <a:p>
            <a:pPr lvl="1"/>
            <a:r>
              <a:rPr lang="en-US" altLang="en-US" dirty="0"/>
              <a:t>Be to the greatest benefit of the least-advantaged members of society (the difference principle)</a:t>
            </a:r>
          </a:p>
        </p:txBody>
      </p:sp>
    </p:spTree>
    <p:extLst>
      <p:ext uri="{BB962C8B-B14F-4D97-AF65-F5344CB8AC3E}">
        <p14:creationId xmlns:p14="http://schemas.microsoft.com/office/powerpoint/2010/main" val="1254378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486396"/>
            <a:ext cx="8229600" cy="762993"/>
          </a:xfrm>
        </p:spPr>
        <p:txBody>
          <a:bodyPr/>
          <a:lstStyle/>
          <a:p>
            <a:pPr marL="432" indent="0">
              <a:buNone/>
            </a:pPr>
            <a:r>
              <a:rPr lang="en-US" sz="1600" dirty="0"/>
              <a:t>Rawls’s first principle of justice states that each person may have a “fully adequate” number of rights and liberties as long as they are consistent with everyone else having the same rights and liberties.</a:t>
            </a:r>
          </a:p>
        </p:txBody>
      </p:sp>
      <p:pic>
        <p:nvPicPr>
          <p:cNvPr id="4" name="Picture 3" descr="There are two images each displaying multiples of Da Vinci’s Vitruvian Man. In the first image there are seven equal sized version of Da Vinci’s Vitruvian Man. In the other image, four equal sized images of the Vitruvian Man surround a much larger o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748" y="1802773"/>
            <a:ext cx="6920505" cy="3493990"/>
          </a:xfrm>
          <a:prstGeom prst="rect">
            <a:avLst/>
          </a:prstGeom>
        </p:spPr>
      </p:pic>
      <p:sp>
        <p:nvSpPr>
          <p:cNvPr id="2" name="Title 1"/>
          <p:cNvSpPr>
            <a:spLocks noGrp="1"/>
          </p:cNvSpPr>
          <p:nvPr>
            <p:ph type="title"/>
          </p:nvPr>
        </p:nvSpPr>
        <p:spPr/>
        <p:txBody>
          <a:bodyPr/>
          <a:lstStyle/>
          <a:p>
            <a:r>
              <a:rPr lang="en-US" altLang="en-US" dirty="0"/>
              <a:t>Rawls’s First Principle of Justice</a:t>
            </a:r>
            <a:endParaRPr lang="en-IN" dirty="0"/>
          </a:p>
        </p:txBody>
      </p:sp>
    </p:spTree>
    <p:extLst>
      <p:ext uri="{BB962C8B-B14F-4D97-AF65-F5344CB8AC3E}">
        <p14:creationId xmlns:p14="http://schemas.microsoft.com/office/powerpoint/2010/main" val="28649307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495024"/>
            <a:ext cx="8229600" cy="788873"/>
          </a:xfrm>
        </p:spPr>
        <p:txBody>
          <a:bodyPr/>
          <a:lstStyle/>
          <a:p>
            <a:pPr marL="432" indent="0">
              <a:buNone/>
            </a:pPr>
            <a:r>
              <a:rPr lang="en-US" sz="1600" dirty="0"/>
              <a:t>Plan B (progressive income tax) does not treat every citizen equally, but it the inequality is justified under Rawls’s difference principle because it is of the greatest benefit to the most disadvantaged.</a:t>
            </a:r>
          </a:p>
        </p:txBody>
      </p:sp>
      <p:pic>
        <p:nvPicPr>
          <p:cNvPr id="4" name="Picture 3" descr="In this graph, the y axis is labeled income taxes paid and shows values at every five thousand dollars between zero and twenty-five thousand dollars. The x axis is labeled personal income, and shows values at every ten thousand dollars from ten thousand to one hundred thousand dollars. At each point along the x axis are values for plan a and plan b. The values for plan a start at ten thousand, indicating a tax payment of approximately one hundred dollars, and rise steadily to just over ten thousand dollars in tax payments at the end of the graph. The values for plan b start at twenty thousand dollars, indicating a tax payment of approximately one hundred dollars and rise precipitously to approximately twenty-two thousand, five hundred dollars at the end of the grap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240" y="1647281"/>
            <a:ext cx="7273520" cy="3563437"/>
          </a:xfrm>
          <a:prstGeom prst="rect">
            <a:avLst/>
          </a:prstGeom>
        </p:spPr>
      </p:pic>
      <p:sp>
        <p:nvSpPr>
          <p:cNvPr id="2" name="Title 1"/>
          <p:cNvSpPr>
            <a:spLocks noGrp="1"/>
          </p:cNvSpPr>
          <p:nvPr>
            <p:ph type="title"/>
          </p:nvPr>
        </p:nvSpPr>
        <p:spPr/>
        <p:txBody>
          <a:bodyPr/>
          <a:lstStyle/>
          <a:p>
            <a:r>
              <a:rPr lang="en-US" altLang="en-US" dirty="0"/>
              <a:t>Rawls’s Difference Principle</a:t>
            </a:r>
            <a:endParaRPr lang="en-IN" dirty="0"/>
          </a:p>
        </p:txBody>
      </p:sp>
    </p:spTree>
    <p:extLst>
      <p:ext uri="{BB962C8B-B14F-4D97-AF65-F5344CB8AC3E}">
        <p14:creationId xmlns:p14="http://schemas.microsoft.com/office/powerpoint/2010/main" val="41648611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Convenience Stores Scenario</a:t>
            </a:r>
            <a:endParaRPr lang="en-IN" dirty="0"/>
          </a:p>
        </p:txBody>
      </p:sp>
      <p:sp>
        <p:nvSpPr>
          <p:cNvPr id="3" name="Content Placeholder 2"/>
          <p:cNvSpPr>
            <a:spLocks noGrp="1"/>
          </p:cNvSpPr>
          <p:nvPr>
            <p:ph sz="quarter" idx="13"/>
          </p:nvPr>
        </p:nvSpPr>
        <p:spPr/>
        <p:txBody>
          <a:bodyPr/>
          <a:lstStyle/>
          <a:p>
            <a:pPr eaLnBrk="1" hangingPunct="1"/>
            <a:r>
              <a:rPr lang="en-US" altLang="en-US" dirty="0"/>
              <a:t>Bill owns chain of convenience stores</a:t>
            </a:r>
          </a:p>
          <a:p>
            <a:pPr eaLnBrk="1" hangingPunct="1"/>
            <a:r>
              <a:rPr lang="en-US" altLang="en-US" dirty="0"/>
              <a:t>Collects information about purchases from customers</a:t>
            </a:r>
          </a:p>
          <a:p>
            <a:pPr eaLnBrk="1" hangingPunct="1"/>
            <a:r>
              <a:rPr lang="en-US" altLang="en-US" dirty="0"/>
              <a:t>Constructs profiles of customers</a:t>
            </a:r>
          </a:p>
          <a:p>
            <a:pPr lvl="1"/>
            <a:r>
              <a:rPr lang="en-US" altLang="en-US" dirty="0"/>
              <a:t>Who owns a pet, who cares for an infant, etc.</a:t>
            </a:r>
          </a:p>
          <a:p>
            <a:pPr eaLnBrk="1" hangingPunct="1"/>
            <a:r>
              <a:rPr lang="en-US" altLang="en-US" dirty="0"/>
              <a:t>Sells profiles to direct marketing firms</a:t>
            </a:r>
          </a:p>
          <a:p>
            <a:pPr eaLnBrk="1" hangingPunct="1"/>
            <a:r>
              <a:rPr lang="en-US" altLang="en-US" dirty="0"/>
              <a:t>Some customers happy to receive more mail order catalogs; others unhappy at increase in “junk mail”</a:t>
            </a:r>
          </a:p>
        </p:txBody>
      </p:sp>
    </p:spTree>
    <p:extLst>
      <p:ext uri="{BB962C8B-B14F-4D97-AF65-F5344CB8AC3E}">
        <p14:creationId xmlns:p14="http://schemas.microsoft.com/office/powerpoint/2010/main" val="37872037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41743" cy="1097279"/>
          </a:xfrm>
        </p:spPr>
        <p:txBody>
          <a:bodyPr/>
          <a:lstStyle/>
          <a:p>
            <a:r>
              <a:rPr lang="en-US" altLang="en-US" sz="3400" dirty="0"/>
              <a:t>Evaluation (Social Contract Theory) </a:t>
            </a:r>
            <a:r>
              <a:rPr lang="en-US" altLang="en-US" sz="2000" b="0" dirty="0"/>
              <a:t>(1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Consider rights of Bill, customers, and mail order companies.</a:t>
            </a:r>
          </a:p>
          <a:p>
            <a:pPr eaLnBrk="1" hangingPunct="1"/>
            <a:r>
              <a:rPr lang="en-US" altLang="en-US" dirty="0"/>
              <a:t>Does customer have right to expect name, address to be kept confidential?</a:t>
            </a:r>
          </a:p>
          <a:p>
            <a:pPr eaLnBrk="1" hangingPunct="1"/>
            <a:r>
              <a:rPr lang="en-US" altLang="en-US" dirty="0"/>
              <a:t>If customer purchases something from Bill, who owns information about transaction?</a:t>
            </a:r>
          </a:p>
        </p:txBody>
      </p:sp>
    </p:spTree>
    <p:extLst>
      <p:ext uri="{BB962C8B-B14F-4D97-AF65-F5344CB8AC3E}">
        <p14:creationId xmlns:p14="http://schemas.microsoft.com/office/powerpoint/2010/main" val="19065349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33117" cy="1097279"/>
          </a:xfrm>
        </p:spPr>
        <p:txBody>
          <a:bodyPr/>
          <a:lstStyle/>
          <a:p>
            <a:r>
              <a:rPr lang="en-US" altLang="en-US" sz="3400" dirty="0"/>
              <a:t>Evaluation (Social Contract Theory) </a:t>
            </a:r>
            <a:r>
              <a:rPr lang="en-US" altLang="en-US" sz="2000" b="0" dirty="0"/>
              <a:t>(2 of 2)</a:t>
            </a:r>
            <a:endParaRPr lang="en-IN" sz="2000" dirty="0"/>
          </a:p>
        </p:txBody>
      </p:sp>
      <p:sp>
        <p:nvSpPr>
          <p:cNvPr id="3" name="Content Placeholder 2"/>
          <p:cNvSpPr>
            <a:spLocks noGrp="1"/>
          </p:cNvSpPr>
          <p:nvPr>
            <p:ph sz="quarter" idx="13"/>
          </p:nvPr>
        </p:nvSpPr>
        <p:spPr/>
        <p:txBody>
          <a:bodyPr/>
          <a:lstStyle/>
          <a:p>
            <a:pPr eaLnBrk="1" hangingPunct="1"/>
            <a:r>
              <a:rPr lang="en-US" altLang="en-US" dirty="0"/>
              <a:t>If Bill and customer have equal rights to information, Bill did nothing wrong to sell information.</a:t>
            </a:r>
          </a:p>
          <a:p>
            <a:pPr eaLnBrk="1" hangingPunct="1"/>
            <a:r>
              <a:rPr lang="en-US" altLang="en-US" dirty="0"/>
              <a:t>If customers have right to expect name and address or transaction to be confidential without giving permission, then Bill was wrong to sell information without asking for permission.</a:t>
            </a:r>
          </a:p>
        </p:txBody>
      </p:sp>
    </p:spTree>
    <p:extLst>
      <p:ext uri="{BB962C8B-B14F-4D97-AF65-F5344CB8AC3E}">
        <p14:creationId xmlns:p14="http://schemas.microsoft.com/office/powerpoint/2010/main" val="394929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Study Ethics? </a:t>
            </a:r>
            <a:r>
              <a:rPr lang="en-US" altLang="en-US" sz="2000" b="0" dirty="0"/>
              <a:t>(1 of 6)</a:t>
            </a:r>
            <a:endParaRPr lang="en-IN" sz="2000" b="0" dirty="0"/>
          </a:p>
        </p:txBody>
      </p:sp>
      <p:sp>
        <p:nvSpPr>
          <p:cNvPr id="3" name="Content Placeholder 2"/>
          <p:cNvSpPr>
            <a:spLocks noGrp="1"/>
          </p:cNvSpPr>
          <p:nvPr>
            <p:ph sz="quarter" idx="13"/>
          </p:nvPr>
        </p:nvSpPr>
        <p:spPr>
          <a:xfrm>
            <a:off x="457200" y="1556327"/>
            <a:ext cx="8229600" cy="1199573"/>
          </a:xfrm>
        </p:spPr>
        <p:txBody>
          <a:bodyPr/>
          <a:lstStyle/>
          <a:p>
            <a:pPr marL="0" indent="0" eaLnBrk="1" hangingPunct="1">
              <a:buNone/>
            </a:pPr>
            <a:r>
              <a:rPr lang="en-US" altLang="en-US" dirty="0"/>
              <a:t>“I changed as a person during this course because I can look at situations from different viewpoints now, viewpoints that I didn’t really have before taking this course.”</a:t>
            </a:r>
          </a:p>
        </p:txBody>
      </p:sp>
      <p:sp>
        <p:nvSpPr>
          <p:cNvPr id="4" name="Content Placeholder 3"/>
          <p:cNvSpPr>
            <a:spLocks noGrp="1"/>
          </p:cNvSpPr>
          <p:nvPr>
            <p:ph sz="quarter" idx="14"/>
          </p:nvPr>
        </p:nvSpPr>
        <p:spPr>
          <a:xfrm>
            <a:off x="3887788" y="3009902"/>
            <a:ext cx="5029200" cy="457200"/>
          </a:xfrm>
        </p:spPr>
        <p:txBody>
          <a:bodyPr/>
          <a:lstStyle/>
          <a:p>
            <a:pPr marL="432" indent="0">
              <a:buNone/>
            </a:pPr>
            <a:r>
              <a:rPr lang="en-US" altLang="en-US" dirty="0">
                <a:sym typeface="Symbol" panose="05050102010706020507" pitchFamily="18" charset="2"/>
              </a:rPr>
              <a:t> Quote from a student evaluation</a:t>
            </a:r>
            <a:endParaRPr lang="en-US" altLang="en-US" dirty="0"/>
          </a:p>
        </p:txBody>
      </p:sp>
    </p:spTree>
    <p:extLst>
      <p:ext uri="{BB962C8B-B14F-4D97-AF65-F5344CB8AC3E}">
        <p14:creationId xmlns:p14="http://schemas.microsoft.com/office/powerpoint/2010/main" val="4831566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for Social Contract Theory</a:t>
            </a:r>
            <a:endParaRPr lang="en-IN" dirty="0"/>
          </a:p>
        </p:txBody>
      </p:sp>
      <p:sp>
        <p:nvSpPr>
          <p:cNvPr id="3" name="Content Placeholder 2"/>
          <p:cNvSpPr>
            <a:spLocks noGrp="1"/>
          </p:cNvSpPr>
          <p:nvPr>
            <p:ph sz="quarter" idx="13"/>
          </p:nvPr>
        </p:nvSpPr>
        <p:spPr/>
        <p:txBody>
          <a:bodyPr/>
          <a:lstStyle/>
          <a:p>
            <a:pPr eaLnBrk="1" hangingPunct="1"/>
            <a:r>
              <a:rPr lang="en-US" altLang="en-US" dirty="0"/>
              <a:t>Framed in language of rights</a:t>
            </a:r>
          </a:p>
          <a:p>
            <a:pPr eaLnBrk="1" hangingPunct="1"/>
            <a:r>
              <a:rPr lang="en-US" altLang="en-US" dirty="0"/>
              <a:t>Explains why people act in self-interest in absence of common agreement</a:t>
            </a:r>
          </a:p>
          <a:p>
            <a:pPr lvl="1"/>
            <a:r>
              <a:rPr lang="en-US" altLang="en-US" dirty="0"/>
              <a:t>Tragedy of the commons</a:t>
            </a:r>
          </a:p>
          <a:p>
            <a:pPr eaLnBrk="1" hangingPunct="1"/>
            <a:r>
              <a:rPr lang="en-US" altLang="en-US" dirty="0"/>
              <a:t>Provides clear analysis of certain citizen/government problems</a:t>
            </a:r>
          </a:p>
          <a:p>
            <a:pPr lvl="1"/>
            <a:r>
              <a:rPr lang="en-US" altLang="en-US" dirty="0"/>
              <a:t>Why okay for government to deprive criminals of certain rights</a:t>
            </a:r>
          </a:p>
          <a:p>
            <a:pPr lvl="1"/>
            <a:r>
              <a:rPr lang="en-US" altLang="en-US" dirty="0"/>
              <a:t>Why civil obedience can be morally right action</a:t>
            </a:r>
          </a:p>
        </p:txBody>
      </p:sp>
    </p:spTree>
    <p:extLst>
      <p:ext uri="{BB962C8B-B14F-4D97-AF65-F5344CB8AC3E}">
        <p14:creationId xmlns:p14="http://schemas.microsoft.com/office/powerpoint/2010/main" val="36577799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Against Social Contract Theory</a:t>
            </a:r>
            <a:endParaRPr lang="en-IN" dirty="0"/>
          </a:p>
        </p:txBody>
      </p:sp>
      <p:sp>
        <p:nvSpPr>
          <p:cNvPr id="3" name="Content Placeholder 2"/>
          <p:cNvSpPr>
            <a:spLocks noGrp="1"/>
          </p:cNvSpPr>
          <p:nvPr>
            <p:ph sz="quarter" idx="13"/>
          </p:nvPr>
        </p:nvSpPr>
        <p:spPr/>
        <p:txBody>
          <a:bodyPr/>
          <a:lstStyle/>
          <a:p>
            <a:pPr eaLnBrk="1" hangingPunct="1"/>
            <a:r>
              <a:rPr lang="en-US" altLang="en-US" dirty="0"/>
              <a:t>No one signed social contract</a:t>
            </a:r>
          </a:p>
          <a:p>
            <a:pPr eaLnBrk="1" hangingPunct="1"/>
            <a:r>
              <a:rPr lang="en-US" altLang="en-US" dirty="0"/>
              <a:t>Some actions have multiple characterizations</a:t>
            </a:r>
          </a:p>
          <a:p>
            <a:pPr eaLnBrk="1" hangingPunct="1"/>
            <a:r>
              <a:rPr lang="en-US" altLang="en-US" dirty="0"/>
              <a:t>Conflicting rights problem</a:t>
            </a:r>
          </a:p>
          <a:p>
            <a:pPr eaLnBrk="1" hangingPunct="1"/>
            <a:r>
              <a:rPr lang="en-US" altLang="en-US" dirty="0"/>
              <a:t>May unjustly treat people incapable of upholding contract</a:t>
            </a:r>
          </a:p>
          <a:p>
            <a:pPr eaLnBrk="1" hangingPunct="1"/>
            <a:r>
              <a:rPr lang="en-US" altLang="en-US" dirty="0"/>
              <a:t>Conclusion: Despite weaknesses, a workable theory</a:t>
            </a:r>
          </a:p>
        </p:txBody>
      </p:sp>
    </p:spTree>
    <p:extLst>
      <p:ext uri="{BB962C8B-B14F-4D97-AF65-F5344CB8AC3E}">
        <p14:creationId xmlns:p14="http://schemas.microsoft.com/office/powerpoint/2010/main" val="14171425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2.10 Virtue Ethics</a:t>
            </a:r>
            <a:endParaRPr lang="en-IN" dirty="0"/>
          </a:p>
        </p:txBody>
      </p:sp>
    </p:spTree>
    <p:extLst>
      <p:ext uri="{BB962C8B-B14F-4D97-AF65-F5344CB8AC3E}">
        <p14:creationId xmlns:p14="http://schemas.microsoft.com/office/powerpoint/2010/main" val="6467488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Critique of Enlightenment Theories</a:t>
            </a:r>
            <a:endParaRPr lang="en-IN" dirty="0"/>
          </a:p>
        </p:txBody>
      </p:sp>
      <p:sp>
        <p:nvSpPr>
          <p:cNvPr id="5" name="Content Placeholder 4"/>
          <p:cNvSpPr>
            <a:spLocks noGrp="1"/>
          </p:cNvSpPr>
          <p:nvPr>
            <p:ph sz="quarter" idx="13"/>
          </p:nvPr>
        </p:nvSpPr>
        <p:spPr/>
        <p:txBody>
          <a:bodyPr/>
          <a:lstStyle/>
          <a:p>
            <a:r>
              <a:rPr lang="en-US" altLang="en-US" dirty="0"/>
              <a:t>Kantianism, utilitarianism, social contract theory ignore important moral considerations</a:t>
            </a:r>
          </a:p>
          <a:p>
            <a:pPr lvl="1"/>
            <a:r>
              <a:rPr lang="en-US" altLang="en-US" dirty="0"/>
              <a:t>moral education</a:t>
            </a:r>
          </a:p>
          <a:p>
            <a:pPr lvl="1"/>
            <a:r>
              <a:rPr lang="en-US" altLang="en-US" dirty="0"/>
              <a:t>moral wisdom</a:t>
            </a:r>
          </a:p>
          <a:p>
            <a:pPr lvl="1"/>
            <a:r>
              <a:rPr lang="en-US" altLang="en-US" dirty="0"/>
              <a:t>family and social relationships</a:t>
            </a:r>
          </a:p>
          <a:p>
            <a:pPr lvl="1"/>
            <a:r>
              <a:rPr lang="en-US" altLang="en-US" dirty="0"/>
              <a:t>role of emotions</a:t>
            </a:r>
          </a:p>
          <a:p>
            <a:r>
              <a:rPr lang="en-US" altLang="en-US" dirty="0"/>
              <a:t>Virtue ethics</a:t>
            </a:r>
          </a:p>
          <a:p>
            <a:pPr lvl="1"/>
            <a:r>
              <a:rPr lang="en-US" altLang="en-US" b="1" dirty="0"/>
              <a:t>arete</a:t>
            </a:r>
            <a:r>
              <a:rPr lang="en-US" altLang="en-US" dirty="0"/>
              <a:t>, virtue, excellence: reaching highest potential</a:t>
            </a:r>
          </a:p>
          <a:p>
            <a:pPr lvl="1"/>
            <a:r>
              <a:rPr lang="en-US" altLang="en-US" dirty="0"/>
              <a:t>Aristotle’s </a:t>
            </a:r>
            <a:r>
              <a:rPr lang="en-US" altLang="en-US" b="1" dirty="0"/>
              <a:t>Nicomachean Ethics </a:t>
            </a:r>
            <a:r>
              <a:rPr lang="en-US" altLang="en-US" dirty="0"/>
              <a:t>(4</a:t>
            </a:r>
            <a:r>
              <a:rPr lang="en-US" altLang="en-US" baseline="30000" dirty="0"/>
              <a:t>th</a:t>
            </a:r>
            <a:r>
              <a:rPr lang="en-US" altLang="en-US" dirty="0"/>
              <a:t> century B</a:t>
            </a:r>
            <a:r>
              <a:rPr lang="en-US" altLang="en-US" sz="100" dirty="0"/>
              <a:t> </a:t>
            </a:r>
            <a:r>
              <a:rPr lang="en-US" altLang="en-US" dirty="0"/>
              <a:t>C)</a:t>
            </a:r>
          </a:p>
        </p:txBody>
      </p:sp>
    </p:spTree>
    <p:extLst>
      <p:ext uri="{BB962C8B-B14F-4D97-AF65-F5344CB8AC3E}">
        <p14:creationId xmlns:p14="http://schemas.microsoft.com/office/powerpoint/2010/main" val="20196209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Virtues and Vices</a:t>
            </a:r>
            <a:endParaRPr lang="en-IN" dirty="0"/>
          </a:p>
        </p:txBody>
      </p:sp>
      <p:sp>
        <p:nvSpPr>
          <p:cNvPr id="3" name="Content Placeholder 2"/>
          <p:cNvSpPr>
            <a:spLocks noGrp="1"/>
          </p:cNvSpPr>
          <p:nvPr>
            <p:ph sz="quarter" idx="13"/>
          </p:nvPr>
        </p:nvSpPr>
        <p:spPr/>
        <p:txBody>
          <a:bodyPr/>
          <a:lstStyle/>
          <a:p>
            <a:r>
              <a:rPr lang="en-US" altLang="en-US" dirty="0"/>
              <a:t>Two types of virtue</a:t>
            </a:r>
          </a:p>
          <a:p>
            <a:pPr lvl="1"/>
            <a:r>
              <a:rPr lang="en-US" altLang="en-US" dirty="0"/>
              <a:t>intellectual virtues: virtues associated with reasoning and truth</a:t>
            </a:r>
          </a:p>
          <a:p>
            <a:pPr lvl="1"/>
            <a:r>
              <a:rPr lang="en-US" altLang="en-US" dirty="0"/>
              <a:t>moral virtues: virtues of character (e.g., honesty)</a:t>
            </a:r>
          </a:p>
          <a:p>
            <a:r>
              <a:rPr lang="en-US" altLang="en-US" dirty="0"/>
              <a:t>Moral virtues</a:t>
            </a:r>
          </a:p>
          <a:p>
            <a:pPr lvl="1"/>
            <a:r>
              <a:rPr lang="en-US" altLang="en-US" dirty="0"/>
              <a:t>developed by habitually performing right action</a:t>
            </a:r>
          </a:p>
          <a:p>
            <a:pPr lvl="1"/>
            <a:r>
              <a:rPr lang="en-US" altLang="en-US" dirty="0"/>
              <a:t>deep-seated character traits</a:t>
            </a:r>
          </a:p>
          <a:p>
            <a:pPr lvl="1"/>
            <a:r>
              <a:rPr lang="en-US" altLang="en-US" dirty="0"/>
              <a:t>disposition to act in a certain way </a:t>
            </a:r>
            <a:r>
              <a:rPr lang="en-US" altLang="en-US" b="1" dirty="0"/>
              <a:t>and</a:t>
            </a:r>
            <a:r>
              <a:rPr lang="en-US" altLang="en-US" dirty="0"/>
              <a:t> feel in a certain way</a:t>
            </a:r>
          </a:p>
        </p:txBody>
      </p:sp>
    </p:spTree>
    <p:extLst>
      <p:ext uri="{BB962C8B-B14F-4D97-AF65-F5344CB8AC3E}">
        <p14:creationId xmlns:p14="http://schemas.microsoft.com/office/powerpoint/2010/main" val="648488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779692"/>
            <a:ext cx="8229600" cy="538707"/>
          </a:xfrm>
        </p:spPr>
        <p:txBody>
          <a:bodyPr/>
          <a:lstStyle/>
          <a:p>
            <a:pPr marL="432" indent="0">
              <a:buNone/>
            </a:pPr>
            <a:r>
              <a:rPr lang="en-US" sz="1600" dirty="0"/>
              <a:t>According to Aristotle, happiness derives from living a life of virtue. You acquire moral virtues by repeating the appropriate acts.</a:t>
            </a:r>
          </a:p>
        </p:txBody>
      </p:sp>
      <p:pic>
        <p:nvPicPr>
          <p:cNvPr id="4" name="Picture 3" descr="In the foreground of this drawing, a woman in business attire bends over to pack a cardboard box. Behind her is a wall with a sign that says feed the hungry. A man in business attire is walking out from behind the wall, carrying a 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842" y="1628324"/>
            <a:ext cx="3194994" cy="3962693"/>
          </a:xfrm>
          <a:prstGeom prst="rect">
            <a:avLst/>
          </a:prstGeom>
        </p:spPr>
      </p:pic>
      <p:sp>
        <p:nvSpPr>
          <p:cNvPr id="2" name="Title 1"/>
          <p:cNvSpPr>
            <a:spLocks noGrp="1"/>
          </p:cNvSpPr>
          <p:nvPr>
            <p:ph type="title"/>
          </p:nvPr>
        </p:nvSpPr>
        <p:spPr/>
        <p:txBody>
          <a:bodyPr/>
          <a:lstStyle/>
          <a:p>
            <a:r>
              <a:rPr lang="en-US" altLang="en-US" dirty="0"/>
              <a:t>Aristotle on Happiness</a:t>
            </a:r>
            <a:endParaRPr lang="en-IN" dirty="0"/>
          </a:p>
        </p:txBody>
      </p:sp>
    </p:spTree>
    <p:extLst>
      <p:ext uri="{BB962C8B-B14F-4D97-AF65-F5344CB8AC3E}">
        <p14:creationId xmlns:p14="http://schemas.microsoft.com/office/powerpoint/2010/main" val="20129350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of Virtue Ethics</a:t>
            </a:r>
            <a:endParaRPr lang="en-IN" dirty="0"/>
          </a:p>
        </p:txBody>
      </p:sp>
      <p:sp>
        <p:nvSpPr>
          <p:cNvPr id="3" name="Content Placeholder 2"/>
          <p:cNvSpPr>
            <a:spLocks noGrp="1"/>
          </p:cNvSpPr>
          <p:nvPr>
            <p:ph sz="quarter" idx="13"/>
          </p:nvPr>
        </p:nvSpPr>
        <p:spPr>
          <a:xfrm>
            <a:off x="457200" y="1556326"/>
            <a:ext cx="8382000" cy="4434275"/>
          </a:xfrm>
        </p:spPr>
        <p:txBody>
          <a:bodyPr/>
          <a:lstStyle/>
          <a:p>
            <a:pPr>
              <a:buClr>
                <a:schemeClr val="tx2"/>
              </a:buClr>
            </a:pPr>
            <a:r>
              <a:rPr lang="en-US" altLang="en-US" dirty="0"/>
              <a:t>A right action is an action that a virtuous person, acting in character, would do in the same circumstances.</a:t>
            </a:r>
          </a:p>
          <a:p>
            <a:pPr>
              <a:buClr>
                <a:schemeClr val="tx2"/>
              </a:buClr>
            </a:pPr>
            <a:r>
              <a:rPr lang="en-US" altLang="en-US" dirty="0"/>
              <a:t>A virtuous person is a person who possesses and lives out the virtues.</a:t>
            </a:r>
          </a:p>
          <a:p>
            <a:pPr>
              <a:buClr>
                <a:schemeClr val="tx2"/>
              </a:buClr>
            </a:pPr>
            <a:r>
              <a:rPr lang="en-US" altLang="en-US" dirty="0"/>
              <a:t>The virtues are those character traits human beings needs in order to flourish and be truly happy.</a:t>
            </a:r>
          </a:p>
        </p:txBody>
      </p:sp>
    </p:spTree>
    <p:extLst>
      <p:ext uri="{BB962C8B-B14F-4D97-AF65-F5344CB8AC3E}">
        <p14:creationId xmlns:p14="http://schemas.microsoft.com/office/powerpoint/2010/main" val="40226967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Vices</a:t>
            </a:r>
            <a:endParaRPr lang="en-IN" dirty="0"/>
          </a:p>
        </p:txBody>
      </p:sp>
      <p:sp>
        <p:nvSpPr>
          <p:cNvPr id="3" name="Content Placeholder 2"/>
          <p:cNvSpPr>
            <a:spLocks noGrp="1"/>
          </p:cNvSpPr>
          <p:nvPr>
            <p:ph sz="quarter" idx="13"/>
          </p:nvPr>
        </p:nvSpPr>
        <p:spPr/>
        <p:txBody>
          <a:bodyPr/>
          <a:lstStyle/>
          <a:p>
            <a:r>
              <a:rPr lang="en-US" altLang="en-US" dirty="0"/>
              <a:t>Vices are opposite of virtues</a:t>
            </a:r>
          </a:p>
          <a:p>
            <a:r>
              <a:rPr lang="en-US" altLang="en-US" dirty="0"/>
              <a:t>Vice: a character trait that prevents a human being from flourishing or being truly happy</a:t>
            </a:r>
          </a:p>
          <a:p>
            <a:r>
              <a:rPr lang="en-US" altLang="en-US" dirty="0"/>
              <a:t>Often, a virtue situated between two vices</a:t>
            </a:r>
          </a:p>
          <a:p>
            <a:pPr lvl="1"/>
            <a:r>
              <a:rPr lang="en-US" altLang="en-US" dirty="0"/>
              <a:t>Courage between cowardliness and rashness</a:t>
            </a:r>
          </a:p>
          <a:p>
            <a:pPr lvl="1"/>
            <a:r>
              <a:rPr lang="en-US" altLang="en-US" dirty="0"/>
              <a:t>Generosity between stinginess and prodigality</a:t>
            </a:r>
          </a:p>
        </p:txBody>
      </p:sp>
    </p:spTree>
    <p:extLst>
      <p:ext uri="{BB962C8B-B14F-4D97-AF65-F5344CB8AC3E}">
        <p14:creationId xmlns:p14="http://schemas.microsoft.com/office/powerpoint/2010/main" val="1620656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for Virtue Ethics</a:t>
            </a:r>
            <a:endParaRPr lang="en-IN" dirty="0"/>
          </a:p>
        </p:txBody>
      </p:sp>
      <p:sp>
        <p:nvSpPr>
          <p:cNvPr id="3" name="Content Placeholder 2"/>
          <p:cNvSpPr>
            <a:spLocks noGrp="1"/>
          </p:cNvSpPr>
          <p:nvPr>
            <p:ph sz="quarter" idx="13"/>
          </p:nvPr>
        </p:nvSpPr>
        <p:spPr/>
        <p:txBody>
          <a:bodyPr/>
          <a:lstStyle/>
          <a:p>
            <a:r>
              <a:rPr lang="en-US" altLang="en-US" dirty="0"/>
              <a:t>It often makes more sense to focus on virtues than obligations, rights, or consequences</a:t>
            </a:r>
          </a:p>
          <a:p>
            <a:r>
              <a:rPr lang="en-US" altLang="en-US" dirty="0"/>
              <a:t>Personal relationships can be morally relevant to decision making</a:t>
            </a:r>
          </a:p>
          <a:p>
            <a:r>
              <a:rPr lang="en-US" altLang="en-US" dirty="0"/>
              <a:t>Theory recognizes our moral decision-making skills develop over time</a:t>
            </a:r>
          </a:p>
          <a:p>
            <a:r>
              <a:rPr lang="en-US" altLang="en-US" dirty="0"/>
              <a:t>With this theory there are no irresolvable moral dilemmas</a:t>
            </a:r>
          </a:p>
          <a:p>
            <a:r>
              <a:rPr lang="en-US" altLang="en-US" dirty="0"/>
              <a:t>Emotions play an important role in living a moral life</a:t>
            </a:r>
          </a:p>
        </p:txBody>
      </p:sp>
    </p:spTree>
    <p:extLst>
      <p:ext uri="{BB962C8B-B14F-4D97-AF65-F5344CB8AC3E}">
        <p14:creationId xmlns:p14="http://schemas.microsoft.com/office/powerpoint/2010/main" val="14823139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Against Virtue Ethics</a:t>
            </a:r>
            <a:endParaRPr lang="en-IN" dirty="0"/>
          </a:p>
        </p:txBody>
      </p:sp>
      <p:sp>
        <p:nvSpPr>
          <p:cNvPr id="3" name="Content Placeholder 2"/>
          <p:cNvSpPr>
            <a:spLocks noGrp="1"/>
          </p:cNvSpPr>
          <p:nvPr>
            <p:ph sz="quarter" idx="13"/>
          </p:nvPr>
        </p:nvSpPr>
        <p:spPr/>
        <p:txBody>
          <a:bodyPr/>
          <a:lstStyle/>
          <a:p>
            <a:r>
              <a:rPr lang="en-US" altLang="en-US" dirty="0"/>
              <a:t>Reasonable people may disagree on character traits needed for human flourishing</a:t>
            </a:r>
          </a:p>
          <a:p>
            <a:r>
              <a:rPr lang="en-US" altLang="en-US" dirty="0"/>
              <a:t>Cannot use virtue ethics to guide government policy</a:t>
            </a:r>
          </a:p>
          <a:p>
            <a:r>
              <a:rPr lang="en-US" altLang="en-US" dirty="0"/>
              <a:t>Virtue ethics undermines attempts to hold people responsible for their bad actions</a:t>
            </a:r>
          </a:p>
          <a:p>
            <a:r>
              <a:rPr lang="en-US" altLang="en-US" dirty="0"/>
              <a:t>Conclusion: Despite weaknesses, virtue ethics a workable theory</a:t>
            </a:r>
          </a:p>
        </p:txBody>
      </p:sp>
    </p:spTree>
    <p:extLst>
      <p:ext uri="{BB962C8B-B14F-4D97-AF65-F5344CB8AC3E}">
        <p14:creationId xmlns:p14="http://schemas.microsoft.com/office/powerpoint/2010/main" val="391557922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10379</TotalTime>
  <Words>5350</Words>
  <Application>Microsoft Office PowerPoint</Application>
  <PresentationFormat>On-screen Show (4:3)</PresentationFormat>
  <Paragraphs>517</Paragraphs>
  <Slides>114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114</vt:i4>
      </vt:variant>
    </vt:vector>
  </HeadingPairs>
  <TitlesOfParts>
    <vt:vector size="123" baseType="lpstr">
      <vt:lpstr>Arial</vt:lpstr>
      <vt:lpstr>Arial (Headings)</vt:lpstr>
      <vt:lpstr>Noto Sans Symbols</vt:lpstr>
      <vt:lpstr>Segoe UI Symbol</vt:lpstr>
      <vt:lpstr>Symbol</vt:lpstr>
      <vt:lpstr>Times New Roman</vt:lpstr>
      <vt:lpstr>Verdana</vt:lpstr>
      <vt:lpstr>508 Lecture</vt:lpstr>
      <vt:lpstr>1_508 Lecture</vt:lpstr>
      <vt:lpstr>Ethics for the Information Age</vt:lpstr>
      <vt:lpstr>Learning Objectives (1 of 2)</vt:lpstr>
      <vt:lpstr>Learning Objectives (2 of 2)</vt:lpstr>
      <vt:lpstr>2.1 Introduction</vt:lpstr>
      <vt:lpstr>We Live in Communities</vt:lpstr>
      <vt:lpstr>Living in Communities</vt:lpstr>
      <vt:lpstr>The Ethical Point of View</vt:lpstr>
      <vt:lpstr>Defining Terms</vt:lpstr>
      <vt:lpstr>Why Study Ethics? (1 of 6)</vt:lpstr>
      <vt:lpstr>Why Study Ethics? (2 of 6)</vt:lpstr>
      <vt:lpstr>Why Study Ethics? (3 of 6)</vt:lpstr>
      <vt:lpstr>Why Study Ethics? (4 of 6)</vt:lpstr>
      <vt:lpstr>Why Study Ethics? (5 of 6)</vt:lpstr>
      <vt:lpstr>Why Study Ethics? (6 of 6)</vt:lpstr>
      <vt:lpstr>Introduction to Ethical Thinking</vt:lpstr>
      <vt:lpstr>Scenario 1 (1 of 2)</vt:lpstr>
      <vt:lpstr>Scenario 1 (2 of 2)</vt:lpstr>
      <vt:lpstr>Scenario 2 (1 of 2)</vt:lpstr>
      <vt:lpstr>Scenario 2 (2 of 2)</vt:lpstr>
      <vt:lpstr>Scenario 3 (1 of 2)</vt:lpstr>
      <vt:lpstr>Scenario 3 (2 of 2)</vt:lpstr>
      <vt:lpstr>Scenario 4 (1 of 3)</vt:lpstr>
      <vt:lpstr>Scenario 4 (2 of 3)</vt:lpstr>
      <vt:lpstr>Scenario 4 (3 of 3)</vt:lpstr>
      <vt:lpstr>More on Ethics</vt:lpstr>
      <vt:lpstr>A Good Ethical Theory Enables You to Make Persuasive, Logical Arguments</vt:lpstr>
      <vt:lpstr>2.2 Subjective Relativism</vt:lpstr>
      <vt:lpstr>Relativism and Subjective Relativism</vt:lpstr>
      <vt:lpstr>Case for Subjective Relativism</vt:lpstr>
      <vt:lpstr>Case Against Subjective Relativism</vt:lpstr>
      <vt:lpstr>2.3 Cultural Relativism</vt:lpstr>
      <vt:lpstr>Cultural Relativism in a Nutshell</vt:lpstr>
      <vt:lpstr>Case for Cultural Relativism</vt:lpstr>
      <vt:lpstr>Case Against Cultural Relativism (1 of 2)</vt:lpstr>
      <vt:lpstr>Case Against Cultural Relativism (2 of 2)</vt:lpstr>
      <vt:lpstr>2.4 Divine Command Theory</vt:lpstr>
      <vt:lpstr>Overview of Divine Command Theory</vt:lpstr>
      <vt:lpstr>Divine Command Theory in Action</vt:lpstr>
      <vt:lpstr>Case for Divine Command Theory</vt:lpstr>
      <vt:lpstr>Case Against Divine Command Theory</vt:lpstr>
      <vt:lpstr>2.5 Ethical Egoism</vt:lpstr>
      <vt:lpstr>Definition of Ethical Egoism</vt:lpstr>
      <vt:lpstr>Case for Ethical Egoism</vt:lpstr>
      <vt:lpstr>Case Against Ethical Egoism (1 of 2)</vt:lpstr>
      <vt:lpstr>Case Against Ethical Egoism (2 of 2)</vt:lpstr>
      <vt:lpstr>2.6 Kantianism</vt:lpstr>
      <vt:lpstr>Critical Importance of Good Will</vt:lpstr>
      <vt:lpstr>Categorical Imperative (1st Formulation)</vt:lpstr>
      <vt:lpstr>Illustration of 1st Formulation (1 of 2)</vt:lpstr>
      <vt:lpstr>Illustration of 1st Formulation (2 of 2)</vt:lpstr>
      <vt:lpstr>Another Way to Reason It out (1 of 2)</vt:lpstr>
      <vt:lpstr>Another Way to Reason It out (2 of 2)</vt:lpstr>
      <vt:lpstr>A Quick Check</vt:lpstr>
      <vt:lpstr>Categorical Imperative (2nd Formulation)</vt:lpstr>
      <vt:lpstr>Kant: Wrong to Use Another Person Solely as a Means to an End</vt:lpstr>
      <vt:lpstr>Plagiarism Scenario</vt:lpstr>
      <vt:lpstr>Kantian Evaluation (1st Formulation)</vt:lpstr>
      <vt:lpstr>Kantian Evaluation (2nd Formulation)</vt:lpstr>
      <vt:lpstr>Case for Kantianism</vt:lpstr>
      <vt:lpstr>Perfect and Imperfect Duties</vt:lpstr>
      <vt:lpstr>Case Against Kantianism</vt:lpstr>
      <vt:lpstr>2.7 Act Utilitarianism</vt:lpstr>
      <vt:lpstr>Principle of Utility (1 of 2)</vt:lpstr>
      <vt:lpstr>Principle of Utility (Greatest Happiness Principle)</vt:lpstr>
      <vt:lpstr>Principle of Utility (2 of 2)</vt:lpstr>
      <vt:lpstr>Act Utilitarianism</vt:lpstr>
      <vt:lpstr>Bentham: Weighing Pleasure/Pain</vt:lpstr>
      <vt:lpstr>Highway Routing Scenario</vt:lpstr>
      <vt:lpstr>Evaluation</vt:lpstr>
      <vt:lpstr>Case for Act Utilitarianism</vt:lpstr>
      <vt:lpstr>Case Against Act Utilitarianism</vt:lpstr>
      <vt:lpstr>2.8 Rule Utilitarianism</vt:lpstr>
      <vt:lpstr>Applying Principle of Utility to Rules</vt:lpstr>
      <vt:lpstr>Anti-Worm Scenario</vt:lpstr>
      <vt:lpstr>Evaluation Using Rule Utilitarianism (1 of 2)</vt:lpstr>
      <vt:lpstr>Evaluation Using Rule Utilitarianism (2 of 2)</vt:lpstr>
      <vt:lpstr>Case for Rule Utilitarianism</vt:lpstr>
      <vt:lpstr>Case Against Utilitarianism in General</vt:lpstr>
      <vt:lpstr>2.9 Social Contract Theory</vt:lpstr>
      <vt:lpstr>Basis of Social Contract Theory</vt:lpstr>
      <vt:lpstr>James Rachels’s Definition</vt:lpstr>
      <vt:lpstr>Kinds of Rights</vt:lpstr>
      <vt:lpstr>Correlation between Types of Rights</vt:lpstr>
      <vt:lpstr>John Rawls’s Principles of Justice</vt:lpstr>
      <vt:lpstr>Rawls’s First Principle of Justice</vt:lpstr>
      <vt:lpstr>Rawls’s Difference Principle</vt:lpstr>
      <vt:lpstr>Convenience Stores Scenario</vt:lpstr>
      <vt:lpstr>Evaluation (Social Contract Theory) (1 of 2)</vt:lpstr>
      <vt:lpstr>Evaluation (Social Contract Theory) (2 of 2)</vt:lpstr>
      <vt:lpstr>Case for Social Contract Theory</vt:lpstr>
      <vt:lpstr>Case Against Social Contract Theory</vt:lpstr>
      <vt:lpstr>2.10 Virtue Ethics</vt:lpstr>
      <vt:lpstr>Critique of Enlightenment Theories</vt:lpstr>
      <vt:lpstr>Virtues and Vices</vt:lpstr>
      <vt:lpstr>Aristotle on Happiness</vt:lpstr>
      <vt:lpstr>Summary of Virtue Ethics</vt:lpstr>
      <vt:lpstr>Vices</vt:lpstr>
      <vt:lpstr>Case for Virtue Ethics</vt:lpstr>
      <vt:lpstr>Case Against Virtue Ethics</vt:lpstr>
      <vt:lpstr>2.11 Comparing Workable Ethical Theories</vt:lpstr>
      <vt:lpstr>Ethical Objectivism versus Relativism</vt:lpstr>
      <vt:lpstr>Workable Ethical Theories</vt:lpstr>
      <vt:lpstr>Comparing Workable Ethical Theories</vt:lpstr>
      <vt:lpstr>2.12 Morality of Breaking the Law</vt:lpstr>
      <vt:lpstr>Social Contract Theory Perspective</vt:lpstr>
      <vt:lpstr>Law and Social Contract Theory</vt:lpstr>
      <vt:lpstr>Kantian Perspective</vt:lpstr>
      <vt:lpstr>Rule Utilitarian Perspective</vt:lpstr>
      <vt:lpstr>Act Utilitarian Perspective</vt:lpstr>
      <vt:lpstr>Summary</vt:lpstr>
      <vt:lpstr>Insights Offered by Various Theories (1 of 2)</vt:lpstr>
      <vt:lpstr>Insights Offered by Various Theories (2 of 2)</vt:lpstr>
      <vt:lpstr>It’s up to You</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for the Information Age, Eighth Edition, Chapter 2, Introduction to Ethics</dc:title>
  <dc:subject>SEG-ABSE</dc:subject>
  <dc:creator>Quinn</dc:creator>
  <cp:keywords>Ethics for the Information Age</cp:keywords>
  <cp:lastModifiedBy>Jacoby, Meghan</cp:lastModifiedBy>
  <cp:revision>1290</cp:revision>
  <dcterms:modified xsi:type="dcterms:W3CDTF">2019-02-18T15:34:01Z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