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107"/>
  </p:notesMasterIdLst>
  <p:handoutMasterIdLst>
    <p:handoutMasterId r:id="rId108"/>
  </p:handoutMasterIdLst>
  <p:sldIdLst>
    <p:sldId id="353" r:id="rId3"/>
    <p:sldId id="352"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86" r:id="rId37"/>
    <p:sldId id="387" r:id="rId38"/>
    <p:sldId id="388" r:id="rId39"/>
    <p:sldId id="389" r:id="rId40"/>
    <p:sldId id="390" r:id="rId41"/>
    <p:sldId id="391" r:id="rId42"/>
    <p:sldId id="392" r:id="rId43"/>
    <p:sldId id="393" r:id="rId44"/>
    <p:sldId id="394" r:id="rId45"/>
    <p:sldId id="395" r:id="rId46"/>
    <p:sldId id="396" r:id="rId47"/>
    <p:sldId id="397" r:id="rId48"/>
    <p:sldId id="398" r:id="rId49"/>
    <p:sldId id="399" r:id="rId50"/>
    <p:sldId id="400" r:id="rId51"/>
    <p:sldId id="401" r:id="rId52"/>
    <p:sldId id="402" r:id="rId53"/>
    <p:sldId id="403" r:id="rId54"/>
    <p:sldId id="404" r:id="rId55"/>
    <p:sldId id="405" r:id="rId56"/>
    <p:sldId id="406" r:id="rId57"/>
    <p:sldId id="407" r:id="rId58"/>
    <p:sldId id="408"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351" r:id="rId10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56" userDrawn="1">
          <p15:clr>
            <a:srgbClr val="A4A3A4"/>
          </p15:clr>
        </p15:guide>
        <p15:guide id="2" pos="5239" userDrawn="1">
          <p15:clr>
            <a:srgbClr val="A4A3A4"/>
          </p15:clr>
        </p15:guide>
        <p15:guide id="3" orient="horz" pos="397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99" autoAdjust="0"/>
    <p:restoredTop sz="96395" autoAdjust="0"/>
  </p:normalViewPr>
  <p:slideViewPr>
    <p:cSldViewPr snapToGrid="0" snapToObjects="1">
      <p:cViewPr varScale="1">
        <p:scale>
          <a:sx n="67" d="100"/>
          <a:sy n="67" d="100"/>
        </p:scale>
        <p:origin x="1176" y="72"/>
      </p:cViewPr>
      <p:guideLst>
        <p:guide orient="horz" pos="4156"/>
        <p:guide pos="5239"/>
        <p:guide orient="horz" pos="3974"/>
      </p:guideLst>
    </p:cSldViewPr>
  </p:slideViewPr>
  <p:outlineViewPr>
    <p:cViewPr>
      <p:scale>
        <a:sx n="33" d="100"/>
        <a:sy n="33" d="100"/>
      </p:scale>
      <p:origin x="0" y="-64266"/>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5" d="100"/>
          <a:sy n="85" d="100"/>
        </p:scale>
        <p:origin x="3054"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notesMaster" Target="notesMasters/notesMaster1.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commentAuthors" Target="commentAuthor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2/18/2019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12653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104</a:t>
            </a:fld>
            <a:endParaRPr lang="en-US" dirty="0"/>
          </a:p>
        </p:txBody>
      </p:sp>
    </p:spTree>
    <p:extLst>
      <p:ext uri="{BB962C8B-B14F-4D97-AF65-F5344CB8AC3E}">
        <p14:creationId xmlns:p14="http://schemas.microsoft.com/office/powerpoint/2010/main" val="1372981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lIns="0" tIns="0" rIns="0" bIns="0"/>
          <a:lstStyle>
            <a:lvl1pPr>
              <a:defRPr sz="3600">
                <a:solidFill>
                  <a:schemeClr val="tx2"/>
                </a:solidFill>
                <a:latin typeface="+mj-lt"/>
              </a:defRPr>
            </a:lvl1pPr>
          </a:lstStyle>
          <a:p>
            <a:r>
              <a:rPr lang="en-US" dirty="0"/>
              <a:t>Click to edit Master title style</a:t>
            </a:r>
          </a:p>
        </p:txBody>
      </p:sp>
      <p:sp>
        <p:nvSpPr>
          <p:cNvPr id="3" name="Content Placeholder 2"/>
          <p:cNvSpPr>
            <a:spLocks noGrp="1"/>
          </p:cNvSpPr>
          <p:nvPr>
            <p:ph idx="1"/>
          </p:nvPr>
        </p:nvSpPr>
        <p:spPr>
          <a:xfrm>
            <a:off x="457200" y="1557470"/>
            <a:ext cx="8229600" cy="4525963"/>
          </a:xfrm>
        </p:spPr>
        <p:txBody>
          <a:bodyPr lIns="0" tIns="0" rIns="0"/>
          <a:lstStyle>
            <a:lvl1pPr marL="255600" indent="-255600">
              <a:buClr>
                <a:srgbClr val="007FA3"/>
              </a:buClr>
              <a:buSzPct val="100000"/>
              <a:buFont typeface="Arial" panose="020B0604020202020204" pitchFamily="34" charset="0"/>
              <a:buChar char="•"/>
              <a:defRPr sz="2400">
                <a:latin typeface="+mn-lt"/>
              </a:defRPr>
            </a:lvl1pPr>
            <a:lvl2pPr marL="741600" indent="-284400">
              <a:buClr>
                <a:srgbClr val="007FA3"/>
              </a:buClr>
              <a:defRPr sz="2400">
                <a:latin typeface="+mn-lt"/>
              </a:defRPr>
            </a:lvl2pPr>
            <a:lvl3pPr indent="-230400">
              <a:buClr>
                <a:srgbClr val="007FA3"/>
              </a:buClr>
              <a:defRPr sz="2400">
                <a:latin typeface="+mn-lt"/>
              </a:defRPr>
            </a:lvl3pPr>
            <a:lvl4pPr indent="-230400">
              <a:buClr>
                <a:srgbClr val="007FA3"/>
              </a:buClr>
              <a:defRPr sz="2400">
                <a:latin typeface="+mn-lt"/>
              </a:defRPr>
            </a:lvl4pPr>
            <a:lvl5pPr indent="-230400">
              <a:buClr>
                <a:srgbClr val="007FA3"/>
              </a:buClr>
              <a:defRPr sz="2400">
                <a:latin typeface="+mn-lt"/>
              </a:defRPr>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67289351"/>
      </p:ext>
    </p:extLst>
  </p:cSld>
  <p:clrMapOvr>
    <a:masterClrMapping/>
  </p:clrMapOvr>
  <p:extLst mod="1">
    <p:ext uri="{DCECCB84-F9BA-43D5-87BE-67443E8EF086}">
      <p15:sldGuideLst xmlns:p15="http://schemas.microsoft.com/office/powerpoint/2012/main">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Eight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365732"/>
            <a:ext cx="8232775" cy="38553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3938595"/>
            <a:ext cx="8229600" cy="3780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4503969"/>
            <a:ext cx="8232775" cy="3842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9"/>
          </p:nvPr>
        </p:nvSpPr>
        <p:spPr>
          <a:xfrm>
            <a:off x="457200" y="5069348"/>
            <a:ext cx="8229600" cy="451321"/>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57200" y="5614988"/>
            <a:ext cx="8232775" cy="44450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622864151"/>
      </p:ext>
    </p:extLst>
  </p:cSld>
  <p:clrMapOvr>
    <a:masterClrMapping/>
  </p:clrMapOvr>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0" tIns="0" rIns="0" bIns="0"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0" tIns="0" rIns="0" bIns="0"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1"/>
            <a:ext cx="3657600" cy="602738"/>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3" name="Content Placeholder 2"/>
          <p:cNvSpPr>
            <a:spLocks noGrp="1"/>
          </p:cNvSpPr>
          <p:nvPr>
            <p:ph sz="quarter" idx="14"/>
          </p:nvPr>
        </p:nvSpPr>
        <p:spPr>
          <a:xfrm>
            <a:off x="5029200" y="4640263"/>
            <a:ext cx="3675063" cy="1050925"/>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30688579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117686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2121271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Tree>
    <p:extLst>
      <p:ext uri="{BB962C8B-B14F-4D97-AF65-F5344CB8AC3E}">
        <p14:creationId xmlns:p14="http://schemas.microsoft.com/office/powerpoint/2010/main" val="3678147491"/>
      </p:ext>
    </p:extLst>
  </p:cSld>
  <p:clrMapOvr>
    <a:masterClrMapping/>
  </p:clrMapOvr>
  <p:extLst mod="1">
    <p:ext uri="{DCECCB84-F9BA-43D5-87BE-67443E8EF086}">
      <p15:sldGuideLst xmlns:p15="http://schemas.microsoft.com/office/powerpoint/2012/main">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6" name="Text Placeholder 5"/>
          <p:cNvSpPr>
            <a:spLocks noGrp="1"/>
          </p:cNvSpPr>
          <p:nvPr>
            <p:ph type="body" sz="quarter" idx="14"/>
          </p:nvPr>
        </p:nvSpPr>
        <p:spPr>
          <a:xfrm>
            <a:off x="457200" y="1555750"/>
            <a:ext cx="8229600" cy="44354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029339654"/>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836354"/>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3632200"/>
            <a:ext cx="8229600" cy="17938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748656664"/>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26378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3063790"/>
            <a:ext cx="8229600" cy="11834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4490938"/>
            <a:ext cx="8229600" cy="12605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266143735"/>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89505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760292"/>
            <a:ext cx="8229600" cy="10767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4016772"/>
            <a:ext cx="8229600" cy="1016701"/>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5155500"/>
            <a:ext cx="8232775" cy="9119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762941656"/>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Fiv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70830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451377"/>
            <a:ext cx="8229600" cy="735437"/>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3486685"/>
            <a:ext cx="8229600" cy="716830"/>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4503386"/>
            <a:ext cx="8232775" cy="716828"/>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5494338"/>
            <a:ext cx="8229600" cy="5556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15060848"/>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ix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59517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273743"/>
            <a:ext cx="8229600" cy="554915"/>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950895"/>
            <a:ext cx="8229600" cy="535791"/>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639492"/>
            <a:ext cx="8232775" cy="677152"/>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4469451"/>
            <a:ext cx="8229600" cy="598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5221288"/>
            <a:ext cx="8232775" cy="6413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744271391"/>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even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365732"/>
            <a:ext cx="8232775" cy="465069"/>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3938594"/>
            <a:ext cx="8229600" cy="443837"/>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4569758"/>
            <a:ext cx="8232775" cy="464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9"/>
          </p:nvPr>
        </p:nvSpPr>
        <p:spPr>
          <a:xfrm>
            <a:off x="457200" y="5221288"/>
            <a:ext cx="8229600" cy="551633"/>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377977732"/>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8">
            <a:alphaModFix/>
          </a:blip>
          <a:srcRect/>
          <a:stretch/>
        </p:blipFill>
        <p:spPr>
          <a:xfrm>
            <a:off x="443972" y="6429709"/>
            <a:ext cx="917999" cy="279914"/>
          </a:xfrm>
          <a:prstGeom prst="rect">
            <a:avLst/>
          </a:prstGeom>
          <a:noFill/>
          <a:ln>
            <a:noFill/>
          </a:ln>
        </p:spPr>
      </p:pic>
      <p:sp>
        <p:nvSpPr>
          <p:cNvPr id="16" name="Text Placeholder 5"/>
          <p:cNvSpPr txBox="1">
            <a:spLocks/>
          </p:cNvSpPr>
          <p:nvPr userDrawn="1"/>
        </p:nvSpPr>
        <p:spPr>
          <a:xfrm>
            <a:off x="2743200" y="6480371"/>
            <a:ext cx="6012229"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2020, 2017, 2015 Pearson Education, Inc. All Rights Reserved</a:t>
            </a:r>
          </a:p>
        </p:txBody>
      </p:sp>
    </p:spTree>
  </p:cSld>
  <p:clrMap bg1="lt1" tx1="dk1" bg2="dk2" tx2="lt2" accent1="accent1" accent2="accent2" accent3="accent3" accent4="accent4" accent5="accent5" accent6="accent6" hlink="hlink" folHlink="folHlink"/>
  <p:sldLayoutIdLst>
    <p:sldLayoutId id="2147483673" r:id="rId1"/>
    <p:sldLayoutId id="2147483694" r:id="rId2"/>
    <p:sldLayoutId id="2147483703" r:id="rId3"/>
    <p:sldLayoutId id="2147483695" r:id="rId4"/>
    <p:sldLayoutId id="2147483696" r:id="rId5"/>
    <p:sldLayoutId id="2147483697" r:id="rId6"/>
    <p:sldLayoutId id="2147483698" r:id="rId7"/>
    <p:sldLayoutId id="2147483699" r:id="rId8"/>
    <p:sldLayoutId id="2147483700" r:id="rId9"/>
    <p:sldLayoutId id="2147483701" r:id="rId10"/>
    <p:sldLayoutId id="2147483666" r:id="rId11"/>
    <p:sldLayoutId id="2147483665" r:id="rId12"/>
    <p:sldLayoutId id="2147483651" r:id="rId13"/>
    <p:sldLayoutId id="2147483654" r:id="rId14"/>
    <p:sldLayoutId id="2147483655" r:id="rId15"/>
    <p:sldLayoutId id="2147483656"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5">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 id="2147483702"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unrelated.com/"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unrelated.com/"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unrelated.com/"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unrelated.com/"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14.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3"/>
          </p:nvPr>
        </p:nvSpPr>
        <p:spPr>
          <a:xfrm>
            <a:off x="2743200" y="6480371"/>
            <a:ext cx="6012229" cy="368298"/>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2020, 2017, 2015 Pearson Education, Inc. All Rights Reserved</a:t>
            </a:r>
          </a:p>
        </p:txBody>
      </p:sp>
      <p:sp>
        <p:nvSpPr>
          <p:cNvPr id="5" name="Text Placeholder 4"/>
          <p:cNvSpPr>
            <a:spLocks noGrp="1"/>
          </p:cNvSpPr>
          <p:nvPr>
            <p:ph type="body" idx="3"/>
          </p:nvPr>
        </p:nvSpPr>
        <p:spPr>
          <a:xfrm>
            <a:off x="5029200" y="3200401"/>
            <a:ext cx="3657600" cy="836762"/>
          </a:xfrm>
        </p:spPr>
        <p:txBody>
          <a:bodyPr/>
          <a:lstStyle/>
          <a:p>
            <a:pPr lvl="0" algn="ctr">
              <a:buSzPct val="25000"/>
            </a:pPr>
            <a:r>
              <a:rPr lang="en-US" dirty="0">
                <a:latin typeface="+mn-lt"/>
              </a:rPr>
              <a:t>Intellectual Property</a:t>
            </a:r>
          </a:p>
        </p:txBody>
      </p:sp>
      <p:sp>
        <p:nvSpPr>
          <p:cNvPr id="4" name="Text Placeholder 3"/>
          <p:cNvSpPr>
            <a:spLocks noGrp="1"/>
          </p:cNvSpPr>
          <p:nvPr>
            <p:ph type="body" idx="2"/>
          </p:nvPr>
        </p:nvSpPr>
        <p:spPr>
          <a:xfrm>
            <a:off x="5029200" y="1993900"/>
            <a:ext cx="3657600" cy="852817"/>
          </a:xfrm>
        </p:spPr>
        <p:txBody>
          <a:bodyPr/>
          <a:lstStyle/>
          <a:p>
            <a:pPr algn="ctr"/>
            <a:r>
              <a:rPr lang="en-US" altLang="en-US" b="1" dirty="0">
                <a:latin typeface="+mn-lt"/>
                <a:ea typeface="Segoe UI Symbol" panose="020B0502040204020203" pitchFamily="34" charset="0"/>
              </a:rPr>
              <a:t>Chapter 4</a:t>
            </a:r>
          </a:p>
        </p:txBody>
      </p:sp>
      <p:sp>
        <p:nvSpPr>
          <p:cNvPr id="3" name="Text Placeholder 2"/>
          <p:cNvSpPr>
            <a:spLocks noGrp="1"/>
          </p:cNvSpPr>
          <p:nvPr>
            <p:ph type="body" idx="1"/>
          </p:nvPr>
        </p:nvSpPr>
        <p:spPr>
          <a:xfrm>
            <a:off x="457200" y="1065846"/>
            <a:ext cx="8229600" cy="448148"/>
          </a:xfrm>
        </p:spPr>
        <p:txBody>
          <a:bodyPr anchor="ctr"/>
          <a:lstStyle/>
          <a:p>
            <a:pPr eaLnBrk="1" hangingPunct="1">
              <a:defRPr/>
            </a:pPr>
            <a:r>
              <a:rPr lang="en-US" dirty="0">
                <a:latin typeface="+mn-lt"/>
              </a:rPr>
              <a:t>Eighth</a:t>
            </a:r>
            <a:r>
              <a:rPr lang="en-US" altLang="en-US" dirty="0">
                <a:solidFill>
                  <a:schemeClr val="tx2"/>
                </a:solidFill>
                <a:latin typeface="+mn-lt"/>
              </a:rPr>
              <a:t> Edition</a:t>
            </a:r>
          </a:p>
        </p:txBody>
      </p:sp>
      <p:pic>
        <p:nvPicPr>
          <p:cNvPr id="9" name="Picture 8" descr="Front Cover: Ethics for the Information Age Eighth Edition by Quinn."/>
          <p:cNvPicPr>
            <a:picLocks noChangeAspect="1"/>
          </p:cNvPicPr>
          <p:nvPr/>
        </p:nvPicPr>
        <p:blipFill rotWithShape="1">
          <a:blip r:embed="rId3">
            <a:extLst>
              <a:ext uri="{28A0092B-C50C-407E-A947-70E740481C1C}">
                <a14:useLocalDpi xmlns:a14="http://schemas.microsoft.com/office/drawing/2010/main" val="0"/>
              </a:ext>
            </a:extLst>
          </a:blip>
          <a:srcRect t="2344" b="2124"/>
          <a:stretch/>
        </p:blipFill>
        <p:spPr>
          <a:xfrm>
            <a:off x="457200" y="1747750"/>
            <a:ext cx="3687417" cy="4561444"/>
          </a:xfrm>
          <a:prstGeom prst="rect">
            <a:avLst/>
          </a:prstGeom>
          <a:ln w="9525">
            <a:solidFill>
              <a:schemeClr val="tx1"/>
            </a:solidFill>
          </a:ln>
        </p:spPr>
      </p:pic>
      <p:sp>
        <p:nvSpPr>
          <p:cNvPr id="2" name="Title 1"/>
          <p:cNvSpPr>
            <a:spLocks noGrp="1"/>
          </p:cNvSpPr>
          <p:nvPr>
            <p:ph type="title"/>
          </p:nvPr>
        </p:nvSpPr>
        <p:spPr>
          <a:xfrm>
            <a:off x="457201" y="215370"/>
            <a:ext cx="8229600" cy="669214"/>
          </a:xfrm>
        </p:spPr>
        <p:txBody>
          <a:bodyPr anchor="ctr"/>
          <a:lstStyle/>
          <a:p>
            <a:r>
              <a:rPr lang="en-US" sz="3600" dirty="0">
                <a:latin typeface="+mj-lt"/>
              </a:rPr>
              <a:t>Ethics for the Information Age</a:t>
            </a:r>
            <a:endParaRPr lang="en-US" altLang="en-US" sz="3600" dirty="0">
              <a:solidFill>
                <a:schemeClr val="tx2"/>
              </a:solidFill>
              <a:latin typeface="+mj-lt"/>
              <a:cs typeface="Times New Roman" panose="02020603050405020304" pitchFamily="18" charset="0"/>
            </a:endParaRPr>
          </a:p>
        </p:txBody>
      </p:sp>
    </p:spTree>
    <p:extLst>
      <p:ext uri="{BB962C8B-B14F-4D97-AF65-F5344CB8AC3E}">
        <p14:creationId xmlns:p14="http://schemas.microsoft.com/office/powerpoint/2010/main" val="1212819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5788322"/>
            <a:ext cx="8229600" cy="521454"/>
          </a:xfrm>
        </p:spPr>
        <p:txBody>
          <a:bodyPr/>
          <a:lstStyle/>
          <a:p>
            <a:pPr marL="432" indent="0">
              <a:buNone/>
            </a:pPr>
            <a:r>
              <a:rPr lang="en-US" sz="1600" dirty="0"/>
              <a:t>According to John Locke, people have a natural right to the things they have removed from Nature through their own labor.</a:t>
            </a:r>
          </a:p>
        </p:txBody>
      </p:sp>
      <p:pic>
        <p:nvPicPr>
          <p:cNvPr id="4" name="Picture 3" descr="A cartoon of a man as he raises an axe over his head, preparing to split a lo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9485" y="1519949"/>
            <a:ext cx="4805030" cy="4128646"/>
          </a:xfrm>
          <a:prstGeom prst="rect">
            <a:avLst/>
          </a:prstGeom>
        </p:spPr>
      </p:pic>
      <p:sp>
        <p:nvSpPr>
          <p:cNvPr id="2" name="Title 1"/>
          <p:cNvSpPr>
            <a:spLocks noGrp="1"/>
          </p:cNvSpPr>
          <p:nvPr>
            <p:ph type="title"/>
          </p:nvPr>
        </p:nvSpPr>
        <p:spPr/>
        <p:txBody>
          <a:bodyPr/>
          <a:lstStyle/>
          <a:p>
            <a:r>
              <a:rPr lang="en-US" altLang="en-US" dirty="0"/>
              <a:t>Locke’s Notion of Property Rights</a:t>
            </a:r>
            <a:endParaRPr lang="en-IN" dirty="0"/>
          </a:p>
        </p:txBody>
      </p:sp>
    </p:spTree>
    <p:extLst>
      <p:ext uri="{BB962C8B-B14F-4D97-AF65-F5344CB8AC3E}">
        <p14:creationId xmlns:p14="http://schemas.microsoft.com/office/powerpoint/2010/main" val="363291072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5796947"/>
            <a:ext cx="8229600" cy="512827"/>
          </a:xfrm>
        </p:spPr>
        <p:txBody>
          <a:bodyPr/>
          <a:lstStyle/>
          <a:p>
            <a:pPr marL="432" indent="0">
              <a:buNone/>
            </a:pPr>
            <a:r>
              <a:rPr lang="en-US" altLang="en-US" sz="1600" dirty="0"/>
              <a:t>Screenshot from Creative Commons. Copyright © 2018 by Creative Commons. Reprinted with permission.</a:t>
            </a:r>
          </a:p>
        </p:txBody>
      </p:sp>
      <p:pic>
        <p:nvPicPr>
          <p:cNvPr id="4" name="Picture 3" descr="The poster is titled Attribution noncommercial share alike 4-point 0 international. The first segment reads, you are free to, colon, 1, share dash copy and redistribute the material in any form or format, and 2, adapt dash remix, transform and build upon the material. The second segment reads, Under the following terms, colon. Attribution dash you must give appropriate credit, provide a link to the license, and indicate if changes were made. You may do so in any reasonable manner, but not in any way that suggests the licensor endorses you or your use. Noncommercial dash you may not use the material for commercial use. Share alike dash if you remix, transform or build upon the material, you must distribute your contributions under the same license as the original. At the bottom is a disclaimer reading no additional restrictions dash you may not apply legal terms or technological measures that legally restrict others from doing anything the license permit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9204" y="1380145"/>
            <a:ext cx="3645591" cy="4339247"/>
          </a:xfrm>
          <a:prstGeom prst="rect">
            <a:avLst/>
          </a:prstGeom>
        </p:spPr>
      </p:pic>
      <p:sp>
        <p:nvSpPr>
          <p:cNvPr id="2" name="Title 1"/>
          <p:cNvSpPr>
            <a:spLocks noGrp="1"/>
          </p:cNvSpPr>
          <p:nvPr>
            <p:ph type="title"/>
          </p:nvPr>
        </p:nvSpPr>
        <p:spPr/>
        <p:txBody>
          <a:bodyPr/>
          <a:lstStyle/>
          <a:p>
            <a:r>
              <a:rPr lang="en-US" dirty="0"/>
              <a:t>Creative Commons</a:t>
            </a:r>
            <a:endParaRPr lang="en-IN" dirty="0"/>
          </a:p>
        </p:txBody>
      </p:sp>
    </p:spTree>
    <p:extLst>
      <p:ext uri="{BB962C8B-B14F-4D97-AF65-F5344CB8AC3E}">
        <p14:creationId xmlns:p14="http://schemas.microsoft.com/office/powerpoint/2010/main" val="324956062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Summary </a:t>
            </a:r>
            <a:r>
              <a:rPr lang="en-US" altLang="en-US" sz="2000" b="0" dirty="0"/>
              <a:t>(1 of 3)</a:t>
            </a:r>
            <a:endParaRPr lang="en-IN" sz="2000" b="0" dirty="0"/>
          </a:p>
        </p:txBody>
      </p:sp>
      <p:sp>
        <p:nvSpPr>
          <p:cNvPr id="3" name="Content Placeholder 2"/>
          <p:cNvSpPr>
            <a:spLocks noGrp="1"/>
          </p:cNvSpPr>
          <p:nvPr>
            <p:ph sz="quarter" idx="13"/>
          </p:nvPr>
        </p:nvSpPr>
        <p:spPr>
          <a:xfrm>
            <a:off x="457200" y="1556326"/>
            <a:ext cx="8229600" cy="4752399"/>
          </a:xfrm>
        </p:spPr>
        <p:txBody>
          <a:bodyPr/>
          <a:lstStyle/>
          <a:p>
            <a:r>
              <a:rPr lang="en-US" altLang="en-US" sz="2000" dirty="0"/>
              <a:t>To stimulate creativity in the arts and technology, governments grant limited ownership rights to creators of intellectual property</a:t>
            </a:r>
          </a:p>
          <a:p>
            <a:pPr lvl="1"/>
            <a:r>
              <a:rPr lang="en-US" altLang="en-US" sz="2000" dirty="0"/>
              <a:t>Trade secrets</a:t>
            </a:r>
          </a:p>
          <a:p>
            <a:pPr lvl="1"/>
            <a:r>
              <a:rPr lang="en-US" altLang="en-US" sz="2000" dirty="0"/>
              <a:t>Trademarks/service marks</a:t>
            </a:r>
          </a:p>
          <a:p>
            <a:pPr lvl="1"/>
            <a:r>
              <a:rPr lang="en-US" altLang="en-US" sz="2000" dirty="0"/>
              <a:t>Patents</a:t>
            </a:r>
          </a:p>
          <a:p>
            <a:pPr lvl="1"/>
            <a:r>
              <a:rPr lang="en-US" altLang="en-US" sz="2000" dirty="0"/>
              <a:t>Copyrights</a:t>
            </a:r>
          </a:p>
          <a:p>
            <a:r>
              <a:rPr lang="en-US" altLang="en-US" sz="2000" dirty="0"/>
              <a:t>Goal: Provide creators of I</a:t>
            </a:r>
            <a:r>
              <a:rPr lang="en-US" altLang="en-US" sz="100" dirty="0"/>
              <a:t> </a:t>
            </a:r>
            <a:r>
              <a:rPr lang="en-US" altLang="en-US" sz="2000" dirty="0"/>
              <a:t>P with rewards while ensuring public has access to their creations</a:t>
            </a:r>
          </a:p>
          <a:p>
            <a:r>
              <a:rPr lang="en-US" altLang="en-US" sz="2000" dirty="0"/>
              <a:t>Fair use doctrine an example of trying to find the balance between rights of I</a:t>
            </a:r>
            <a:r>
              <a:rPr lang="en-US" altLang="en-US" sz="100" dirty="0"/>
              <a:t> </a:t>
            </a:r>
            <a:r>
              <a:rPr lang="en-US" altLang="en-US" sz="2000" dirty="0"/>
              <a:t>P holders and the common good</a:t>
            </a:r>
          </a:p>
          <a:p>
            <a:pPr lvl="1"/>
            <a:r>
              <a:rPr lang="en-US" altLang="en-US" sz="2000" dirty="0"/>
              <a:t>Time shifting</a:t>
            </a:r>
          </a:p>
          <a:p>
            <a:pPr lvl="1"/>
            <a:r>
              <a:rPr lang="en-US" altLang="en-US" sz="2000" dirty="0"/>
              <a:t>Space shifting</a:t>
            </a:r>
          </a:p>
        </p:txBody>
      </p:sp>
    </p:spTree>
    <p:extLst>
      <p:ext uri="{BB962C8B-B14F-4D97-AF65-F5344CB8AC3E}">
        <p14:creationId xmlns:p14="http://schemas.microsoft.com/office/powerpoint/2010/main" val="165693397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Summary </a:t>
            </a:r>
            <a:r>
              <a:rPr lang="en-US" altLang="en-US" sz="2000" b="0" dirty="0"/>
              <a:t>(2 of 3)</a:t>
            </a:r>
            <a:endParaRPr lang="en-IN" sz="2000" b="0" dirty="0"/>
          </a:p>
        </p:txBody>
      </p:sp>
      <p:sp>
        <p:nvSpPr>
          <p:cNvPr id="3" name="Content Placeholder 2"/>
          <p:cNvSpPr>
            <a:spLocks noGrp="1"/>
          </p:cNvSpPr>
          <p:nvPr>
            <p:ph sz="quarter" idx="13"/>
          </p:nvPr>
        </p:nvSpPr>
        <p:spPr>
          <a:xfrm>
            <a:off x="457200" y="1556326"/>
            <a:ext cx="8229600" cy="4568429"/>
          </a:xfrm>
        </p:spPr>
        <p:txBody>
          <a:bodyPr/>
          <a:lstStyle/>
          <a:p>
            <a:r>
              <a:rPr lang="en-US" altLang="en-US" sz="2000" dirty="0"/>
              <a:t>New information technology has put pressure on I</a:t>
            </a:r>
            <a:r>
              <a:rPr lang="en-US" altLang="en-US" sz="100" dirty="0"/>
              <a:t> </a:t>
            </a:r>
            <a:r>
              <a:rPr lang="en-US" altLang="en-US" sz="2000" dirty="0"/>
              <a:t>P laws</a:t>
            </a:r>
          </a:p>
          <a:p>
            <a:pPr lvl="1"/>
            <a:r>
              <a:rPr lang="en-US" altLang="en-US" sz="2000" dirty="0"/>
              <a:t>Digital representation of audio, video allows perfect copies</a:t>
            </a:r>
          </a:p>
          <a:p>
            <a:pPr lvl="1"/>
            <a:r>
              <a:rPr lang="en-US" altLang="en-US" sz="2000" dirty="0"/>
              <a:t>Broadband Internet allows quick and wide dissemination</a:t>
            </a:r>
          </a:p>
          <a:p>
            <a:pPr lvl="1"/>
            <a:r>
              <a:rPr lang="en-US" altLang="en-US" sz="2000" dirty="0"/>
              <a:t>Pirate Bay a prime example</a:t>
            </a:r>
          </a:p>
          <a:p>
            <a:pPr lvl="1"/>
            <a:r>
              <a:rPr lang="en-US" altLang="en-US" sz="2000" dirty="0"/>
              <a:t>Companies understand they must make “doing the right thing” as easy as “doing the wrong thing”</a:t>
            </a:r>
          </a:p>
          <a:p>
            <a:pPr lvl="1"/>
            <a:r>
              <a:rPr lang="en-US" altLang="en-US" sz="2000" dirty="0"/>
              <a:t>Now more convenient to get paid content through NetFlix, Hulu Plus, Apple iTunes store</a:t>
            </a:r>
          </a:p>
          <a:p>
            <a:r>
              <a:rPr lang="en-US" altLang="en-US" sz="2000" dirty="0"/>
              <a:t>Intellectual property rights for software</a:t>
            </a:r>
          </a:p>
          <a:p>
            <a:pPr lvl="1"/>
            <a:r>
              <a:rPr lang="en-US" altLang="en-US" sz="2000" dirty="0"/>
              <a:t>Copyright protection less controversial</a:t>
            </a:r>
          </a:p>
          <a:p>
            <a:pPr lvl="1"/>
            <a:r>
              <a:rPr lang="en-US" altLang="en-US" sz="2000" dirty="0"/>
              <a:t>Patent protection highly controversial</a:t>
            </a:r>
          </a:p>
          <a:p>
            <a:pPr lvl="1"/>
            <a:r>
              <a:rPr lang="en-US" altLang="en-US" sz="2000" b="1" dirty="0"/>
              <a:t>Alice v. C</a:t>
            </a:r>
            <a:r>
              <a:rPr lang="en-US" altLang="en-US" sz="100" b="1" dirty="0"/>
              <a:t> </a:t>
            </a:r>
            <a:r>
              <a:rPr lang="en-US" altLang="en-US" sz="2000" b="1" dirty="0"/>
              <a:t>L</a:t>
            </a:r>
            <a:r>
              <a:rPr lang="en-US" altLang="en-US" sz="100" b="1" dirty="0"/>
              <a:t> </a:t>
            </a:r>
            <a:r>
              <a:rPr lang="en-US" altLang="en-US" sz="2000" b="1" dirty="0"/>
              <a:t>S Bank</a:t>
            </a:r>
            <a:r>
              <a:rPr lang="en-US" altLang="en-US" sz="2000" i="1" dirty="0"/>
              <a:t> </a:t>
            </a:r>
            <a:r>
              <a:rPr lang="en-US" altLang="en-US" sz="2000" dirty="0"/>
              <a:t>may be a turning point</a:t>
            </a:r>
          </a:p>
        </p:txBody>
      </p:sp>
    </p:spTree>
    <p:extLst>
      <p:ext uri="{BB962C8B-B14F-4D97-AF65-F5344CB8AC3E}">
        <p14:creationId xmlns:p14="http://schemas.microsoft.com/office/powerpoint/2010/main" val="359707148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Summary </a:t>
            </a:r>
            <a:r>
              <a:rPr lang="en-US" altLang="en-US" sz="2000" b="0" dirty="0"/>
              <a:t>(3 of 3)</a:t>
            </a:r>
            <a:endParaRPr lang="en-IN" sz="2000" b="0" dirty="0"/>
          </a:p>
        </p:txBody>
      </p:sp>
      <p:sp>
        <p:nvSpPr>
          <p:cNvPr id="3" name="Content Placeholder 2"/>
          <p:cNvSpPr>
            <a:spLocks noGrp="1"/>
          </p:cNvSpPr>
          <p:nvPr>
            <p:ph sz="quarter" idx="13"/>
          </p:nvPr>
        </p:nvSpPr>
        <p:spPr/>
        <p:txBody>
          <a:bodyPr/>
          <a:lstStyle/>
          <a:p>
            <a:r>
              <a:rPr lang="en-US" altLang="en-US" sz="2000" dirty="0"/>
              <a:t>Open-source movement</a:t>
            </a:r>
          </a:p>
          <a:p>
            <a:pPr lvl="1"/>
            <a:r>
              <a:rPr lang="en-US" altLang="en-US" sz="2000" dirty="0"/>
              <a:t>Alternative to proprietary model of software development</a:t>
            </a:r>
          </a:p>
          <a:p>
            <a:pPr lvl="1"/>
            <a:r>
              <a:rPr lang="en-US" altLang="en-US" sz="2000" dirty="0"/>
              <a:t>Success stories include Linux, Android, Firebox, and OpenOffice</a:t>
            </a:r>
          </a:p>
          <a:p>
            <a:r>
              <a:rPr lang="en-US" altLang="en-US" sz="2000" dirty="0"/>
              <a:t>Creative Commons</a:t>
            </a:r>
          </a:p>
          <a:p>
            <a:pPr lvl="1"/>
            <a:r>
              <a:rPr lang="en-US" altLang="en-US" sz="2000" dirty="0"/>
              <a:t>An effort to create a greater sharing culture in the arts</a:t>
            </a:r>
          </a:p>
          <a:p>
            <a:pPr lvl="1"/>
            <a:r>
              <a:rPr lang="en-US" altLang="en-US" sz="2000" dirty="0"/>
              <a:t>Allows copyright holders to indicate up front the conditions under which others can use their work</a:t>
            </a:r>
          </a:p>
        </p:txBody>
      </p:sp>
    </p:spTree>
    <p:extLst>
      <p:ext uri="{BB962C8B-B14F-4D97-AF65-F5344CB8AC3E}">
        <p14:creationId xmlns:p14="http://schemas.microsoft.com/office/powerpoint/2010/main" val="399329800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latin typeface="Arial (Headings)"/>
                <a:cs typeface="Times New Roman" panose="02020603050405020304" pitchFamily="18" charset="0"/>
              </a:rPr>
              <a:t>Copyright</a:t>
            </a:r>
          </a:p>
        </p:txBody>
      </p:sp>
    </p:spTree>
    <p:extLst>
      <p:ext uri="{BB962C8B-B14F-4D97-AF65-F5344CB8AC3E}">
        <p14:creationId xmlns:p14="http://schemas.microsoft.com/office/powerpoint/2010/main" val="10564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Expanding the Argument to Intellectual Property</a:t>
            </a:r>
            <a:endParaRPr lang="en-IN" sz="3400" dirty="0"/>
          </a:p>
        </p:txBody>
      </p:sp>
      <p:sp>
        <p:nvSpPr>
          <p:cNvPr id="3" name="Content Placeholder 2"/>
          <p:cNvSpPr>
            <a:spLocks noGrp="1"/>
          </p:cNvSpPr>
          <p:nvPr>
            <p:ph sz="quarter" idx="13"/>
          </p:nvPr>
        </p:nvSpPr>
        <p:spPr/>
        <p:txBody>
          <a:bodyPr/>
          <a:lstStyle/>
          <a:p>
            <a:pPr eaLnBrk="1" hangingPunct="1"/>
            <a:r>
              <a:rPr lang="en-US" altLang="en-US" dirty="0"/>
              <a:t>Writing a play akin to making a belt buckle</a:t>
            </a:r>
          </a:p>
          <a:p>
            <a:pPr eaLnBrk="1" hangingPunct="1"/>
            <a:r>
              <a:rPr lang="en-US" altLang="en-US" dirty="0"/>
              <a:t>Making a belt buckle</a:t>
            </a:r>
          </a:p>
          <a:p>
            <a:pPr lvl="1"/>
            <a:r>
              <a:rPr lang="en-US" altLang="en-US" dirty="0"/>
              <a:t>Mine ore</a:t>
            </a:r>
          </a:p>
          <a:p>
            <a:pPr lvl="1"/>
            <a:r>
              <a:rPr lang="en-US" altLang="en-US" dirty="0"/>
              <a:t>Smelt it down</a:t>
            </a:r>
          </a:p>
          <a:p>
            <a:pPr lvl="1"/>
            <a:r>
              <a:rPr lang="en-US" altLang="en-US" dirty="0"/>
              <a:t>Cast it</a:t>
            </a:r>
          </a:p>
          <a:p>
            <a:pPr eaLnBrk="1" hangingPunct="1"/>
            <a:r>
              <a:rPr lang="en-US" altLang="en-US" dirty="0"/>
              <a:t>Writing a play</a:t>
            </a:r>
          </a:p>
          <a:p>
            <a:pPr lvl="1"/>
            <a:r>
              <a:rPr lang="en-US" altLang="en-US" dirty="0"/>
              <a:t>“Mine” words from English language</a:t>
            </a:r>
          </a:p>
          <a:p>
            <a:pPr lvl="1"/>
            <a:r>
              <a:rPr lang="en-US" altLang="en-US" dirty="0"/>
              <a:t>“Smelt” them into prose</a:t>
            </a:r>
          </a:p>
          <a:p>
            <a:pPr lvl="1"/>
            <a:r>
              <a:rPr lang="en-US" altLang="en-US" dirty="0"/>
              <a:t>“Cast” them into a complete play</a:t>
            </a:r>
          </a:p>
        </p:txBody>
      </p:sp>
    </p:spTree>
    <p:extLst>
      <p:ext uri="{BB962C8B-B14F-4D97-AF65-F5344CB8AC3E}">
        <p14:creationId xmlns:p14="http://schemas.microsoft.com/office/powerpoint/2010/main" val="2108062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4"/>
          </p:nvPr>
        </p:nvSpPr>
        <p:spPr>
          <a:xfrm>
            <a:off x="5115464" y="4878237"/>
            <a:ext cx="3692106" cy="526212"/>
          </a:xfrm>
        </p:spPr>
        <p:txBody>
          <a:bodyPr/>
          <a:lstStyle/>
          <a:p>
            <a:pPr marL="0" indent="0" eaLnBrk="1" hangingPunct="1">
              <a:spcBef>
                <a:spcPct val="0"/>
              </a:spcBef>
              <a:buClrTx/>
              <a:buFontTx/>
              <a:buNone/>
            </a:pPr>
            <a:r>
              <a:rPr lang="en-US" altLang="en-US" sz="1600" dirty="0"/>
              <a:t>(Ben Jonson: Walker Art Library/Alamy; Shakespeare: Classic Image/Alamy)</a:t>
            </a:r>
          </a:p>
        </p:txBody>
      </p:sp>
      <p:pic>
        <p:nvPicPr>
          <p:cNvPr id="5" name="Picture 4" descr="An image of two portraits of men in medieval dress. One being William Shakespeare and the other being Ben Jobson. Between them is a panel reading, to be or not to be, that is the questi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5240" y="2085498"/>
            <a:ext cx="3847480" cy="2566232"/>
          </a:xfrm>
          <a:prstGeom prst="rect">
            <a:avLst/>
          </a:prstGeom>
        </p:spPr>
      </p:pic>
      <p:sp>
        <p:nvSpPr>
          <p:cNvPr id="3" name="Content Placeholder 2"/>
          <p:cNvSpPr>
            <a:spLocks noGrp="1"/>
          </p:cNvSpPr>
          <p:nvPr>
            <p:ph sz="quarter" idx="13"/>
          </p:nvPr>
        </p:nvSpPr>
        <p:spPr>
          <a:xfrm>
            <a:off x="457200" y="1556326"/>
            <a:ext cx="4226943" cy="3757545"/>
          </a:xfrm>
        </p:spPr>
        <p:txBody>
          <a:bodyPr/>
          <a:lstStyle/>
          <a:p>
            <a:pPr eaLnBrk="1" hangingPunct="1"/>
            <a:r>
              <a:rPr lang="en-US" altLang="en-US" dirty="0"/>
              <a:t>If Ben Jonson and William Shakespeare simultaneously write down </a:t>
            </a:r>
            <a:r>
              <a:rPr lang="en-US" altLang="en-US" b="1" dirty="0"/>
              <a:t>Hamlet</a:t>
            </a:r>
            <a:r>
              <a:rPr lang="en-US" altLang="en-US" dirty="0"/>
              <a:t>, who owns it?</a:t>
            </a:r>
            <a:endParaRPr lang="en-US" altLang="en-US" dirty="0">
              <a:sym typeface="Symbol" panose="05050102010706020507" pitchFamily="18" charset="2"/>
            </a:endParaRPr>
          </a:p>
          <a:p>
            <a:pPr eaLnBrk="1" hangingPunct="1"/>
            <a:r>
              <a:rPr lang="en-US" altLang="en-US" dirty="0"/>
              <a:t>If Ben “steals” the play from Will, both have it</a:t>
            </a:r>
          </a:p>
          <a:p>
            <a:pPr eaLnBrk="1" hangingPunct="1"/>
            <a:r>
              <a:rPr lang="en-US" altLang="en-US" dirty="0">
                <a:sym typeface="Symbol" panose="05050102010706020507" pitchFamily="18" charset="2"/>
              </a:rPr>
              <a:t>These paradoxes weaken the argument for a natural right to intellectual property</a:t>
            </a:r>
          </a:p>
        </p:txBody>
      </p:sp>
      <p:sp>
        <p:nvSpPr>
          <p:cNvPr id="2" name="Title 1"/>
          <p:cNvSpPr>
            <a:spLocks noGrp="1"/>
          </p:cNvSpPr>
          <p:nvPr>
            <p:ph type="title"/>
          </p:nvPr>
        </p:nvSpPr>
        <p:spPr/>
        <p:txBody>
          <a:bodyPr/>
          <a:lstStyle/>
          <a:p>
            <a:r>
              <a:rPr lang="en-US" altLang="en-US" dirty="0"/>
              <a:t>Analogy Is Imperfect</a:t>
            </a:r>
            <a:endParaRPr lang="en-IN" dirty="0"/>
          </a:p>
        </p:txBody>
      </p:sp>
    </p:spTree>
    <p:extLst>
      <p:ext uri="{BB962C8B-B14F-4D97-AF65-F5344CB8AC3E}">
        <p14:creationId xmlns:p14="http://schemas.microsoft.com/office/powerpoint/2010/main" val="4005639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Benefits of Intellectual Property Protection</a:t>
            </a:r>
            <a:endParaRPr lang="en-IN" sz="3400" dirty="0"/>
          </a:p>
        </p:txBody>
      </p:sp>
      <p:sp>
        <p:nvSpPr>
          <p:cNvPr id="5" name="Content Placeholder 4"/>
          <p:cNvSpPr>
            <a:spLocks noGrp="1"/>
          </p:cNvSpPr>
          <p:nvPr>
            <p:ph sz="quarter" idx="13"/>
          </p:nvPr>
        </p:nvSpPr>
        <p:spPr/>
        <p:txBody>
          <a:bodyPr/>
          <a:lstStyle/>
          <a:p>
            <a:pPr eaLnBrk="1" hangingPunct="1"/>
            <a:r>
              <a:rPr lang="en-US" altLang="en-US" dirty="0"/>
              <a:t>Some people are altruistic; some are not</a:t>
            </a:r>
          </a:p>
          <a:p>
            <a:pPr eaLnBrk="1" hangingPunct="1"/>
            <a:r>
              <a:rPr lang="en-US" altLang="en-US" dirty="0"/>
              <a:t>Allure of wealth can be an incentive for speculative work</a:t>
            </a:r>
          </a:p>
          <a:p>
            <a:pPr eaLnBrk="1" hangingPunct="1"/>
            <a:r>
              <a:rPr lang="en-US" altLang="en-US" dirty="0"/>
              <a:t>Authors of U</a:t>
            </a:r>
            <a:r>
              <a:rPr lang="en-US" altLang="en-US" sz="100" dirty="0"/>
              <a:t> </a:t>
            </a:r>
            <a:r>
              <a:rPr lang="en-US" altLang="en-US" dirty="0"/>
              <a:t>S Constitution recognized benefits to </a:t>
            </a:r>
            <a:r>
              <a:rPr lang="en-US" altLang="en-US" b="1" dirty="0"/>
              <a:t>limited</a:t>
            </a:r>
            <a:r>
              <a:rPr lang="en-US" altLang="en-US" dirty="0"/>
              <a:t> intellectual property protection</a:t>
            </a:r>
          </a:p>
        </p:txBody>
      </p:sp>
    </p:spTree>
    <p:extLst>
      <p:ext uri="{BB962C8B-B14F-4D97-AF65-F5344CB8AC3E}">
        <p14:creationId xmlns:p14="http://schemas.microsoft.com/office/powerpoint/2010/main" val="3128095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Limits to Intellectual Property Protection</a:t>
            </a:r>
            <a:endParaRPr lang="en-IN" sz="3400" dirty="0"/>
          </a:p>
        </p:txBody>
      </p:sp>
      <p:sp>
        <p:nvSpPr>
          <p:cNvPr id="3" name="Content Placeholder 2"/>
          <p:cNvSpPr>
            <a:spLocks noGrp="1"/>
          </p:cNvSpPr>
          <p:nvPr>
            <p:ph sz="quarter" idx="13"/>
          </p:nvPr>
        </p:nvSpPr>
        <p:spPr/>
        <p:txBody>
          <a:bodyPr/>
          <a:lstStyle/>
          <a:p>
            <a:pPr eaLnBrk="1" hangingPunct="1"/>
            <a:r>
              <a:rPr lang="en-US" altLang="en-US" dirty="0"/>
              <a:t>Giving creators rights to their inventions stimulates creativity</a:t>
            </a:r>
          </a:p>
          <a:p>
            <a:pPr eaLnBrk="1" hangingPunct="1"/>
            <a:r>
              <a:rPr lang="en-US" altLang="en-US" dirty="0"/>
              <a:t>Society benefits most when inventions in public domain</a:t>
            </a:r>
          </a:p>
          <a:p>
            <a:pPr eaLnBrk="1" hangingPunct="1"/>
            <a:r>
              <a:rPr lang="en-US" altLang="en-US" dirty="0"/>
              <a:t>U</a:t>
            </a:r>
            <a:r>
              <a:rPr lang="en-US" altLang="en-US" sz="100" dirty="0"/>
              <a:t> </a:t>
            </a:r>
            <a:r>
              <a:rPr lang="en-US" altLang="en-US" dirty="0"/>
              <a:t>S Congress has struck compromise by giving authors and inventors rights for a limited time</a:t>
            </a:r>
          </a:p>
        </p:txBody>
      </p:sp>
    </p:spTree>
    <p:extLst>
      <p:ext uri="{BB962C8B-B14F-4D97-AF65-F5344CB8AC3E}">
        <p14:creationId xmlns:p14="http://schemas.microsoft.com/office/powerpoint/2010/main" val="1588519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5538155"/>
            <a:ext cx="8134709" cy="771620"/>
          </a:xfrm>
        </p:spPr>
        <p:txBody>
          <a:bodyPr/>
          <a:lstStyle/>
          <a:p>
            <a:pPr marL="432" indent="0">
              <a:spcBef>
                <a:spcPct val="0"/>
              </a:spcBef>
              <a:buClrTx/>
              <a:buNone/>
            </a:pPr>
            <a:r>
              <a:rPr lang="en-US" altLang="en-US" sz="1600" dirty="0">
                <a:solidFill>
                  <a:schemeClr val="tx1"/>
                </a:solidFill>
              </a:rPr>
              <a:t>Table from “Letter to The Honorable Senator Spencer Abraham,” by Randolph P. Luck from </a:t>
            </a:r>
            <a:r>
              <a:rPr lang="en-US" altLang="en-US" sz="1600" b="1" dirty="0">
                <a:solidFill>
                  <a:schemeClr val="tx1"/>
                </a:solidFill>
              </a:rPr>
              <a:t>Luck’s Music Library</a:t>
            </a:r>
            <a:r>
              <a:rPr lang="en-US" altLang="en-US" sz="1600" dirty="0">
                <a:solidFill>
                  <a:schemeClr val="tx1"/>
                </a:solidFill>
              </a:rPr>
              <a:t>. (Copyright © 1996 by Randolph P. Luck. Reprinted with permission.)</a:t>
            </a:r>
          </a:p>
        </p:txBody>
      </p:sp>
      <p:graphicFrame>
        <p:nvGraphicFramePr>
          <p:cNvPr id="4" name="Table 3"/>
          <p:cNvGraphicFramePr>
            <a:graphicFrameLocks noGrp="1"/>
          </p:cNvGraphicFramePr>
          <p:nvPr>
            <p:extLst>
              <p:ext uri="{D42A27DB-BD31-4B8C-83A1-F6EECF244321}">
                <p14:modId xmlns:p14="http://schemas.microsoft.com/office/powerpoint/2010/main" val="949546187"/>
              </p:ext>
            </p:extLst>
          </p:nvPr>
        </p:nvGraphicFramePr>
        <p:xfrm>
          <a:off x="543465" y="1526392"/>
          <a:ext cx="8048445" cy="3870960"/>
        </p:xfrm>
        <a:graphic>
          <a:graphicData uri="http://schemas.openxmlformats.org/drawingml/2006/table">
            <a:tbl>
              <a:tblPr firstRow="1" bandRow="1">
                <a:tableStyleId>{40F9630F-82C1-40B7-BC3A-925EFCFF5E92}</a:tableStyleId>
              </a:tblPr>
              <a:tblGrid>
                <a:gridCol w="983410">
                  <a:extLst>
                    <a:ext uri="{9D8B030D-6E8A-4147-A177-3AD203B41FA5}">
                      <a16:colId xmlns:a16="http://schemas.microsoft.com/office/drawing/2014/main" val="2833573797"/>
                    </a:ext>
                  </a:extLst>
                </a:gridCol>
                <a:gridCol w="3209027">
                  <a:extLst>
                    <a:ext uri="{9D8B030D-6E8A-4147-A177-3AD203B41FA5}">
                      <a16:colId xmlns:a16="http://schemas.microsoft.com/office/drawing/2014/main" val="4104310917"/>
                    </a:ext>
                  </a:extLst>
                </a:gridCol>
                <a:gridCol w="1216324">
                  <a:extLst>
                    <a:ext uri="{9D8B030D-6E8A-4147-A177-3AD203B41FA5}">
                      <a16:colId xmlns:a16="http://schemas.microsoft.com/office/drawing/2014/main" val="1539864854"/>
                    </a:ext>
                  </a:extLst>
                </a:gridCol>
                <a:gridCol w="1423359">
                  <a:extLst>
                    <a:ext uri="{9D8B030D-6E8A-4147-A177-3AD203B41FA5}">
                      <a16:colId xmlns:a16="http://schemas.microsoft.com/office/drawing/2014/main" val="4224300089"/>
                    </a:ext>
                  </a:extLst>
                </a:gridCol>
                <a:gridCol w="1216325">
                  <a:extLst>
                    <a:ext uri="{9D8B030D-6E8A-4147-A177-3AD203B41FA5}">
                      <a16:colId xmlns:a16="http://schemas.microsoft.com/office/drawing/2014/main" val="3610228923"/>
                    </a:ext>
                  </a:extLst>
                </a:gridCol>
              </a:tblGrid>
              <a:tr h="367568">
                <a:tc>
                  <a:txBody>
                    <a:bodyPr/>
                    <a:lstStyle/>
                    <a:p>
                      <a:pPr algn="ctr"/>
                      <a:r>
                        <a:rPr lang="en-IN" sz="1400" b="1" i="0" u="none" strike="noStrike" cap="none" baseline="0" dirty="0">
                          <a:solidFill>
                            <a:schemeClr val="dk1"/>
                          </a:solidFill>
                          <a:latin typeface="+mn-lt"/>
                          <a:ea typeface="Arial"/>
                          <a:cs typeface="Arial"/>
                          <a:sym typeface="Arial"/>
                        </a:rPr>
                        <a:t>Artist</a:t>
                      </a:r>
                      <a:endParaRPr lang="en-IN" b="1" i="0" dirty="0">
                        <a:latin typeface="+mn-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400" b="1" i="0" u="none" strike="noStrike" cap="none" baseline="0" dirty="0">
                          <a:solidFill>
                            <a:schemeClr val="dk1"/>
                          </a:solidFill>
                          <a:latin typeface="+mn-lt"/>
                          <a:ea typeface="Arial"/>
                          <a:cs typeface="Arial"/>
                          <a:sym typeface="Arial"/>
                        </a:rPr>
                        <a:t>Work</a:t>
                      </a:r>
                      <a:endParaRPr lang="en-IN" b="1" i="0" dirty="0">
                        <a:latin typeface="+mn-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400" b="1" i="0" u="none" strike="noStrike" cap="none" baseline="0" dirty="0">
                          <a:solidFill>
                            <a:schemeClr val="dk1"/>
                          </a:solidFill>
                          <a:latin typeface="+mn-lt"/>
                          <a:ea typeface="Arial"/>
                          <a:cs typeface="Arial"/>
                          <a:sym typeface="Arial"/>
                        </a:rPr>
                        <a:t>Previous Rental Fee</a:t>
                      </a:r>
                      <a:endParaRPr lang="en-IN" b="1" i="0" dirty="0">
                        <a:latin typeface="+mn-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400" b="1" i="0" u="none" strike="noStrike" cap="none" baseline="0" dirty="0">
                          <a:solidFill>
                            <a:schemeClr val="dk1"/>
                          </a:solidFill>
                          <a:latin typeface="+mn-lt"/>
                          <a:ea typeface="Arial"/>
                          <a:cs typeface="Arial"/>
                          <a:sym typeface="Arial"/>
                        </a:rPr>
                        <a:t>Year Became Public Domain</a:t>
                      </a:r>
                      <a:endParaRPr lang="en-IN" b="1" i="0" dirty="0">
                        <a:latin typeface="+mn-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400" b="1" i="0" u="none" strike="noStrike" cap="none" baseline="0" dirty="0">
                          <a:solidFill>
                            <a:schemeClr val="dk1"/>
                          </a:solidFill>
                          <a:latin typeface="+mn-lt"/>
                          <a:ea typeface="Arial"/>
                          <a:cs typeface="Arial"/>
                          <a:sym typeface="Arial"/>
                        </a:rPr>
                        <a:t>Purchase Price</a:t>
                      </a:r>
                      <a:endParaRPr lang="en-IN" b="1" i="0" dirty="0">
                        <a:latin typeface="+mn-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99014862"/>
                  </a:ext>
                </a:extLst>
              </a:tr>
              <a:tr h="263063">
                <a:tc>
                  <a:txBody>
                    <a:bodyPr/>
                    <a:lstStyle/>
                    <a:p>
                      <a:r>
                        <a:rPr lang="en-IN" sz="1400" b="0" i="0" u="none" strike="noStrike" cap="none" baseline="0" dirty="0">
                          <a:solidFill>
                            <a:schemeClr val="dk1"/>
                          </a:solidFill>
                          <a:latin typeface="+mn-lt"/>
                          <a:ea typeface="Arial"/>
                          <a:cs typeface="Arial"/>
                          <a:sym typeface="Arial"/>
                        </a:rPr>
                        <a:t>Ravel</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400" b="0" i="0" u="none" strike="noStrike" cap="none" baseline="0" dirty="0">
                          <a:solidFill>
                            <a:schemeClr val="dk1"/>
                          </a:solidFill>
                          <a:latin typeface="+mn-lt"/>
                          <a:ea typeface="Arial"/>
                          <a:cs typeface="Arial"/>
                          <a:sym typeface="Arial"/>
                        </a:rPr>
                        <a:t>Daphnis et Chloe Suite no. 1</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400" b="0" i="0" u="none" strike="noStrike" cap="none" baseline="0" dirty="0">
                          <a:solidFill>
                            <a:schemeClr val="dk1"/>
                          </a:solidFill>
                          <a:latin typeface="+mn-lt"/>
                          <a:ea typeface="Arial"/>
                          <a:cs typeface="Arial"/>
                          <a:sym typeface="Arial"/>
                        </a:rPr>
                        <a:t>$450.00</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400" b="0" i="0" u="none" strike="noStrike" cap="none" baseline="0" dirty="0">
                          <a:solidFill>
                            <a:schemeClr val="dk1"/>
                          </a:solidFill>
                          <a:latin typeface="+mn-lt"/>
                          <a:ea typeface="Arial"/>
                          <a:cs typeface="Arial"/>
                          <a:sym typeface="Arial"/>
                        </a:rPr>
                        <a:t>1987</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400" b="0" i="0" u="none" strike="noStrike" cap="none" baseline="0" dirty="0">
                          <a:solidFill>
                            <a:schemeClr val="dk1"/>
                          </a:solidFill>
                          <a:latin typeface="+mn-lt"/>
                          <a:ea typeface="Arial"/>
                          <a:cs typeface="Arial"/>
                          <a:sym typeface="Arial"/>
                        </a:rPr>
                        <a:t>$155.00</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66598211"/>
                  </a:ext>
                </a:extLst>
              </a:tr>
              <a:tr h="263063">
                <a:tc>
                  <a:txBody>
                    <a:bodyPr/>
                    <a:lstStyle/>
                    <a:p>
                      <a:r>
                        <a:rPr lang="en-IN" sz="1400" b="0" i="0" u="none" strike="noStrike" cap="none" baseline="0" dirty="0">
                          <a:solidFill>
                            <a:schemeClr val="dk1"/>
                          </a:solidFill>
                          <a:latin typeface="+mn-lt"/>
                          <a:ea typeface="Arial"/>
                          <a:cs typeface="Arial"/>
                          <a:sym typeface="Arial"/>
                        </a:rPr>
                        <a:t>Ravel</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b="0" i="0" u="none" strike="noStrike" cap="none" baseline="0" dirty="0">
                          <a:solidFill>
                            <a:schemeClr val="dk1"/>
                          </a:solidFill>
                          <a:latin typeface="+mn-lt"/>
                          <a:ea typeface="Arial"/>
                          <a:cs typeface="Arial"/>
                          <a:sym typeface="Arial"/>
                        </a:rPr>
                        <a:t>Mother Goose Suite</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85725" indent="0" algn="ctr"/>
                      <a:r>
                        <a:rPr lang="en-IN" sz="1400" b="0" i="0" u="none" strike="noStrike" cap="none" baseline="0" dirty="0">
                          <a:solidFill>
                            <a:schemeClr val="dk1"/>
                          </a:solidFill>
                          <a:latin typeface="+mn-lt"/>
                          <a:ea typeface="Arial"/>
                          <a:cs typeface="Arial"/>
                          <a:sym typeface="Arial"/>
                        </a:rPr>
                        <a:t>540.00</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400" b="0" i="0" u="none" strike="noStrike" cap="none" baseline="0" dirty="0">
                          <a:solidFill>
                            <a:schemeClr val="dk1"/>
                          </a:solidFill>
                          <a:latin typeface="+mn-lt"/>
                          <a:ea typeface="Arial"/>
                          <a:cs typeface="Arial"/>
                          <a:sym typeface="Arial"/>
                        </a:rPr>
                        <a:t>1988</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98438" indent="0" algn="ctr"/>
                      <a:r>
                        <a:rPr lang="en-IN" sz="1400" b="0" i="0" u="none" strike="noStrike" cap="none" baseline="0" dirty="0">
                          <a:solidFill>
                            <a:schemeClr val="dk1"/>
                          </a:solidFill>
                          <a:latin typeface="+mn-lt"/>
                          <a:ea typeface="Arial"/>
                          <a:cs typeface="Arial"/>
                          <a:sym typeface="Arial"/>
                        </a:rPr>
                        <a:t>70.00</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24668064"/>
                  </a:ext>
                </a:extLst>
              </a:tr>
              <a:tr h="263063">
                <a:tc>
                  <a:txBody>
                    <a:bodyPr/>
                    <a:lstStyle/>
                    <a:p>
                      <a:r>
                        <a:rPr lang="en-IN" sz="1400" b="0" i="0" u="none" strike="noStrike" cap="none" baseline="0" dirty="0">
                          <a:solidFill>
                            <a:schemeClr val="dk1"/>
                          </a:solidFill>
                          <a:latin typeface="+mn-lt"/>
                          <a:ea typeface="Arial"/>
                          <a:cs typeface="Arial"/>
                          <a:sym typeface="Arial"/>
                        </a:rPr>
                        <a:t>Ravel</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400" b="0" i="0" u="none" strike="noStrike" cap="none" baseline="0" dirty="0">
                          <a:solidFill>
                            <a:schemeClr val="dk1"/>
                          </a:solidFill>
                          <a:latin typeface="+mn-lt"/>
                          <a:ea typeface="Arial"/>
                          <a:cs typeface="Arial"/>
                          <a:sym typeface="Arial"/>
                        </a:rPr>
                        <a:t>Daphnis et Chloe Suite no. 2</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85725" indent="0" algn="ctr"/>
                      <a:r>
                        <a:rPr lang="en-IN" sz="1400" b="0" i="0" u="none" strike="noStrike" cap="none" baseline="0" dirty="0">
                          <a:solidFill>
                            <a:schemeClr val="dk1"/>
                          </a:solidFill>
                          <a:latin typeface="+mn-lt"/>
                          <a:ea typeface="Arial"/>
                          <a:cs typeface="Arial"/>
                          <a:sym typeface="Arial"/>
                        </a:rPr>
                        <a:t>540.00</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400" b="0" i="0" u="none" strike="noStrike" cap="none" baseline="0" dirty="0">
                          <a:solidFill>
                            <a:schemeClr val="dk1"/>
                          </a:solidFill>
                          <a:latin typeface="+mn-lt"/>
                          <a:ea typeface="Arial"/>
                          <a:cs typeface="Arial"/>
                          <a:sym typeface="Arial"/>
                        </a:rPr>
                        <a:t>1989</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95250" indent="0" algn="ctr"/>
                      <a:r>
                        <a:rPr lang="en-IN" sz="1400" b="0" i="0" u="none" strike="noStrike" cap="none" baseline="0" dirty="0">
                          <a:solidFill>
                            <a:schemeClr val="dk1"/>
                          </a:solidFill>
                          <a:latin typeface="+mn-lt"/>
                          <a:ea typeface="Arial"/>
                          <a:cs typeface="Arial"/>
                          <a:sym typeface="Arial"/>
                        </a:rPr>
                        <a:t>265.00</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8760758"/>
                  </a:ext>
                </a:extLst>
              </a:tr>
              <a:tr h="263063">
                <a:tc>
                  <a:txBody>
                    <a:bodyPr/>
                    <a:lstStyle/>
                    <a:p>
                      <a:r>
                        <a:rPr lang="en-IN" sz="1400" b="0" i="0" u="none" strike="noStrike" cap="none" baseline="0" dirty="0">
                          <a:solidFill>
                            <a:schemeClr val="dk1"/>
                          </a:solidFill>
                          <a:latin typeface="+mn-lt"/>
                          <a:ea typeface="Arial"/>
                          <a:cs typeface="Arial"/>
                          <a:sym typeface="Arial"/>
                        </a:rPr>
                        <a:t>Griffes</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b="0" i="0" u="none" strike="noStrike" cap="none" baseline="0" dirty="0">
                          <a:solidFill>
                            <a:schemeClr val="dk1"/>
                          </a:solidFill>
                          <a:latin typeface="+mn-lt"/>
                          <a:ea typeface="Arial"/>
                          <a:cs typeface="Arial"/>
                          <a:sym typeface="Arial"/>
                        </a:rPr>
                        <a:t>The White Peacock</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85725" indent="0" algn="ctr"/>
                      <a:r>
                        <a:rPr lang="en-IN" sz="1400" b="0" i="0" u="none" strike="noStrike" cap="none" baseline="0" dirty="0">
                          <a:solidFill>
                            <a:schemeClr val="dk1"/>
                          </a:solidFill>
                          <a:latin typeface="+mn-lt"/>
                          <a:ea typeface="Arial"/>
                          <a:cs typeface="Arial"/>
                          <a:sym typeface="Arial"/>
                        </a:rPr>
                        <a:t>335.00</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400" b="0" i="0" u="none" strike="noStrike" cap="none" baseline="0" dirty="0">
                          <a:solidFill>
                            <a:schemeClr val="dk1"/>
                          </a:solidFill>
                          <a:latin typeface="+mn-lt"/>
                          <a:ea typeface="Arial"/>
                          <a:cs typeface="Arial"/>
                          <a:sym typeface="Arial"/>
                        </a:rPr>
                        <a:t>1993</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98438" indent="0" algn="ctr"/>
                      <a:r>
                        <a:rPr lang="en-IN" sz="1400" b="0" i="0" u="none" strike="noStrike" cap="none" baseline="0" dirty="0">
                          <a:solidFill>
                            <a:schemeClr val="dk1"/>
                          </a:solidFill>
                          <a:latin typeface="+mn-lt"/>
                          <a:ea typeface="Arial"/>
                          <a:cs typeface="Arial"/>
                          <a:sym typeface="Arial"/>
                        </a:rPr>
                        <a:t>42.00</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36787402"/>
                  </a:ext>
                </a:extLst>
              </a:tr>
              <a:tr h="263063">
                <a:tc>
                  <a:txBody>
                    <a:bodyPr/>
                    <a:lstStyle/>
                    <a:p>
                      <a:r>
                        <a:rPr lang="en-IN" sz="1400" b="0" i="0" u="none" strike="noStrike" cap="none" baseline="0" dirty="0">
                          <a:solidFill>
                            <a:schemeClr val="dk1"/>
                          </a:solidFill>
                          <a:latin typeface="+mn-lt"/>
                          <a:ea typeface="Arial"/>
                          <a:cs typeface="Arial"/>
                          <a:sym typeface="Arial"/>
                        </a:rPr>
                        <a:t>Puccini</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b="0" i="0" u="none" strike="noStrike" cap="none" baseline="0" dirty="0">
                          <a:solidFill>
                            <a:schemeClr val="dk1"/>
                          </a:solidFill>
                          <a:latin typeface="+mn-lt"/>
                          <a:ea typeface="Arial"/>
                          <a:cs typeface="Arial"/>
                          <a:sym typeface="Arial"/>
                        </a:rPr>
                        <a:t>O Mio Babbino Caro</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85725" indent="0" algn="ctr"/>
                      <a:r>
                        <a:rPr lang="en-IN" sz="1400" b="0" i="0" u="none" strike="noStrike" cap="none" baseline="0" dirty="0">
                          <a:solidFill>
                            <a:schemeClr val="dk1"/>
                          </a:solidFill>
                          <a:latin typeface="+mn-lt"/>
                          <a:ea typeface="Arial"/>
                          <a:cs typeface="Arial"/>
                          <a:sym typeface="Arial"/>
                        </a:rPr>
                        <a:t>252.00</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400" b="0" i="0" u="none" strike="noStrike" cap="none" baseline="0" dirty="0">
                          <a:solidFill>
                            <a:schemeClr val="dk1"/>
                          </a:solidFill>
                          <a:latin typeface="+mn-lt"/>
                          <a:ea typeface="Arial"/>
                          <a:cs typeface="Arial"/>
                          <a:sym typeface="Arial"/>
                        </a:rPr>
                        <a:t>1994</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98438" indent="0" algn="ctr"/>
                      <a:r>
                        <a:rPr lang="en-IN" sz="1400" b="0" i="0" u="none" strike="noStrike" cap="none" baseline="0" dirty="0">
                          <a:solidFill>
                            <a:schemeClr val="dk1"/>
                          </a:solidFill>
                          <a:latin typeface="+mn-lt"/>
                          <a:ea typeface="Arial"/>
                          <a:cs typeface="Arial"/>
                          <a:sym typeface="Arial"/>
                        </a:rPr>
                        <a:t>26.00</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99684528"/>
                  </a:ext>
                </a:extLst>
              </a:tr>
              <a:tr h="263063">
                <a:tc>
                  <a:txBody>
                    <a:bodyPr/>
                    <a:lstStyle/>
                    <a:p>
                      <a:r>
                        <a:rPr lang="en-IN" sz="1400" b="0" i="0" u="none" strike="noStrike" cap="none" baseline="0" dirty="0">
                          <a:solidFill>
                            <a:schemeClr val="dk1"/>
                          </a:solidFill>
                          <a:latin typeface="+mn-lt"/>
                          <a:ea typeface="Arial"/>
                          <a:cs typeface="Arial"/>
                          <a:sym typeface="Arial"/>
                        </a:rPr>
                        <a:t>Respighi</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b="0" i="0" u="none" strike="noStrike" cap="none" baseline="0" dirty="0">
                          <a:solidFill>
                            <a:schemeClr val="dk1"/>
                          </a:solidFill>
                          <a:latin typeface="+mn-lt"/>
                          <a:ea typeface="Arial"/>
                          <a:cs typeface="Arial"/>
                          <a:sym typeface="Arial"/>
                        </a:rPr>
                        <a:t>Fountains of Rome</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85725" indent="0" algn="ctr"/>
                      <a:r>
                        <a:rPr lang="en-IN" sz="1400" b="0" i="0" u="none" strike="noStrike" cap="none" baseline="0" dirty="0">
                          <a:solidFill>
                            <a:schemeClr val="dk1"/>
                          </a:solidFill>
                          <a:latin typeface="+mn-lt"/>
                          <a:ea typeface="Arial"/>
                          <a:cs typeface="Arial"/>
                          <a:sym typeface="Arial"/>
                        </a:rPr>
                        <a:t>441.00</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Arial"/>
                          <a:cs typeface="Arial"/>
                          <a:sym typeface="Arial"/>
                        </a:rPr>
                        <a:t>1994</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95250" indent="0" algn="ctr"/>
                      <a:r>
                        <a:rPr lang="en-IN" sz="1400" b="0" i="0" u="none" strike="noStrike" cap="none" baseline="0" dirty="0">
                          <a:solidFill>
                            <a:schemeClr val="dk1"/>
                          </a:solidFill>
                          <a:latin typeface="+mn-lt"/>
                          <a:ea typeface="Arial"/>
                          <a:cs typeface="Arial"/>
                          <a:sym typeface="Arial"/>
                        </a:rPr>
                        <a:t>140.00</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1634584"/>
                  </a:ext>
                </a:extLst>
              </a:tr>
              <a:tr h="263063">
                <a:tc>
                  <a:txBody>
                    <a:bodyPr/>
                    <a:lstStyle/>
                    <a:p>
                      <a:r>
                        <a:rPr lang="en-IN" sz="1400" b="0" i="0" u="none" strike="noStrike" cap="none" baseline="0" dirty="0">
                          <a:solidFill>
                            <a:schemeClr val="dk1"/>
                          </a:solidFill>
                          <a:latin typeface="+mn-lt"/>
                          <a:ea typeface="Arial"/>
                          <a:cs typeface="Arial"/>
                          <a:sym typeface="Arial"/>
                        </a:rPr>
                        <a:t>Ravel</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b="0" i="0" u="none" strike="noStrike" cap="none" baseline="0" dirty="0">
                          <a:solidFill>
                            <a:schemeClr val="dk1"/>
                          </a:solidFill>
                          <a:latin typeface="+mn-lt"/>
                          <a:ea typeface="Arial"/>
                          <a:cs typeface="Arial"/>
                          <a:sym typeface="Arial"/>
                        </a:rPr>
                        <a:t>Le Tombeau de Couperin</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85725" indent="0" algn="ctr"/>
                      <a:r>
                        <a:rPr lang="en-IN" sz="1400" b="0" i="0" u="none" strike="noStrike" cap="none" baseline="0" dirty="0">
                          <a:solidFill>
                            <a:schemeClr val="dk1"/>
                          </a:solidFill>
                          <a:latin typeface="+mn-lt"/>
                          <a:ea typeface="Arial"/>
                          <a:cs typeface="Arial"/>
                          <a:sym typeface="Arial"/>
                        </a:rPr>
                        <a:t>510.00</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400" b="0" i="0" u="none" strike="noStrike" cap="none" baseline="0" dirty="0">
                          <a:solidFill>
                            <a:schemeClr val="dk1"/>
                          </a:solidFill>
                          <a:latin typeface="+mn-lt"/>
                          <a:ea typeface="Arial"/>
                          <a:cs typeface="Arial"/>
                          <a:sym typeface="Arial"/>
                        </a:rPr>
                        <a:t>1995</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98438" indent="0" algn="ctr"/>
                      <a:r>
                        <a:rPr lang="en-IN" sz="1400" b="0" i="0" u="none" strike="noStrike" cap="none" baseline="0" dirty="0">
                          <a:solidFill>
                            <a:schemeClr val="dk1"/>
                          </a:solidFill>
                          <a:latin typeface="+mn-lt"/>
                          <a:ea typeface="Arial"/>
                          <a:cs typeface="Arial"/>
                          <a:sym typeface="Arial"/>
                        </a:rPr>
                        <a:t>86.00</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14646195"/>
                  </a:ext>
                </a:extLst>
              </a:tr>
              <a:tr h="263063">
                <a:tc>
                  <a:txBody>
                    <a:bodyPr/>
                    <a:lstStyle/>
                    <a:p>
                      <a:r>
                        <a:rPr lang="en-IN" sz="1400" b="0" i="0" u="none" strike="noStrike" cap="none" baseline="0" dirty="0">
                          <a:solidFill>
                            <a:schemeClr val="dk1"/>
                          </a:solidFill>
                          <a:latin typeface="+mn-lt"/>
                          <a:ea typeface="Arial"/>
                          <a:cs typeface="Arial"/>
                          <a:sym typeface="Arial"/>
                        </a:rPr>
                        <a:t>Respighi</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400" b="0" i="0" u="none" strike="noStrike" cap="none" baseline="0" dirty="0">
                          <a:solidFill>
                            <a:schemeClr val="dk1"/>
                          </a:solidFill>
                          <a:latin typeface="+mn-lt"/>
                          <a:ea typeface="Arial"/>
                          <a:cs typeface="Arial"/>
                          <a:sym typeface="Arial"/>
                        </a:rPr>
                        <a:t>Ancient Aires and Dances Suite no. 1</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85725" indent="0" algn="ctr"/>
                      <a:r>
                        <a:rPr lang="en-IN" sz="1400" b="0" i="0" u="none" strike="noStrike" cap="none" baseline="0" dirty="0">
                          <a:solidFill>
                            <a:schemeClr val="dk1"/>
                          </a:solidFill>
                          <a:latin typeface="+mn-lt"/>
                          <a:ea typeface="Arial"/>
                          <a:cs typeface="Arial"/>
                          <a:sym typeface="Arial"/>
                        </a:rPr>
                        <a:t>441.00</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400" b="0" i="0" u="none" strike="noStrike" cap="none" baseline="0" dirty="0">
                          <a:solidFill>
                            <a:schemeClr val="dk1"/>
                          </a:solidFill>
                          <a:latin typeface="+mn-lt"/>
                          <a:ea typeface="Arial"/>
                          <a:cs typeface="Arial"/>
                          <a:sym typeface="Arial"/>
                        </a:rPr>
                        <a:t>1996</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98438" indent="0" algn="ctr"/>
                      <a:r>
                        <a:rPr lang="en-IN" sz="1400" b="0" i="0" u="none" strike="noStrike" cap="none" baseline="0" dirty="0">
                          <a:solidFill>
                            <a:schemeClr val="dk1"/>
                          </a:solidFill>
                          <a:latin typeface="+mn-lt"/>
                          <a:ea typeface="Arial"/>
                          <a:cs typeface="Arial"/>
                          <a:sym typeface="Arial"/>
                        </a:rPr>
                        <a:t>85.00</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032293"/>
                  </a:ext>
                </a:extLst>
              </a:tr>
              <a:tr h="263063">
                <a:tc>
                  <a:txBody>
                    <a:bodyPr/>
                    <a:lstStyle/>
                    <a:p>
                      <a:r>
                        <a:rPr lang="en-IN" sz="1400" b="0" i="0" u="none" strike="noStrike" cap="none" baseline="0" dirty="0">
                          <a:solidFill>
                            <a:schemeClr val="dk1"/>
                          </a:solidFill>
                          <a:latin typeface="+mn-lt"/>
                          <a:ea typeface="Arial"/>
                          <a:cs typeface="Arial"/>
                          <a:sym typeface="Arial"/>
                        </a:rPr>
                        <a:t>Elgar</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b="0" i="0" u="none" strike="noStrike" cap="none" baseline="0" dirty="0">
                          <a:solidFill>
                            <a:schemeClr val="dk1"/>
                          </a:solidFill>
                          <a:latin typeface="+mn-lt"/>
                          <a:ea typeface="Arial"/>
                          <a:cs typeface="Arial"/>
                          <a:sym typeface="Arial"/>
                        </a:rPr>
                        <a:t>Cello Concerto</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85725" indent="0" algn="ctr"/>
                      <a:r>
                        <a:rPr lang="en-IN" sz="1400" b="0" i="0" u="none" strike="noStrike" cap="none" baseline="0" dirty="0">
                          <a:solidFill>
                            <a:schemeClr val="dk1"/>
                          </a:solidFill>
                          <a:latin typeface="+mn-lt"/>
                          <a:ea typeface="Arial"/>
                          <a:cs typeface="Arial"/>
                          <a:sym typeface="Arial"/>
                        </a:rPr>
                        <a:t>550.00</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400" b="0" i="0" u="none" strike="noStrike" cap="none" baseline="0" dirty="0">
                          <a:solidFill>
                            <a:schemeClr val="dk1"/>
                          </a:solidFill>
                          <a:latin typeface="+mn-lt"/>
                          <a:ea typeface="Arial"/>
                          <a:cs typeface="Arial"/>
                          <a:sym typeface="Arial"/>
                        </a:rPr>
                        <a:t>1997</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95250" indent="0" algn="ctr"/>
                      <a:r>
                        <a:rPr lang="en-IN" sz="1400" b="0" i="0" u="none" strike="noStrike" cap="none" baseline="0" dirty="0">
                          <a:solidFill>
                            <a:schemeClr val="dk1"/>
                          </a:solidFill>
                          <a:latin typeface="+mn-lt"/>
                          <a:ea typeface="Arial"/>
                          <a:cs typeface="Arial"/>
                          <a:sym typeface="Arial"/>
                        </a:rPr>
                        <a:t>140.00</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15639382"/>
                  </a:ext>
                </a:extLst>
              </a:tr>
              <a:tr h="263063">
                <a:tc>
                  <a:txBody>
                    <a:bodyPr/>
                    <a:lstStyle/>
                    <a:p>
                      <a:r>
                        <a:rPr lang="en-IN" sz="1400" b="0" i="0" u="none" strike="noStrike" cap="none" baseline="0" dirty="0">
                          <a:solidFill>
                            <a:schemeClr val="dk1"/>
                          </a:solidFill>
                          <a:latin typeface="+mn-lt"/>
                          <a:ea typeface="Arial"/>
                          <a:cs typeface="Arial"/>
                          <a:sym typeface="Arial"/>
                        </a:rPr>
                        <a:t>Holst</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b="0" i="0" u="none" strike="noStrike" cap="none" baseline="0" dirty="0">
                          <a:solidFill>
                            <a:schemeClr val="dk1"/>
                          </a:solidFill>
                          <a:latin typeface="+mn-lt"/>
                          <a:ea typeface="Arial"/>
                          <a:cs typeface="Arial"/>
                          <a:sym typeface="Arial"/>
                        </a:rPr>
                        <a:t>The Planets</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85725" indent="0" algn="ctr"/>
                      <a:r>
                        <a:rPr lang="en-IN" sz="1400" b="0" i="0" u="none" strike="noStrike" cap="none" baseline="0" dirty="0">
                          <a:solidFill>
                            <a:schemeClr val="dk1"/>
                          </a:solidFill>
                          <a:latin typeface="+mn-lt"/>
                          <a:ea typeface="Arial"/>
                          <a:cs typeface="Arial"/>
                          <a:sym typeface="Arial"/>
                        </a:rPr>
                        <a:t>815.00</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400" b="0" i="0" u="none" strike="noStrike" cap="none" baseline="0" dirty="0">
                          <a:solidFill>
                            <a:schemeClr val="dk1"/>
                          </a:solidFill>
                          <a:latin typeface="+mn-lt"/>
                          <a:ea typeface="Arial"/>
                          <a:cs typeface="Arial"/>
                          <a:sym typeface="Arial"/>
                        </a:rPr>
                        <a:t>1997</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95250" indent="0" algn="ctr"/>
                      <a:r>
                        <a:rPr lang="en-IN" sz="1400" b="0" i="0" u="none" strike="noStrike" cap="none" baseline="0" dirty="0">
                          <a:solidFill>
                            <a:schemeClr val="dk1"/>
                          </a:solidFill>
                          <a:latin typeface="+mn-lt"/>
                          <a:ea typeface="Arial"/>
                          <a:cs typeface="Arial"/>
                          <a:sym typeface="Arial"/>
                        </a:rPr>
                        <a:t>300.00</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15376826"/>
                  </a:ext>
                </a:extLst>
              </a:tr>
              <a:tr h="263063">
                <a:tc>
                  <a:txBody>
                    <a:bodyPr/>
                    <a:lstStyle/>
                    <a:p>
                      <a:r>
                        <a:rPr lang="en-IN" sz="1400" b="0" i="0" u="none" strike="noStrike" cap="none" baseline="0" dirty="0">
                          <a:solidFill>
                            <a:schemeClr val="dk1"/>
                          </a:solidFill>
                          <a:latin typeface="+mn-lt"/>
                          <a:ea typeface="Arial"/>
                          <a:cs typeface="Arial"/>
                          <a:sym typeface="Arial"/>
                        </a:rPr>
                        <a:t>Ravel</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b="0" i="0" u="none" strike="noStrike" cap="none" baseline="0" dirty="0">
                          <a:solidFill>
                            <a:schemeClr val="dk1"/>
                          </a:solidFill>
                          <a:latin typeface="+mn-lt"/>
                          <a:ea typeface="Arial"/>
                          <a:cs typeface="Arial"/>
                          <a:sym typeface="Arial"/>
                        </a:rPr>
                        <a:t>Alborada Del Gracioso</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85725" indent="0" algn="ctr"/>
                      <a:r>
                        <a:rPr lang="en-IN" sz="1400" b="0" i="0" u="none" strike="noStrike" cap="none" baseline="0" dirty="0">
                          <a:solidFill>
                            <a:schemeClr val="dk1"/>
                          </a:solidFill>
                          <a:latin typeface="+mn-lt"/>
                          <a:ea typeface="Arial"/>
                          <a:cs typeface="Arial"/>
                          <a:sym typeface="Arial"/>
                        </a:rPr>
                        <a:t>360.00</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400" b="0" i="0" u="none" strike="noStrike" cap="none" baseline="0" dirty="0">
                          <a:solidFill>
                            <a:schemeClr val="dk1"/>
                          </a:solidFill>
                          <a:latin typeface="+mn-lt"/>
                          <a:ea typeface="Arial"/>
                          <a:cs typeface="Arial"/>
                          <a:sym typeface="Arial"/>
                        </a:rPr>
                        <a:t>1999</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95250" indent="0" algn="ctr"/>
                      <a:r>
                        <a:rPr lang="en-IN" sz="1400" b="0" i="0" u="none" strike="noStrike" cap="none" baseline="0" dirty="0">
                          <a:solidFill>
                            <a:schemeClr val="dk1"/>
                          </a:solidFill>
                          <a:latin typeface="+mn-lt"/>
                          <a:ea typeface="Arial"/>
                          <a:cs typeface="Arial"/>
                          <a:sym typeface="Arial"/>
                        </a:rPr>
                        <a:t>105.00</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51862172"/>
                  </a:ext>
                </a:extLst>
              </a:tr>
            </a:tbl>
          </a:graphicData>
        </a:graphic>
      </p:graphicFrame>
      <p:sp>
        <p:nvSpPr>
          <p:cNvPr id="2" name="Title 1"/>
          <p:cNvSpPr>
            <a:spLocks noGrp="1"/>
          </p:cNvSpPr>
          <p:nvPr>
            <p:ph type="title"/>
          </p:nvPr>
        </p:nvSpPr>
        <p:spPr/>
        <p:txBody>
          <a:bodyPr/>
          <a:lstStyle/>
          <a:p>
            <a:r>
              <a:rPr lang="en-US" altLang="en-US" sz="3400" dirty="0"/>
              <a:t>Prices Fall When Works Become Public Domain</a:t>
            </a:r>
            <a:endParaRPr lang="en-IN" sz="3400" dirty="0"/>
          </a:p>
        </p:txBody>
      </p:sp>
    </p:spTree>
    <p:extLst>
      <p:ext uri="{BB962C8B-B14F-4D97-AF65-F5344CB8AC3E}">
        <p14:creationId xmlns:p14="http://schemas.microsoft.com/office/powerpoint/2010/main" val="1605199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4.3 Protecting Intellectual Property</a:t>
            </a:r>
            <a:endParaRPr lang="en-IN" dirty="0"/>
          </a:p>
        </p:txBody>
      </p:sp>
    </p:spTree>
    <p:extLst>
      <p:ext uri="{BB962C8B-B14F-4D97-AF65-F5344CB8AC3E}">
        <p14:creationId xmlns:p14="http://schemas.microsoft.com/office/powerpoint/2010/main" val="404883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Trade Secret</a:t>
            </a:r>
            <a:endParaRPr lang="en-IN" dirty="0"/>
          </a:p>
        </p:txBody>
      </p:sp>
      <p:sp>
        <p:nvSpPr>
          <p:cNvPr id="5" name="Content Placeholder 4"/>
          <p:cNvSpPr>
            <a:spLocks noGrp="1"/>
          </p:cNvSpPr>
          <p:nvPr>
            <p:ph sz="quarter" idx="13"/>
          </p:nvPr>
        </p:nvSpPr>
        <p:spPr/>
        <p:txBody>
          <a:bodyPr/>
          <a:lstStyle/>
          <a:p>
            <a:pPr eaLnBrk="1" hangingPunct="1"/>
            <a:r>
              <a:rPr lang="en-US" altLang="en-US" dirty="0"/>
              <a:t>Confidential piece of intellectual property that gives company a competitive advantage</a:t>
            </a:r>
          </a:p>
          <a:p>
            <a:pPr eaLnBrk="1" hangingPunct="1"/>
            <a:r>
              <a:rPr lang="en-US" altLang="en-US" dirty="0"/>
              <a:t>Never expires</a:t>
            </a:r>
          </a:p>
          <a:p>
            <a:pPr eaLnBrk="1" hangingPunct="1"/>
            <a:r>
              <a:rPr lang="en-US" altLang="en-US" dirty="0"/>
              <a:t>Not appropriate for all intellectual properties</a:t>
            </a:r>
          </a:p>
          <a:p>
            <a:pPr eaLnBrk="1" hangingPunct="1"/>
            <a:r>
              <a:rPr lang="en-US" altLang="en-US" dirty="0"/>
              <a:t>Reverse engineering allowed</a:t>
            </a:r>
          </a:p>
          <a:p>
            <a:pPr eaLnBrk="1" hangingPunct="1"/>
            <a:r>
              <a:rPr lang="en-US" altLang="en-US" dirty="0"/>
              <a:t>May be compromised when employees leave firm</a:t>
            </a:r>
          </a:p>
        </p:txBody>
      </p:sp>
    </p:spTree>
    <p:extLst>
      <p:ext uri="{BB962C8B-B14F-4D97-AF65-F5344CB8AC3E}">
        <p14:creationId xmlns:p14="http://schemas.microsoft.com/office/powerpoint/2010/main" val="3101011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Trademark, Service Mark</a:t>
            </a:r>
            <a:endParaRPr lang="en-IN" dirty="0"/>
          </a:p>
        </p:txBody>
      </p:sp>
      <p:sp>
        <p:nvSpPr>
          <p:cNvPr id="3" name="Content Placeholder 2"/>
          <p:cNvSpPr>
            <a:spLocks noGrp="1"/>
          </p:cNvSpPr>
          <p:nvPr>
            <p:ph sz="quarter" idx="13"/>
          </p:nvPr>
        </p:nvSpPr>
        <p:spPr/>
        <p:txBody>
          <a:bodyPr/>
          <a:lstStyle/>
          <a:p>
            <a:pPr eaLnBrk="1" hangingPunct="1"/>
            <a:r>
              <a:rPr lang="en-US" altLang="en-US" sz="2200" dirty="0"/>
              <a:t>Trademark: Identifies goods</a:t>
            </a:r>
          </a:p>
          <a:p>
            <a:pPr eaLnBrk="1" hangingPunct="1"/>
            <a:r>
              <a:rPr lang="en-US" altLang="en-US" sz="2200" dirty="0"/>
              <a:t>Service mark: Identifies services</a:t>
            </a:r>
          </a:p>
          <a:p>
            <a:pPr eaLnBrk="1" hangingPunct="1"/>
            <a:r>
              <a:rPr lang="en-US" altLang="en-US" sz="2200" dirty="0"/>
              <a:t>Company can establish a “brand name”</a:t>
            </a:r>
          </a:p>
          <a:p>
            <a:pPr eaLnBrk="1" hangingPunct="1"/>
            <a:r>
              <a:rPr lang="en-US" altLang="en-US" sz="2200" dirty="0"/>
              <a:t>Does not expire</a:t>
            </a:r>
          </a:p>
          <a:p>
            <a:pPr eaLnBrk="1" hangingPunct="1"/>
            <a:r>
              <a:rPr lang="en-US" altLang="en-US" sz="2200" dirty="0"/>
              <a:t>If brand name becomes common noun, trademark may be lost</a:t>
            </a:r>
          </a:p>
          <a:p>
            <a:pPr eaLnBrk="1" hangingPunct="1"/>
            <a:r>
              <a:rPr lang="en-US" altLang="en-US" sz="2200" dirty="0"/>
              <a:t>Companies advertise to protect their trademarks</a:t>
            </a:r>
          </a:p>
          <a:p>
            <a:pPr eaLnBrk="1" hangingPunct="1"/>
            <a:r>
              <a:rPr lang="en-US" altLang="en-US" sz="2200" dirty="0"/>
              <a:t>Companies also protect trademarks by contacting those who misuse them</a:t>
            </a:r>
          </a:p>
        </p:txBody>
      </p:sp>
    </p:spTree>
    <p:extLst>
      <p:ext uri="{BB962C8B-B14F-4D97-AF65-F5344CB8AC3E}">
        <p14:creationId xmlns:p14="http://schemas.microsoft.com/office/powerpoint/2010/main" val="3329263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5555407"/>
            <a:ext cx="8229600" cy="754367"/>
          </a:xfrm>
        </p:spPr>
        <p:txBody>
          <a:bodyPr/>
          <a:lstStyle/>
          <a:p>
            <a:pPr marL="432" indent="0">
              <a:buNone/>
            </a:pPr>
            <a:r>
              <a:rPr lang="en-US" altLang="en-US" sz="1600" dirty="0"/>
              <a:t>Xerox Corporation ran this advertisement as part of its campaign to protect its trademark. (Screenshot by Xerox. Copyright © 2012 by Xerox Corporation. All rights reserved. Reprinted with permission.)</a:t>
            </a:r>
          </a:p>
        </p:txBody>
      </p:sp>
      <p:pic>
        <p:nvPicPr>
          <p:cNvPr id="4" name="Picture 3" descr="the advertisement is a close up of a young child’s chest as he or she unzips their jacket. The title of the ad says, if a trademark is misused, it could come undone. Text below the headline asks the reader to refrain from using the word xerox only as an adjective, and not as a noun so that they can retain their use of the word as intellectual propert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1606" y="1483915"/>
            <a:ext cx="6080789" cy="3959179"/>
          </a:xfrm>
          <a:prstGeom prst="rect">
            <a:avLst/>
          </a:prstGeom>
        </p:spPr>
      </p:pic>
      <p:sp>
        <p:nvSpPr>
          <p:cNvPr id="2" name="Title 1"/>
          <p:cNvSpPr>
            <a:spLocks noGrp="1"/>
          </p:cNvSpPr>
          <p:nvPr>
            <p:ph type="title"/>
          </p:nvPr>
        </p:nvSpPr>
        <p:spPr/>
        <p:txBody>
          <a:bodyPr/>
          <a:lstStyle/>
          <a:p>
            <a:r>
              <a:rPr lang="en-US" dirty="0"/>
              <a:t>Trademarks and Service Marks</a:t>
            </a:r>
            <a:endParaRPr lang="en-IN" dirty="0"/>
          </a:p>
        </p:txBody>
      </p:sp>
    </p:spTree>
    <p:extLst>
      <p:ext uri="{BB962C8B-B14F-4D97-AF65-F5344CB8AC3E}">
        <p14:creationId xmlns:p14="http://schemas.microsoft.com/office/powerpoint/2010/main" val="388506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lstStyle/>
          <a:p>
            <a:r>
              <a:rPr lang="en-IN" dirty="0"/>
              <a:t>Learning Objectives </a:t>
            </a:r>
            <a:r>
              <a:rPr lang="en-IN" sz="2000" b="0" dirty="0"/>
              <a:t>(1 of 2)</a:t>
            </a:r>
            <a:endParaRPr lang="en-IN" sz="2000" dirty="0"/>
          </a:p>
        </p:txBody>
      </p:sp>
      <p:sp>
        <p:nvSpPr>
          <p:cNvPr id="20" name="Content Placeholder 19"/>
          <p:cNvSpPr>
            <a:spLocks noGrp="1"/>
          </p:cNvSpPr>
          <p:nvPr>
            <p:ph sz="quarter" idx="13"/>
          </p:nvPr>
        </p:nvSpPr>
        <p:spPr/>
        <p:txBody>
          <a:bodyPr/>
          <a:lstStyle/>
          <a:p>
            <a:pPr marL="0" indent="0">
              <a:buNone/>
            </a:pPr>
            <a:r>
              <a:rPr lang="en-US" b="1" dirty="0">
                <a:solidFill>
                  <a:schemeClr val="tx2"/>
                </a:solidFill>
              </a:rPr>
              <a:t>4.1</a:t>
            </a:r>
            <a:r>
              <a:rPr lang="en-US" dirty="0"/>
              <a:t> </a:t>
            </a:r>
            <a:r>
              <a:rPr lang="en-US" altLang="en-US" dirty="0"/>
              <a:t>Introduction</a:t>
            </a:r>
            <a:endParaRPr lang="en-US" dirty="0"/>
          </a:p>
          <a:p>
            <a:pPr marL="0" indent="0">
              <a:buNone/>
            </a:pPr>
            <a:r>
              <a:rPr lang="en-US" b="1" dirty="0">
                <a:solidFill>
                  <a:schemeClr val="tx2"/>
                </a:solidFill>
              </a:rPr>
              <a:t>4.2</a:t>
            </a:r>
            <a:r>
              <a:rPr lang="en-US" dirty="0"/>
              <a:t> </a:t>
            </a:r>
            <a:r>
              <a:rPr lang="en-US" altLang="en-US" dirty="0"/>
              <a:t>Intellectual property rights</a:t>
            </a:r>
            <a:endParaRPr lang="en-US" dirty="0"/>
          </a:p>
          <a:p>
            <a:pPr marL="0" indent="0" eaLnBrk="1" hangingPunct="1">
              <a:buNone/>
            </a:pPr>
            <a:r>
              <a:rPr lang="en-US" b="1" dirty="0">
                <a:solidFill>
                  <a:schemeClr val="tx2"/>
                </a:solidFill>
              </a:rPr>
              <a:t>4.3</a:t>
            </a:r>
            <a:r>
              <a:rPr lang="en-US" dirty="0"/>
              <a:t> </a:t>
            </a:r>
            <a:r>
              <a:rPr lang="en-US" altLang="en-US" dirty="0"/>
              <a:t>Protecting intellectual property</a:t>
            </a:r>
          </a:p>
          <a:p>
            <a:pPr marL="0" indent="0" eaLnBrk="1" hangingPunct="1">
              <a:buNone/>
            </a:pPr>
            <a:r>
              <a:rPr lang="en-US" b="1" dirty="0">
                <a:solidFill>
                  <a:schemeClr val="tx2"/>
                </a:solidFill>
              </a:rPr>
              <a:t>4.4</a:t>
            </a:r>
            <a:r>
              <a:rPr lang="en-US" dirty="0"/>
              <a:t> </a:t>
            </a:r>
            <a:r>
              <a:rPr lang="en-US" altLang="en-US" dirty="0"/>
              <a:t>Fair use</a:t>
            </a:r>
          </a:p>
          <a:p>
            <a:pPr marL="0" indent="0" eaLnBrk="1" hangingPunct="1">
              <a:buNone/>
            </a:pPr>
            <a:r>
              <a:rPr lang="en-US" b="1" dirty="0">
                <a:solidFill>
                  <a:schemeClr val="tx2"/>
                </a:solidFill>
              </a:rPr>
              <a:t>4.5</a:t>
            </a:r>
            <a:r>
              <a:rPr lang="en-US" dirty="0"/>
              <a:t> </a:t>
            </a:r>
            <a:r>
              <a:rPr lang="en-US" altLang="en-US" dirty="0"/>
              <a:t>Digital media</a:t>
            </a:r>
          </a:p>
        </p:txBody>
      </p:sp>
    </p:spTree>
    <p:extLst>
      <p:ext uri="{BB962C8B-B14F-4D97-AF65-F5344CB8AC3E}">
        <p14:creationId xmlns:p14="http://schemas.microsoft.com/office/powerpoint/2010/main" val="3025435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Patent</a:t>
            </a:r>
            <a:endParaRPr lang="en-IN" dirty="0"/>
          </a:p>
        </p:txBody>
      </p:sp>
      <p:sp>
        <p:nvSpPr>
          <p:cNvPr id="3" name="Content Placeholder 2"/>
          <p:cNvSpPr>
            <a:spLocks noGrp="1"/>
          </p:cNvSpPr>
          <p:nvPr>
            <p:ph sz="quarter" idx="13"/>
          </p:nvPr>
        </p:nvSpPr>
        <p:spPr/>
        <p:txBody>
          <a:bodyPr/>
          <a:lstStyle/>
          <a:p>
            <a:pPr eaLnBrk="1" hangingPunct="1"/>
            <a:r>
              <a:rPr lang="en-US" altLang="en-US" dirty="0"/>
              <a:t>A public document that provides detailed description of invention</a:t>
            </a:r>
          </a:p>
          <a:p>
            <a:pPr eaLnBrk="1" hangingPunct="1"/>
            <a:r>
              <a:rPr lang="en-US" altLang="en-US" dirty="0"/>
              <a:t>Provides owner with exclusive right to the invention</a:t>
            </a:r>
          </a:p>
          <a:p>
            <a:pPr eaLnBrk="1" hangingPunct="1"/>
            <a:r>
              <a:rPr lang="en-US" altLang="en-US" dirty="0"/>
              <a:t>Owner can prevent others from making, using, or selling invention for 20 years</a:t>
            </a:r>
          </a:p>
        </p:txBody>
      </p:sp>
    </p:spTree>
    <p:extLst>
      <p:ext uri="{BB962C8B-B14F-4D97-AF65-F5344CB8AC3E}">
        <p14:creationId xmlns:p14="http://schemas.microsoft.com/office/powerpoint/2010/main" val="1869683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Copyright </a:t>
            </a:r>
            <a:endParaRPr lang="en-IN" dirty="0"/>
          </a:p>
        </p:txBody>
      </p:sp>
      <p:sp>
        <p:nvSpPr>
          <p:cNvPr id="3" name="Content Placeholder 2"/>
          <p:cNvSpPr>
            <a:spLocks noGrp="1"/>
          </p:cNvSpPr>
          <p:nvPr>
            <p:ph sz="quarter" idx="13"/>
          </p:nvPr>
        </p:nvSpPr>
        <p:spPr/>
        <p:txBody>
          <a:bodyPr/>
          <a:lstStyle/>
          <a:p>
            <a:r>
              <a:rPr lang="en-US" altLang="en-US" dirty="0"/>
              <a:t>Provides owner of an original work five rights</a:t>
            </a:r>
          </a:p>
          <a:p>
            <a:pPr lvl="1"/>
            <a:r>
              <a:rPr lang="en-US" altLang="en-US" dirty="0"/>
              <a:t>Reproduction</a:t>
            </a:r>
          </a:p>
          <a:p>
            <a:pPr lvl="1"/>
            <a:r>
              <a:rPr lang="en-US" altLang="en-US" dirty="0"/>
              <a:t>Distribution</a:t>
            </a:r>
          </a:p>
          <a:p>
            <a:pPr lvl="1"/>
            <a:r>
              <a:rPr lang="en-US" altLang="en-US" dirty="0"/>
              <a:t>Public display</a:t>
            </a:r>
          </a:p>
          <a:p>
            <a:pPr lvl="1"/>
            <a:r>
              <a:rPr lang="en-US" altLang="en-US" dirty="0"/>
              <a:t>Public performance</a:t>
            </a:r>
          </a:p>
          <a:p>
            <a:pPr lvl="1"/>
            <a:r>
              <a:rPr lang="en-US" altLang="en-US" dirty="0"/>
              <a:t>Production of derivative works</a:t>
            </a:r>
          </a:p>
          <a:p>
            <a:r>
              <a:rPr lang="en-US" altLang="en-US" dirty="0"/>
              <a:t>Copyright-related industries represent 6% of U.S. gross domestic product (&gt; $900 billion/ year)</a:t>
            </a:r>
          </a:p>
          <a:p>
            <a:r>
              <a:rPr lang="en-US" altLang="en-US" dirty="0"/>
              <a:t>Copyright protection has expanded greatly since 1790</a:t>
            </a:r>
          </a:p>
        </p:txBody>
      </p:sp>
    </p:spTree>
    <p:extLst>
      <p:ext uri="{BB962C8B-B14F-4D97-AF65-F5344CB8AC3E}">
        <p14:creationId xmlns:p14="http://schemas.microsoft.com/office/powerpoint/2010/main" val="3913681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Court Cases and Legislation</a:t>
            </a:r>
            <a:endParaRPr lang="en-IN" dirty="0"/>
          </a:p>
        </p:txBody>
      </p:sp>
      <p:sp>
        <p:nvSpPr>
          <p:cNvPr id="3" name="Content Placeholder 2"/>
          <p:cNvSpPr>
            <a:spLocks noGrp="1"/>
          </p:cNvSpPr>
          <p:nvPr>
            <p:ph sz="quarter" idx="13"/>
          </p:nvPr>
        </p:nvSpPr>
        <p:spPr>
          <a:xfrm>
            <a:off x="457200" y="1556326"/>
            <a:ext cx="8229600" cy="4671946"/>
          </a:xfrm>
        </p:spPr>
        <p:txBody>
          <a:bodyPr/>
          <a:lstStyle/>
          <a:p>
            <a:pPr eaLnBrk="1" hangingPunct="1"/>
            <a:r>
              <a:rPr lang="en-US" altLang="en-US" sz="2200" b="1" dirty="0"/>
              <a:t>Gershwin Publishing v. Columbia Artists</a:t>
            </a:r>
          </a:p>
          <a:p>
            <a:pPr lvl="1"/>
            <a:r>
              <a:rPr lang="en-US" altLang="en-US" sz="2200" dirty="0"/>
              <a:t>Columbia Artists Management Inc. held liable for copyright infringements of community concert associations it supported</a:t>
            </a:r>
          </a:p>
          <a:p>
            <a:pPr eaLnBrk="1" hangingPunct="1"/>
            <a:r>
              <a:rPr lang="en-US" altLang="en-US" sz="2200" dirty="0"/>
              <a:t>Davey Jones Locker</a:t>
            </a:r>
          </a:p>
          <a:p>
            <a:pPr lvl="1"/>
            <a:r>
              <a:rPr lang="en-US" altLang="en-US" sz="2200" dirty="0"/>
              <a:t>Richard Kenadek found guilty of violating copyrights of owners of software he posted on a computer bulletin board system</a:t>
            </a:r>
          </a:p>
          <a:p>
            <a:pPr eaLnBrk="1" hangingPunct="1"/>
            <a:r>
              <a:rPr lang="en-US" altLang="en-US" sz="2200" dirty="0"/>
              <a:t>No Electronic Theft Act</a:t>
            </a:r>
          </a:p>
          <a:p>
            <a:pPr lvl="1"/>
            <a:r>
              <a:rPr lang="en-US" altLang="en-US" sz="2200" dirty="0"/>
              <a:t>Made it a criminal offense to reproduce or distribute more than $1,000 worth of copyrighted material in a six-month period</a:t>
            </a:r>
          </a:p>
        </p:txBody>
      </p:sp>
    </p:spTree>
    <p:extLst>
      <p:ext uri="{BB962C8B-B14F-4D97-AF65-F5344CB8AC3E}">
        <p14:creationId xmlns:p14="http://schemas.microsoft.com/office/powerpoint/2010/main" val="3884538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5788321"/>
            <a:ext cx="8229600" cy="521454"/>
          </a:xfrm>
        </p:spPr>
        <p:txBody>
          <a:bodyPr/>
          <a:lstStyle/>
          <a:p>
            <a:pPr marL="432" indent="0">
              <a:buNone/>
            </a:pPr>
            <a:r>
              <a:rPr lang="en-US" sz="1600" dirty="0"/>
              <a:t>Since the first Copyright Act was passed in 1790, both the length of copyright protection and the kinds of intellectual property that can be copyrighted have grown dramatically.</a:t>
            </a:r>
          </a:p>
        </p:txBody>
      </p:sp>
      <p:pic>
        <p:nvPicPr>
          <p:cNvPr id="4" name="Picture 3" descr="The y axis is labeled years of protection, and displays 28, 42, 56, 75 and 96 years since enacting the Copyright Act. The x axis displays the years 17 90, 18 30, 19 09, 19 76, and 19 98. A blue line starts at the 28 year and 17 90 vertices extends to the 18 30 mark. Along this line are the words prints and books. A line starts at the 42 year and 18 30 vertices with sheet music and photographs marked on the line. This line ends at the 19 09 and 42 year vertices, where labels for motion pictures, sound recordings, and corporate authorship are seen.  The next line starts at the 56 year and 19 09 vertices with the label, computer software shortly before the line gets to the 56 year, 19 76 vertices. A line from the 75 year, 19 76 vertices has only the label, Automatic renewal. A line starting at the 96 year, 19 98 vertices is unlabel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901" y="1743044"/>
            <a:ext cx="7798198" cy="3751471"/>
          </a:xfrm>
          <a:prstGeom prst="rect">
            <a:avLst/>
          </a:prstGeom>
        </p:spPr>
      </p:pic>
      <p:sp>
        <p:nvSpPr>
          <p:cNvPr id="2" name="Title 1"/>
          <p:cNvSpPr>
            <a:spLocks noGrp="1"/>
          </p:cNvSpPr>
          <p:nvPr>
            <p:ph type="title"/>
          </p:nvPr>
        </p:nvSpPr>
        <p:spPr/>
        <p:txBody>
          <a:bodyPr/>
          <a:lstStyle/>
          <a:p>
            <a:r>
              <a:rPr lang="en-US" altLang="en-US" dirty="0"/>
              <a:t>Copyright Creep </a:t>
            </a:r>
            <a:r>
              <a:rPr lang="en-US" altLang="en-US" sz="2000" b="0" dirty="0"/>
              <a:t>(1 of 2)</a:t>
            </a:r>
            <a:endParaRPr lang="en-IN" sz="2000" dirty="0"/>
          </a:p>
        </p:txBody>
      </p:sp>
    </p:spTree>
    <p:extLst>
      <p:ext uri="{BB962C8B-B14F-4D97-AF65-F5344CB8AC3E}">
        <p14:creationId xmlns:p14="http://schemas.microsoft.com/office/powerpoint/2010/main" val="2721870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Copyright Creep </a:t>
            </a:r>
            <a:r>
              <a:rPr lang="en-US" altLang="en-US" sz="2000" b="0" dirty="0"/>
              <a:t>(2 of 2)</a:t>
            </a:r>
            <a:endParaRPr lang="en-IN" dirty="0"/>
          </a:p>
        </p:txBody>
      </p:sp>
      <p:sp>
        <p:nvSpPr>
          <p:cNvPr id="3" name="Content Placeholder 2"/>
          <p:cNvSpPr>
            <a:spLocks noGrp="1"/>
          </p:cNvSpPr>
          <p:nvPr>
            <p:ph sz="quarter" idx="13"/>
          </p:nvPr>
        </p:nvSpPr>
        <p:spPr/>
        <p:txBody>
          <a:bodyPr/>
          <a:lstStyle/>
          <a:p>
            <a:pPr eaLnBrk="1" hangingPunct="1"/>
            <a:r>
              <a:rPr lang="en-US" altLang="en-US" dirty="0"/>
              <a:t>Since 1790, protection for books extended from 28 years to 95 years or more</a:t>
            </a:r>
          </a:p>
          <a:p>
            <a:pPr eaLnBrk="1" hangingPunct="1"/>
            <a:r>
              <a:rPr lang="en-US" altLang="en-US" dirty="0"/>
              <a:t>Some say latest extension done to prevent Disney characters from becoming public domain</a:t>
            </a:r>
          </a:p>
          <a:p>
            <a:pPr eaLnBrk="1" hangingPunct="1"/>
            <a:r>
              <a:rPr lang="en-US" altLang="en-US" dirty="0"/>
              <a:t>Group of petitioners challenged the Copyright Term Extension Act of 1998, arguing Congress exceeded Constitutional power</a:t>
            </a:r>
          </a:p>
          <a:p>
            <a:pPr eaLnBrk="1" hangingPunct="1"/>
            <a:r>
              <a:rPr lang="en-US" altLang="en-US" dirty="0"/>
              <a:t>U.S. Supreme Court ruling</a:t>
            </a:r>
          </a:p>
          <a:p>
            <a:pPr lvl="1"/>
            <a:r>
              <a:rPr lang="en-US" altLang="en-US" dirty="0"/>
              <a:t>C</a:t>
            </a:r>
            <a:r>
              <a:rPr lang="en-US" altLang="en-US" sz="100" dirty="0"/>
              <a:t> </a:t>
            </a:r>
            <a:r>
              <a:rPr lang="en-US" altLang="en-US" dirty="0"/>
              <a:t>T</a:t>
            </a:r>
            <a:r>
              <a:rPr lang="en-US" altLang="en-US" sz="100" dirty="0"/>
              <a:t> </a:t>
            </a:r>
            <a:r>
              <a:rPr lang="en-US" altLang="en-US" dirty="0"/>
              <a:t>E</a:t>
            </a:r>
            <a:r>
              <a:rPr lang="en-US" altLang="en-US" sz="100" dirty="0"/>
              <a:t> </a:t>
            </a:r>
            <a:r>
              <a:rPr lang="en-US" altLang="en-US" dirty="0"/>
              <a:t>A does not create perpetual copyrights</a:t>
            </a:r>
          </a:p>
          <a:p>
            <a:pPr lvl="1"/>
            <a:r>
              <a:rPr lang="en-US" altLang="en-US" dirty="0"/>
              <a:t>C</a:t>
            </a:r>
            <a:r>
              <a:rPr lang="en-US" altLang="en-US" sz="100" dirty="0"/>
              <a:t> </a:t>
            </a:r>
            <a:r>
              <a:rPr lang="en-US" altLang="en-US" dirty="0"/>
              <a:t>T</a:t>
            </a:r>
            <a:r>
              <a:rPr lang="en-US" altLang="en-US" sz="100" dirty="0"/>
              <a:t> </a:t>
            </a:r>
            <a:r>
              <a:rPr lang="en-US" altLang="en-US" dirty="0"/>
              <a:t>E</a:t>
            </a:r>
            <a:r>
              <a:rPr lang="en-US" altLang="en-US" sz="100" dirty="0"/>
              <a:t> </a:t>
            </a:r>
            <a:r>
              <a:rPr lang="en-US" altLang="en-US" dirty="0"/>
              <a:t>A is constitutional</a:t>
            </a:r>
          </a:p>
        </p:txBody>
      </p:sp>
    </p:spTree>
    <p:extLst>
      <p:ext uri="{BB962C8B-B14F-4D97-AF65-F5344CB8AC3E}">
        <p14:creationId xmlns:p14="http://schemas.microsoft.com/office/powerpoint/2010/main" val="3455890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Case Study: Database Guru</a:t>
            </a:r>
            <a:endParaRPr lang="en-IN" dirty="0"/>
          </a:p>
        </p:txBody>
      </p:sp>
      <p:sp>
        <p:nvSpPr>
          <p:cNvPr id="10" name="Text Placeholder 9"/>
          <p:cNvSpPr>
            <a:spLocks noGrp="1"/>
          </p:cNvSpPr>
          <p:nvPr>
            <p:ph type="body" sz="quarter" idx="14"/>
          </p:nvPr>
        </p:nvSpPr>
        <p:spPr/>
        <p:txBody>
          <a:bodyPr/>
          <a:lstStyle/>
          <a:p>
            <a:pPr eaLnBrk="1" hangingPunct="1"/>
            <a:r>
              <a:rPr lang="en-US" altLang="en-US" dirty="0"/>
              <a:t>Rajiv employed at Felicity Software</a:t>
            </a:r>
          </a:p>
          <a:p>
            <a:pPr eaLnBrk="1" hangingPunct="1"/>
            <a:r>
              <a:rPr lang="en-US" altLang="en-US" dirty="0"/>
              <a:t>Signed a confidentiality and proprietary rights agreement</a:t>
            </a:r>
          </a:p>
          <a:p>
            <a:pPr eaLnBrk="1" hangingPunct="1"/>
            <a:r>
              <a:rPr lang="en-US" altLang="en-US" dirty="0"/>
              <a:t>Developed some database optimizations</a:t>
            </a:r>
          </a:p>
          <a:p>
            <a:pPr eaLnBrk="1" hangingPunct="1"/>
            <a:r>
              <a:rPr lang="en-US" altLang="en-US" dirty="0"/>
              <a:t>Moved to </a:t>
            </a:r>
            <a:r>
              <a:rPr lang="en-US" altLang="en-US" dirty="0">
                <a:hlinkClick r:id="rId2" tooltip="http://unrelated.com/"/>
              </a:rPr>
              <a:t>Unrelated.com</a:t>
            </a:r>
            <a:r>
              <a:rPr lang="en-US" altLang="en-US" dirty="0"/>
              <a:t>, supervises team developing database software</a:t>
            </a:r>
          </a:p>
          <a:p>
            <a:pPr eaLnBrk="1" hangingPunct="1"/>
            <a:r>
              <a:rPr lang="en-US" altLang="en-US" dirty="0"/>
              <a:t>Realizes his optimizations would help team at </a:t>
            </a:r>
            <a:r>
              <a:rPr lang="en-US" altLang="en-US" dirty="0">
                <a:hlinkClick r:id="rId2" tooltip="http://unrelated.com/"/>
              </a:rPr>
              <a:t>Unrelated.com</a:t>
            </a:r>
            <a:endParaRPr lang="en-US" altLang="en-US" dirty="0"/>
          </a:p>
        </p:txBody>
      </p:sp>
    </p:spTree>
    <p:extLst>
      <p:ext uri="{BB962C8B-B14F-4D97-AF65-F5344CB8AC3E}">
        <p14:creationId xmlns:p14="http://schemas.microsoft.com/office/powerpoint/2010/main" val="3502723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Two alternatives for Rajiv</a:t>
            </a:r>
            <a:endParaRPr lang="en-IN" dirty="0"/>
          </a:p>
        </p:txBody>
      </p:sp>
      <p:sp>
        <p:nvSpPr>
          <p:cNvPr id="3" name="Content Placeholder 2"/>
          <p:cNvSpPr>
            <a:spLocks noGrp="1"/>
          </p:cNvSpPr>
          <p:nvPr>
            <p:ph sz="quarter" idx="13"/>
          </p:nvPr>
        </p:nvSpPr>
        <p:spPr/>
        <p:txBody>
          <a:bodyPr/>
          <a:lstStyle/>
          <a:p>
            <a:r>
              <a:rPr lang="en-US" altLang="en-US" dirty="0"/>
              <a:t>“Clean room” strategy</a:t>
            </a:r>
          </a:p>
          <a:p>
            <a:pPr lvl="1"/>
            <a:r>
              <a:rPr lang="en-US" altLang="en-US" dirty="0"/>
              <a:t>Provide team with publicly available information</a:t>
            </a:r>
          </a:p>
          <a:p>
            <a:pPr lvl="1"/>
            <a:r>
              <a:rPr lang="en-US" altLang="en-US" dirty="0"/>
              <a:t>Provide team with performance targets</a:t>
            </a:r>
          </a:p>
          <a:p>
            <a:r>
              <a:rPr lang="en-US" altLang="en-US" dirty="0"/>
              <a:t>Become personally involved</a:t>
            </a:r>
          </a:p>
          <a:p>
            <a:pPr lvl="1"/>
            <a:r>
              <a:rPr lang="en-US" altLang="en-US" dirty="0"/>
              <a:t>Ask team open-ended questions</a:t>
            </a:r>
          </a:p>
          <a:p>
            <a:pPr lvl="1"/>
            <a:r>
              <a:rPr lang="en-US" altLang="en-US" dirty="0"/>
              <a:t>Allow them to rediscover the optimizations he made at Felicity</a:t>
            </a:r>
          </a:p>
        </p:txBody>
      </p:sp>
    </p:spTree>
    <p:extLst>
      <p:ext uri="{BB962C8B-B14F-4D97-AF65-F5344CB8AC3E}">
        <p14:creationId xmlns:p14="http://schemas.microsoft.com/office/powerpoint/2010/main" val="2689002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Kantian Analysis</a:t>
            </a:r>
            <a:endParaRPr lang="en-IN" dirty="0"/>
          </a:p>
        </p:txBody>
      </p:sp>
      <p:sp>
        <p:nvSpPr>
          <p:cNvPr id="3" name="Content Placeholder 2"/>
          <p:cNvSpPr>
            <a:spLocks noGrp="1"/>
          </p:cNvSpPr>
          <p:nvPr>
            <p:ph sz="quarter" idx="13"/>
          </p:nvPr>
        </p:nvSpPr>
        <p:spPr>
          <a:xfrm>
            <a:off x="457200" y="1556326"/>
            <a:ext cx="8229600" cy="4818595"/>
          </a:xfrm>
        </p:spPr>
        <p:txBody>
          <a:bodyPr/>
          <a:lstStyle/>
          <a:p>
            <a:r>
              <a:rPr lang="en-US" altLang="en-US" sz="2200" dirty="0"/>
              <a:t>“Clean room” option</a:t>
            </a:r>
          </a:p>
          <a:p>
            <a:pPr lvl="1"/>
            <a:r>
              <a:rPr lang="en-US" altLang="en-US" sz="2200" dirty="0"/>
              <a:t>Rajiv does not violate agreement he signed</a:t>
            </a:r>
          </a:p>
          <a:p>
            <a:pPr lvl="1"/>
            <a:r>
              <a:rPr lang="en-US" altLang="en-US" sz="2200" dirty="0"/>
              <a:t>“You can share your expertise with others” is a rule that can be universalized</a:t>
            </a:r>
          </a:p>
          <a:p>
            <a:pPr lvl="1"/>
            <a:r>
              <a:rPr lang="en-US" altLang="en-US" sz="2200" dirty="0"/>
              <a:t>Morally right</a:t>
            </a:r>
          </a:p>
          <a:p>
            <a:r>
              <a:rPr lang="en-US" altLang="en-US" sz="2200" dirty="0"/>
              <a:t>“Personally involved” option</a:t>
            </a:r>
          </a:p>
          <a:p>
            <a:pPr lvl="1"/>
            <a:r>
              <a:rPr lang="en-US" altLang="en-US" sz="2200" dirty="0"/>
              <a:t>If he does not asking leading questions, O</a:t>
            </a:r>
            <a:r>
              <a:rPr lang="en-US" altLang="en-US" sz="100" dirty="0"/>
              <a:t> </a:t>
            </a:r>
            <a:r>
              <a:rPr lang="en-US" altLang="en-US" sz="2200" dirty="0"/>
              <a:t>K</a:t>
            </a:r>
          </a:p>
          <a:p>
            <a:pPr lvl="1"/>
            <a:r>
              <a:rPr lang="en-US" altLang="en-US" sz="2200" dirty="0"/>
              <a:t>If he asks leading questions, he is disclosing information and violating agreement he signed</a:t>
            </a:r>
          </a:p>
          <a:p>
            <a:pPr lvl="1"/>
            <a:r>
              <a:rPr lang="en-US" altLang="en-US" sz="2200" dirty="0"/>
              <a:t>Breaking a contract = breaking a promise </a:t>
            </a:r>
            <a:r>
              <a:rPr lang="en-US" altLang="en-US" sz="2200" dirty="0">
                <a:sym typeface="Symbol" panose="05050102010706020507" pitchFamily="18" charset="2"/>
              </a:rPr>
              <a:t>→ </a:t>
            </a:r>
            <a:r>
              <a:rPr lang="en-US" altLang="en-US" sz="2200" dirty="0"/>
              <a:t>wrong</a:t>
            </a:r>
          </a:p>
          <a:p>
            <a:pPr lvl="1"/>
            <a:r>
              <a:rPr lang="en-US" altLang="en-US" sz="2200" dirty="0"/>
              <a:t>Is it reasonable to think he can avoid asking leading questions?</a:t>
            </a:r>
          </a:p>
        </p:txBody>
      </p:sp>
    </p:spTree>
    <p:extLst>
      <p:ext uri="{BB962C8B-B14F-4D97-AF65-F5344CB8AC3E}">
        <p14:creationId xmlns:p14="http://schemas.microsoft.com/office/powerpoint/2010/main" val="41329121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Social Contract Theory Analysis</a:t>
            </a:r>
            <a:endParaRPr lang="en-IN" dirty="0"/>
          </a:p>
        </p:txBody>
      </p:sp>
      <p:sp>
        <p:nvSpPr>
          <p:cNvPr id="3" name="Content Placeholder 2"/>
          <p:cNvSpPr>
            <a:spLocks noGrp="1"/>
          </p:cNvSpPr>
          <p:nvPr>
            <p:ph sz="quarter" idx="13"/>
          </p:nvPr>
        </p:nvSpPr>
        <p:spPr/>
        <p:txBody>
          <a:bodyPr/>
          <a:lstStyle/>
          <a:p>
            <a:r>
              <a:rPr lang="en-US" altLang="en-US" dirty="0"/>
              <a:t>Similar to Kantian analysis</a:t>
            </a:r>
          </a:p>
          <a:p>
            <a:r>
              <a:rPr lang="en-US" altLang="en-US" dirty="0"/>
              <a:t>“Clean room” option</a:t>
            </a:r>
          </a:p>
          <a:p>
            <a:pPr lvl="1"/>
            <a:r>
              <a:rPr lang="en-US" altLang="en-US" dirty="0"/>
              <a:t>Rajiv helps team without violating an agreement</a:t>
            </a:r>
          </a:p>
          <a:p>
            <a:pPr lvl="1"/>
            <a:r>
              <a:rPr lang="en-US" altLang="en-US" dirty="0"/>
              <a:t>This is OK</a:t>
            </a:r>
          </a:p>
          <a:p>
            <a:r>
              <a:rPr lang="en-US" altLang="en-US" dirty="0"/>
              <a:t>“Personally involved” option</a:t>
            </a:r>
          </a:p>
          <a:p>
            <a:pPr lvl="1"/>
            <a:r>
              <a:rPr lang="en-US" altLang="en-US" dirty="0"/>
              <a:t>If he can avoid disclosing information, OK</a:t>
            </a:r>
          </a:p>
          <a:p>
            <a:pPr lvl="1"/>
            <a:r>
              <a:rPr lang="en-US" altLang="en-US" dirty="0"/>
              <a:t>If he gets impatient and discloses information, not OK</a:t>
            </a:r>
          </a:p>
        </p:txBody>
      </p:sp>
    </p:spTree>
    <p:extLst>
      <p:ext uri="{BB962C8B-B14F-4D97-AF65-F5344CB8AC3E}">
        <p14:creationId xmlns:p14="http://schemas.microsoft.com/office/powerpoint/2010/main" val="3209590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Act-Utilitarian Analysis </a:t>
            </a:r>
            <a:r>
              <a:rPr lang="en-US" altLang="en-US" sz="2000" b="0" dirty="0"/>
              <a:t>(1 of 4)</a:t>
            </a:r>
            <a:endParaRPr lang="en-IN" sz="2000" b="0" dirty="0"/>
          </a:p>
        </p:txBody>
      </p:sp>
      <p:sp>
        <p:nvSpPr>
          <p:cNvPr id="6" name="Text Placeholder 5"/>
          <p:cNvSpPr>
            <a:spLocks noGrp="1"/>
          </p:cNvSpPr>
          <p:nvPr>
            <p:ph type="body" sz="quarter" idx="14"/>
          </p:nvPr>
        </p:nvSpPr>
        <p:spPr/>
        <p:txBody>
          <a:bodyPr/>
          <a:lstStyle/>
          <a:p>
            <a:r>
              <a:rPr lang="en-US" altLang="en-US" dirty="0"/>
              <a:t>Quantify consequences of each option in dollars</a:t>
            </a:r>
          </a:p>
          <a:p>
            <a:r>
              <a:rPr lang="en-US" altLang="en-US" dirty="0"/>
              <a:t>Time horizon: 5 years</a:t>
            </a:r>
          </a:p>
          <a:p>
            <a:r>
              <a:rPr lang="en-US" altLang="en-US" dirty="0"/>
              <a:t>Affected parties</a:t>
            </a:r>
          </a:p>
          <a:p>
            <a:pPr lvl="1"/>
            <a:r>
              <a:rPr lang="en-US" altLang="en-US" dirty="0"/>
              <a:t>Rajiv: Income over next five years</a:t>
            </a:r>
          </a:p>
          <a:p>
            <a:pPr lvl="1"/>
            <a:r>
              <a:rPr lang="en-US" altLang="en-US" dirty="0">
                <a:hlinkClick r:id="rId2" tooltip="http://unrelated.com/"/>
              </a:rPr>
              <a:t>Unrelated.com</a:t>
            </a:r>
            <a:endParaRPr lang="en-US" altLang="en-US" dirty="0"/>
          </a:p>
          <a:p>
            <a:pPr lvl="2"/>
            <a:r>
              <a:rPr lang="en-US" altLang="en-US" dirty="0"/>
              <a:t>Lost income due to delay in releasing product</a:t>
            </a:r>
          </a:p>
          <a:p>
            <a:pPr lvl="2"/>
            <a:r>
              <a:rPr lang="en-US" altLang="en-US" dirty="0"/>
              <a:t>Expected costs associated with potential litigation</a:t>
            </a:r>
          </a:p>
        </p:txBody>
      </p:sp>
    </p:spTree>
    <p:extLst>
      <p:ext uri="{BB962C8B-B14F-4D97-AF65-F5344CB8AC3E}">
        <p14:creationId xmlns:p14="http://schemas.microsoft.com/office/powerpoint/2010/main" val="1913840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lstStyle/>
          <a:p>
            <a:r>
              <a:rPr lang="en-IN" dirty="0"/>
              <a:t>Learning Objectives </a:t>
            </a:r>
            <a:r>
              <a:rPr lang="en-IN" sz="2000" b="0" dirty="0"/>
              <a:t>(2 of 2)</a:t>
            </a:r>
            <a:endParaRPr lang="en-IN" sz="2000" dirty="0"/>
          </a:p>
        </p:txBody>
      </p:sp>
      <p:sp>
        <p:nvSpPr>
          <p:cNvPr id="20" name="Content Placeholder 19"/>
          <p:cNvSpPr>
            <a:spLocks noGrp="1"/>
          </p:cNvSpPr>
          <p:nvPr>
            <p:ph sz="quarter" idx="13"/>
          </p:nvPr>
        </p:nvSpPr>
        <p:spPr/>
        <p:txBody>
          <a:bodyPr/>
          <a:lstStyle/>
          <a:p>
            <a:pPr marL="0" indent="0" eaLnBrk="1" hangingPunct="1">
              <a:buNone/>
            </a:pPr>
            <a:r>
              <a:rPr lang="en-US" b="1" dirty="0">
                <a:solidFill>
                  <a:schemeClr val="tx2"/>
                </a:solidFill>
              </a:rPr>
              <a:t>4.6</a:t>
            </a:r>
            <a:r>
              <a:rPr lang="en-US" dirty="0"/>
              <a:t> </a:t>
            </a:r>
            <a:r>
              <a:rPr lang="en-US" altLang="en-US" dirty="0"/>
              <a:t>Peer-to-peer networks and cyberlockers</a:t>
            </a:r>
          </a:p>
          <a:p>
            <a:pPr marL="0" indent="0">
              <a:buNone/>
            </a:pPr>
            <a:r>
              <a:rPr lang="en-US" b="1" dirty="0">
                <a:solidFill>
                  <a:schemeClr val="tx2"/>
                </a:solidFill>
              </a:rPr>
              <a:t>4.7</a:t>
            </a:r>
            <a:r>
              <a:rPr lang="en-US" dirty="0"/>
              <a:t> </a:t>
            </a:r>
            <a:r>
              <a:rPr lang="en-US" altLang="en-US" dirty="0"/>
              <a:t>Protections for software</a:t>
            </a:r>
          </a:p>
          <a:p>
            <a:pPr marL="0" indent="0">
              <a:buNone/>
            </a:pPr>
            <a:r>
              <a:rPr lang="en-US" b="1" dirty="0">
                <a:solidFill>
                  <a:schemeClr val="tx2"/>
                </a:solidFill>
              </a:rPr>
              <a:t>4.8</a:t>
            </a:r>
            <a:r>
              <a:rPr lang="en-US" dirty="0"/>
              <a:t> </a:t>
            </a:r>
            <a:r>
              <a:rPr lang="en-US" altLang="en-US" dirty="0"/>
              <a:t>Legitimacy of intellectual property protection for software</a:t>
            </a:r>
          </a:p>
          <a:p>
            <a:pPr marL="0" indent="0" eaLnBrk="1" hangingPunct="1">
              <a:buNone/>
            </a:pPr>
            <a:r>
              <a:rPr lang="en-US" b="1" dirty="0">
                <a:solidFill>
                  <a:schemeClr val="tx2"/>
                </a:solidFill>
              </a:rPr>
              <a:t>4.9</a:t>
            </a:r>
            <a:r>
              <a:rPr lang="en-US" dirty="0"/>
              <a:t> </a:t>
            </a:r>
            <a:r>
              <a:rPr lang="en-US" altLang="en-US" dirty="0"/>
              <a:t>Open-source software</a:t>
            </a:r>
          </a:p>
          <a:p>
            <a:pPr marL="0" indent="0" eaLnBrk="1" hangingPunct="1">
              <a:buNone/>
            </a:pPr>
            <a:r>
              <a:rPr lang="en-US" b="1" dirty="0">
                <a:solidFill>
                  <a:schemeClr val="tx2"/>
                </a:solidFill>
              </a:rPr>
              <a:t>4.10</a:t>
            </a:r>
            <a:r>
              <a:rPr lang="en-US" dirty="0"/>
              <a:t> </a:t>
            </a:r>
            <a:r>
              <a:rPr lang="en-US" altLang="en-US" dirty="0"/>
              <a:t>Creative Commons</a:t>
            </a:r>
          </a:p>
        </p:txBody>
      </p:sp>
    </p:spTree>
    <p:extLst>
      <p:ext uri="{BB962C8B-B14F-4D97-AF65-F5344CB8AC3E}">
        <p14:creationId xmlns:p14="http://schemas.microsoft.com/office/powerpoint/2010/main" val="18650150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Act-Utilitarian Analysis </a:t>
            </a:r>
            <a:r>
              <a:rPr lang="en-US" altLang="en-US" sz="2000" b="0" dirty="0"/>
              <a:t>(2 of 4)</a:t>
            </a:r>
            <a:endParaRPr lang="en-IN" dirty="0"/>
          </a:p>
        </p:txBody>
      </p:sp>
      <p:sp>
        <p:nvSpPr>
          <p:cNvPr id="6" name="Text Placeholder 5"/>
          <p:cNvSpPr>
            <a:spLocks noGrp="1"/>
          </p:cNvSpPr>
          <p:nvPr>
            <p:ph type="body" sz="quarter" idx="14"/>
          </p:nvPr>
        </p:nvSpPr>
        <p:spPr>
          <a:xfrm>
            <a:off x="457200" y="1555750"/>
            <a:ext cx="8402128" cy="4435475"/>
          </a:xfrm>
        </p:spPr>
        <p:txBody>
          <a:bodyPr/>
          <a:lstStyle/>
          <a:p>
            <a:r>
              <a:rPr lang="en-US" altLang="en-US" dirty="0"/>
              <a:t>“Clean room” option</a:t>
            </a:r>
          </a:p>
          <a:p>
            <a:r>
              <a:rPr lang="en-US" altLang="en-US" dirty="0"/>
              <a:t>Consequences for </a:t>
            </a:r>
            <a:r>
              <a:rPr lang="en-US" altLang="en-US" dirty="0" err="1"/>
              <a:t>Rajib</a:t>
            </a:r>
            <a:endParaRPr lang="en-US" altLang="en-US" dirty="0"/>
          </a:p>
          <a:p>
            <a:pPr lvl="1"/>
            <a:r>
              <a:rPr lang="en-US" altLang="en-US" dirty="0"/>
              <a:t>Expects 10% raise, worth $15,000</a:t>
            </a:r>
          </a:p>
          <a:p>
            <a:pPr lvl="1"/>
            <a:r>
              <a:rPr lang="en-US" altLang="en-US" dirty="0"/>
              <a:t>Total worth $75,000 over five years</a:t>
            </a:r>
          </a:p>
          <a:p>
            <a:r>
              <a:rPr lang="en-US" altLang="en-US" dirty="0">
                <a:hlinkClick r:id="rId2" tooltip="http://unrelated.com/"/>
              </a:rPr>
              <a:t>Unrelated.com</a:t>
            </a:r>
            <a:endParaRPr lang="en-US" altLang="en-US" dirty="0"/>
          </a:p>
          <a:p>
            <a:pPr lvl="1"/>
            <a:r>
              <a:rPr lang="en-US" altLang="en-US" dirty="0"/>
              <a:t>Six month delay costs the company six months’ revenue from its steady state</a:t>
            </a:r>
          </a:p>
          <a:p>
            <a:pPr lvl="1"/>
            <a:r>
              <a:rPr lang="en-US" altLang="en-US" dirty="0"/>
              <a:t>50,000 customers × $10/month/customer × 6 months = $3,000,000</a:t>
            </a:r>
          </a:p>
          <a:p>
            <a:pPr lvl="1"/>
            <a:r>
              <a:rPr lang="en-US" altLang="en-US" dirty="0"/>
              <a:t>No risk of litigation</a:t>
            </a:r>
          </a:p>
        </p:txBody>
      </p:sp>
    </p:spTree>
    <p:extLst>
      <p:ext uri="{BB962C8B-B14F-4D97-AF65-F5344CB8AC3E}">
        <p14:creationId xmlns:p14="http://schemas.microsoft.com/office/powerpoint/2010/main" val="42602129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Act-Utilitarian Analysis </a:t>
            </a:r>
            <a:r>
              <a:rPr lang="en-US" altLang="en-US" sz="2000" b="0" dirty="0"/>
              <a:t>(3 of 4)</a:t>
            </a:r>
            <a:endParaRPr lang="en-IN" dirty="0"/>
          </a:p>
        </p:txBody>
      </p:sp>
      <p:sp>
        <p:nvSpPr>
          <p:cNvPr id="5" name="Text Placeholder 4"/>
          <p:cNvSpPr>
            <a:spLocks noGrp="1"/>
          </p:cNvSpPr>
          <p:nvPr>
            <p:ph type="body" sz="quarter" idx="14"/>
          </p:nvPr>
        </p:nvSpPr>
        <p:spPr>
          <a:xfrm>
            <a:off x="457200" y="1555750"/>
            <a:ext cx="8229600" cy="4534499"/>
          </a:xfrm>
        </p:spPr>
        <p:txBody>
          <a:bodyPr/>
          <a:lstStyle/>
          <a:p>
            <a:r>
              <a:rPr lang="en-US" altLang="en-US" sz="2200" dirty="0"/>
              <a:t>“Ask right questions” option</a:t>
            </a:r>
          </a:p>
          <a:p>
            <a:r>
              <a:rPr lang="en-US" altLang="en-US" sz="2200" dirty="0">
                <a:hlinkClick r:id="rId2" tooltip="http://unrelated.com/"/>
              </a:rPr>
              <a:t>Unrelated.com</a:t>
            </a:r>
            <a:endParaRPr lang="en-US" altLang="en-US" sz="2200" dirty="0"/>
          </a:p>
          <a:p>
            <a:pPr lvl="1"/>
            <a:r>
              <a:rPr lang="en-US" altLang="en-US" sz="2200" dirty="0"/>
              <a:t>Three month delay costs the company six months’ revenue from its steady state, or $1,500,000</a:t>
            </a:r>
          </a:p>
          <a:p>
            <a:pPr lvl="1"/>
            <a:r>
              <a:rPr lang="en-US" altLang="en-US" sz="2200" dirty="0"/>
              <a:t>Litigation risk 6.25% and cost $5,000,000, so expected loss $5,000,000 × .0625 = $312,500</a:t>
            </a:r>
          </a:p>
          <a:p>
            <a:r>
              <a:rPr lang="en-US" altLang="en-US" sz="2200" dirty="0"/>
              <a:t>Rajiv</a:t>
            </a:r>
          </a:p>
          <a:p>
            <a:pPr lvl="1"/>
            <a:r>
              <a:rPr lang="en-US" altLang="en-US" sz="2200" dirty="0"/>
              <a:t>If no litigation, 15% raise, worth $112,500 over 5 years</a:t>
            </a:r>
          </a:p>
          <a:p>
            <a:pPr lvl="1"/>
            <a:r>
              <a:rPr lang="en-US" altLang="en-US" sz="2200" dirty="0"/>
              <a:t>If litigation, get fired, lose $750,000 over 5 years</a:t>
            </a:r>
          </a:p>
          <a:p>
            <a:pPr lvl="1"/>
            <a:r>
              <a:rPr lang="en-US" altLang="en-US" sz="2200" dirty="0"/>
              <a:t>Expected outcome: .9375 × $112,500 </a:t>
            </a:r>
            <a:r>
              <a:rPr lang="en-US" altLang="en-US" sz="2200" dirty="0">
                <a:latin typeface="Arial" panose="020B0604020202020204" pitchFamily="34" charset="0"/>
                <a:cs typeface="Arial" panose="020B0604020202020204" pitchFamily="34" charset="0"/>
              </a:rPr>
              <a:t>−</a:t>
            </a:r>
            <a:r>
              <a:rPr lang="en-US" altLang="en-US" sz="2200" dirty="0"/>
              <a:t> .0625 × $750,000 = $58,594</a:t>
            </a:r>
          </a:p>
        </p:txBody>
      </p:sp>
    </p:spTree>
    <p:extLst>
      <p:ext uri="{BB962C8B-B14F-4D97-AF65-F5344CB8AC3E}">
        <p14:creationId xmlns:p14="http://schemas.microsoft.com/office/powerpoint/2010/main" val="33439649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his table has three columns and five rows. The headers for columns two and three are sub headers under course of action. A table has 5 rows and 3 columns. The columns have the following headings from left to right. Affected parties, 1, Set up clean room., 2, Ask team, quote right questions, unquote., . The row entries are as follows. Row 1. Affected parties, Rajiv. 1, Set up clean room., 75,000 dollars. 2, Ask team, quote right questions, unquote., 58,594 dollars. Row 2. Affected parties, Unrelated.com. 1, Set up clean room., blank. 2, Ask team, quote right questions, unquote., blank. Row 3. Affected parties, Lost income due to delay in releasing product. 1, Set up clean room., 3,000,000 dollars. 2, Ask team, quote right questions, unquote., 1,500,000 dollars. Row 4. Affected parties, Litigation risk. 1, Set up clean room., 0 dollars. 2, Ask team, quote right questions, unquote., 312,500 dollars. Row 5. Affected parties, Overall benefit. 1, Set up clean room., 2,925,000 dollars. 2, Ask team, quote right questions, unquote., 1,753,906 dollars."/>
          <p:cNvPicPr>
            <a:picLocks noChangeAspect="1"/>
          </p:cNvPicPr>
          <p:nvPr/>
        </p:nvPicPr>
        <p:blipFill>
          <a:blip r:embed="rId2"/>
          <a:stretch>
            <a:fillRect/>
          </a:stretch>
        </p:blipFill>
        <p:spPr>
          <a:xfrm>
            <a:off x="457200" y="1792393"/>
            <a:ext cx="8242506" cy="3920068"/>
          </a:xfrm>
          <a:prstGeom prst="rect">
            <a:avLst/>
          </a:prstGeom>
        </p:spPr>
      </p:pic>
      <p:sp>
        <p:nvSpPr>
          <p:cNvPr id="2" name="Title 1"/>
          <p:cNvSpPr>
            <a:spLocks noGrp="1"/>
          </p:cNvSpPr>
          <p:nvPr>
            <p:ph type="title"/>
          </p:nvPr>
        </p:nvSpPr>
        <p:spPr/>
        <p:txBody>
          <a:bodyPr/>
          <a:lstStyle/>
          <a:p>
            <a:r>
              <a:rPr lang="en-US" altLang="en-US" dirty="0"/>
              <a:t>Act-Utilitarian Analysis </a:t>
            </a:r>
            <a:r>
              <a:rPr lang="en-US" altLang="en-US" sz="2000" b="0" dirty="0"/>
              <a:t>(4 of 4)</a:t>
            </a:r>
            <a:endParaRPr lang="en-IN" dirty="0"/>
          </a:p>
        </p:txBody>
      </p:sp>
    </p:spTree>
    <p:extLst>
      <p:ext uri="{BB962C8B-B14F-4D97-AF65-F5344CB8AC3E}">
        <p14:creationId xmlns:p14="http://schemas.microsoft.com/office/powerpoint/2010/main" val="4768057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Virtue Ethics Analysis</a:t>
            </a:r>
            <a:endParaRPr lang="en-IN" dirty="0"/>
          </a:p>
        </p:txBody>
      </p:sp>
      <p:sp>
        <p:nvSpPr>
          <p:cNvPr id="3" name="Content Placeholder 2"/>
          <p:cNvSpPr>
            <a:spLocks noGrp="1"/>
          </p:cNvSpPr>
          <p:nvPr>
            <p:ph sz="quarter" idx="13"/>
          </p:nvPr>
        </p:nvSpPr>
        <p:spPr/>
        <p:txBody>
          <a:bodyPr/>
          <a:lstStyle/>
          <a:p>
            <a:r>
              <a:rPr lang="en-US" altLang="en-US" sz="2200" dirty="0"/>
              <a:t>“Clean room” option</a:t>
            </a:r>
          </a:p>
          <a:p>
            <a:pPr lvl="1"/>
            <a:r>
              <a:rPr lang="en-US" altLang="en-US" sz="2200" dirty="0"/>
              <a:t>Gives team opportunity to create a system that meets performance requirements</a:t>
            </a:r>
          </a:p>
          <a:p>
            <a:pPr lvl="1"/>
            <a:r>
              <a:rPr lang="en-US" altLang="en-US" sz="2200" dirty="0"/>
              <a:t>Rajiv shares expertise, insists performance goals get met, characteristic of a good engineer and manager</a:t>
            </a:r>
          </a:p>
          <a:p>
            <a:r>
              <a:rPr lang="en-US" altLang="en-US" sz="2200" dirty="0"/>
              <a:t>“Personally involved” option</a:t>
            </a:r>
          </a:p>
          <a:p>
            <a:pPr lvl="1"/>
            <a:r>
              <a:rPr lang="en-US" altLang="en-US" sz="2200" dirty="0"/>
              <a:t>Working hard and sharing expertise are characteristic of good managers</a:t>
            </a:r>
          </a:p>
          <a:p>
            <a:pPr lvl="1"/>
            <a:r>
              <a:rPr lang="en-US" altLang="en-US" sz="2200" dirty="0"/>
              <a:t>Runs risk of violating confidentiality agreement, which is dishonest and not characteristic of good managers</a:t>
            </a:r>
          </a:p>
          <a:p>
            <a:r>
              <a:rPr lang="en-US" altLang="en-US" sz="2200" dirty="0"/>
              <a:t>Prudent choice is “clean room” option</a:t>
            </a:r>
          </a:p>
        </p:txBody>
      </p:sp>
    </p:spTree>
    <p:extLst>
      <p:ext uri="{BB962C8B-B14F-4D97-AF65-F5344CB8AC3E}">
        <p14:creationId xmlns:p14="http://schemas.microsoft.com/office/powerpoint/2010/main" val="22279857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Conclusion</a:t>
            </a:r>
            <a:endParaRPr lang="en-IN" sz="2000" b="0" dirty="0"/>
          </a:p>
        </p:txBody>
      </p:sp>
      <p:sp>
        <p:nvSpPr>
          <p:cNvPr id="3" name="Content Placeholder 2"/>
          <p:cNvSpPr>
            <a:spLocks noGrp="1"/>
          </p:cNvSpPr>
          <p:nvPr>
            <p:ph sz="quarter" idx="13"/>
          </p:nvPr>
        </p:nvSpPr>
        <p:spPr/>
        <p:txBody>
          <a:bodyPr/>
          <a:lstStyle/>
          <a:p>
            <a:r>
              <a:rPr lang="en-US" altLang="en-US" dirty="0"/>
              <a:t>“Clean room” option better option according to Kantianism, social contract theory, and virtue ethics</a:t>
            </a:r>
          </a:p>
          <a:p>
            <a:r>
              <a:rPr lang="en-US" altLang="en-US" dirty="0"/>
              <a:t>“Personally involved” option better according to act utilitarianism, though a more risk-averse analysis would have resulted in “clean room” option being preferred</a:t>
            </a:r>
          </a:p>
        </p:txBody>
      </p:sp>
    </p:spTree>
    <p:extLst>
      <p:ext uri="{BB962C8B-B14F-4D97-AF65-F5344CB8AC3E}">
        <p14:creationId xmlns:p14="http://schemas.microsoft.com/office/powerpoint/2010/main" val="7422042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4.4 Fair Use</a:t>
            </a:r>
            <a:endParaRPr lang="en-IN" dirty="0"/>
          </a:p>
        </p:txBody>
      </p:sp>
    </p:spTree>
    <p:extLst>
      <p:ext uri="{BB962C8B-B14F-4D97-AF65-F5344CB8AC3E}">
        <p14:creationId xmlns:p14="http://schemas.microsoft.com/office/powerpoint/2010/main" val="8646195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Fair Use Concept</a:t>
            </a:r>
            <a:endParaRPr lang="en-IN" dirty="0"/>
          </a:p>
        </p:txBody>
      </p:sp>
      <p:sp>
        <p:nvSpPr>
          <p:cNvPr id="5" name="Content Placeholder 4"/>
          <p:cNvSpPr>
            <a:spLocks noGrp="1"/>
          </p:cNvSpPr>
          <p:nvPr>
            <p:ph sz="quarter" idx="13"/>
          </p:nvPr>
        </p:nvSpPr>
        <p:spPr/>
        <p:txBody>
          <a:bodyPr/>
          <a:lstStyle/>
          <a:p>
            <a:pPr eaLnBrk="1" hangingPunct="1"/>
            <a:r>
              <a:rPr lang="en-US" altLang="en-US" dirty="0"/>
              <a:t>Sometimes legal to reproduce a copyrighted work without permission</a:t>
            </a:r>
          </a:p>
          <a:p>
            <a:pPr eaLnBrk="1" hangingPunct="1"/>
            <a:r>
              <a:rPr lang="en-US" altLang="en-US" dirty="0"/>
              <a:t>Those circumstances called fair use</a:t>
            </a:r>
          </a:p>
          <a:p>
            <a:pPr eaLnBrk="1" hangingPunct="1"/>
            <a:r>
              <a:rPr lang="en-US" altLang="en-US" dirty="0"/>
              <a:t>To judge fair use, courts consider four factors</a:t>
            </a:r>
          </a:p>
          <a:p>
            <a:pPr lvl="1"/>
            <a:r>
              <a:rPr lang="en-US" altLang="en-US" dirty="0"/>
              <a:t>Purpose and character of use</a:t>
            </a:r>
          </a:p>
          <a:p>
            <a:pPr lvl="1"/>
            <a:r>
              <a:rPr lang="en-US" altLang="en-US" dirty="0"/>
              <a:t>Nature of work</a:t>
            </a:r>
          </a:p>
          <a:p>
            <a:pPr lvl="1"/>
            <a:r>
              <a:rPr lang="en-US" altLang="en-US" dirty="0"/>
              <a:t>Amount of work being copied</a:t>
            </a:r>
          </a:p>
          <a:p>
            <a:pPr lvl="1"/>
            <a:r>
              <a:rPr lang="en-US" altLang="en-US" dirty="0"/>
              <a:t>Affect on market for work</a:t>
            </a:r>
          </a:p>
        </p:txBody>
      </p:sp>
    </p:spTree>
    <p:extLst>
      <p:ext uri="{BB962C8B-B14F-4D97-AF65-F5344CB8AC3E}">
        <p14:creationId xmlns:p14="http://schemas.microsoft.com/office/powerpoint/2010/main" val="12081923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Sony v. Universal City Studios</a:t>
            </a:r>
            <a:endParaRPr lang="en-IN" dirty="0"/>
          </a:p>
        </p:txBody>
      </p:sp>
      <p:sp>
        <p:nvSpPr>
          <p:cNvPr id="3" name="Content Placeholder 2"/>
          <p:cNvSpPr>
            <a:spLocks noGrp="1"/>
          </p:cNvSpPr>
          <p:nvPr>
            <p:ph sz="quarter" idx="13"/>
          </p:nvPr>
        </p:nvSpPr>
        <p:spPr>
          <a:xfrm>
            <a:off x="457199" y="1556326"/>
            <a:ext cx="8333117" cy="2291055"/>
          </a:xfrm>
        </p:spPr>
        <p:txBody>
          <a:bodyPr/>
          <a:lstStyle/>
          <a:p>
            <a:pPr eaLnBrk="1" hangingPunct="1"/>
            <a:r>
              <a:rPr lang="en-US" altLang="en-US" dirty="0"/>
              <a:t>Sony introduced Betamax V</a:t>
            </a:r>
            <a:r>
              <a:rPr lang="en-US" altLang="en-US" sz="100" dirty="0"/>
              <a:t> </a:t>
            </a:r>
            <a:r>
              <a:rPr lang="en-US" altLang="en-US" dirty="0"/>
              <a:t>C</a:t>
            </a:r>
            <a:r>
              <a:rPr lang="en-US" altLang="en-US" sz="100" dirty="0"/>
              <a:t> </a:t>
            </a:r>
            <a:r>
              <a:rPr lang="en-US" altLang="en-US" dirty="0"/>
              <a:t>R (1975)</a:t>
            </a:r>
          </a:p>
          <a:p>
            <a:pPr eaLnBrk="1" hangingPunct="1"/>
            <a:r>
              <a:rPr lang="en-US" altLang="en-US" dirty="0"/>
              <a:t>People started time shifting T</a:t>
            </a:r>
            <a:r>
              <a:rPr lang="en-US" altLang="en-US" sz="100" dirty="0"/>
              <a:t> </a:t>
            </a:r>
            <a:r>
              <a:rPr lang="en-US" altLang="en-US" dirty="0"/>
              <a:t>V shows</a:t>
            </a:r>
          </a:p>
          <a:p>
            <a:pPr eaLnBrk="1" hangingPunct="1"/>
            <a:r>
              <a:rPr lang="en-US" altLang="en-US" dirty="0"/>
              <a:t>Movie studios sued Sony for copyright infringements</a:t>
            </a:r>
          </a:p>
          <a:p>
            <a:pPr eaLnBrk="1" hangingPunct="1"/>
            <a:r>
              <a:rPr lang="en-US" altLang="en-US" dirty="0"/>
              <a:t>U.S. Supreme Court ruled (5-4) that time shifting is fair use</a:t>
            </a:r>
          </a:p>
        </p:txBody>
      </p:sp>
    </p:spTree>
    <p:extLst>
      <p:ext uri="{BB962C8B-B14F-4D97-AF65-F5344CB8AC3E}">
        <p14:creationId xmlns:p14="http://schemas.microsoft.com/office/powerpoint/2010/main" val="9635870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5538154"/>
            <a:ext cx="8229600" cy="771620"/>
          </a:xfrm>
        </p:spPr>
        <p:txBody>
          <a:bodyPr/>
          <a:lstStyle/>
          <a:p>
            <a:pPr marL="432" indent="0">
              <a:buNone/>
            </a:pPr>
            <a:r>
              <a:rPr lang="en-US" sz="1600" dirty="0"/>
              <a:t>The Supreme Court ruled that videotaping television broadcasts for private viewing at a later time is fair use of the copyrighted material. This practice is called time shifting. Using videotaped material for a commercial purpose is not considered fair use.</a:t>
            </a:r>
          </a:p>
        </p:txBody>
      </p:sp>
      <p:pic>
        <p:nvPicPr>
          <p:cNvPr id="4" name="Picture 3" descr="At the top left is a t v and v c r pairing. An arrow labeled recording points to a v c r tape. From the tape, one arrow labeled hold points to another t v, v c r pairing being watched by a man in a recliner which is labeled fair use. Another arrow points down from the tape to a group of people around a movie screen which reads commercial showing. This portion is labeled not fair us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141" y="1519298"/>
            <a:ext cx="7419718" cy="3871158"/>
          </a:xfrm>
          <a:prstGeom prst="rect">
            <a:avLst/>
          </a:prstGeom>
        </p:spPr>
      </p:pic>
      <p:sp>
        <p:nvSpPr>
          <p:cNvPr id="2" name="Title 1"/>
          <p:cNvSpPr>
            <a:spLocks noGrp="1"/>
          </p:cNvSpPr>
          <p:nvPr>
            <p:ph type="title"/>
          </p:nvPr>
        </p:nvSpPr>
        <p:spPr/>
        <p:txBody>
          <a:bodyPr/>
          <a:lstStyle/>
          <a:p>
            <a:r>
              <a:rPr lang="en-US" altLang="en-US" dirty="0"/>
              <a:t>Time Shifting</a:t>
            </a:r>
            <a:endParaRPr lang="en-IN" dirty="0"/>
          </a:p>
        </p:txBody>
      </p:sp>
    </p:spTree>
    <p:extLst>
      <p:ext uri="{BB962C8B-B14F-4D97-AF65-F5344CB8AC3E}">
        <p14:creationId xmlns:p14="http://schemas.microsoft.com/office/powerpoint/2010/main" val="16843925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6"/>
          </p:nvPr>
        </p:nvSpPr>
        <p:spPr>
          <a:xfrm>
            <a:off x="457200" y="4836327"/>
            <a:ext cx="8232775" cy="399908"/>
          </a:xfrm>
        </p:spPr>
        <p:txBody>
          <a:bodyPr/>
          <a:lstStyle/>
          <a:p>
            <a:r>
              <a:rPr lang="en-US" altLang="en-US" b="1" dirty="0"/>
              <a:t>But</a:t>
            </a:r>
            <a:r>
              <a:rPr lang="en-US" altLang="en-US" dirty="0"/>
              <a:t> it’s possible to make a perfect copy of a C</a:t>
            </a:r>
            <a:r>
              <a:rPr lang="en-US" altLang="en-US" sz="100" dirty="0"/>
              <a:t> </a:t>
            </a:r>
            <a:r>
              <a:rPr lang="en-US" altLang="en-US" dirty="0"/>
              <a:t>D</a:t>
            </a:r>
          </a:p>
        </p:txBody>
      </p:sp>
      <p:sp>
        <p:nvSpPr>
          <p:cNvPr id="6" name="Content Placeholder 5"/>
          <p:cNvSpPr>
            <a:spLocks noGrp="1"/>
          </p:cNvSpPr>
          <p:nvPr>
            <p:ph sz="quarter" idx="15"/>
          </p:nvPr>
        </p:nvSpPr>
        <p:spPr>
          <a:xfrm>
            <a:off x="3165894" y="4211829"/>
            <a:ext cx="1897811" cy="425227"/>
          </a:xfrm>
        </p:spPr>
        <p:txBody>
          <a:bodyPr/>
          <a:lstStyle/>
          <a:p>
            <a:pPr marL="0" indent="0" eaLnBrk="1" hangingPunct="1">
              <a:buNone/>
            </a:pPr>
            <a:r>
              <a:rPr lang="en-US" altLang="en-US" dirty="0"/>
              <a:t>higher profits</a:t>
            </a:r>
          </a:p>
        </p:txBody>
      </p:sp>
      <p:graphicFrame>
        <p:nvGraphicFramePr>
          <p:cNvPr id="9" name="Object 4" descr="Leads to"/>
          <p:cNvGraphicFramePr>
            <a:graphicFrameLocks noChangeAspect="1"/>
          </p:cNvGraphicFramePr>
          <p:nvPr>
            <p:extLst>
              <p:ext uri="{D42A27DB-BD31-4B8C-83A1-F6EECF244321}">
                <p14:modId xmlns:p14="http://schemas.microsoft.com/office/powerpoint/2010/main" val="1812776817"/>
              </p:ext>
            </p:extLst>
          </p:nvPr>
        </p:nvGraphicFramePr>
        <p:xfrm>
          <a:off x="2581469" y="4295230"/>
          <a:ext cx="363220" cy="251460"/>
        </p:xfrm>
        <a:graphic>
          <a:graphicData uri="http://schemas.openxmlformats.org/presentationml/2006/ole">
            <mc:AlternateContent xmlns:mc="http://schemas.openxmlformats.org/markup-compatibility/2006">
              <mc:Choice xmlns:v="urn:schemas-microsoft-com:vml" Requires="v">
                <p:oleObj spid="_x0000_s2074" name="Equation" r:id="rId3" imgW="330120" imgH="228600" progId="Equation.DSMT4">
                  <p:embed/>
                </p:oleObj>
              </mc:Choice>
              <mc:Fallback>
                <p:oleObj name="Equation" r:id="rId3" imgW="330120" imgH="228600" progId="Equation.DSMT4">
                  <p:embed/>
                  <p:pic>
                    <p:nvPicPr>
                      <p:cNvPr id="4" name="Object 4" descr="Leads to"/>
                      <p:cNvPicPr/>
                      <p:nvPr/>
                    </p:nvPicPr>
                    <p:blipFill>
                      <a:blip r:embed="rId4"/>
                      <a:stretch>
                        <a:fillRect/>
                      </a:stretch>
                    </p:blipFill>
                    <p:spPr>
                      <a:xfrm>
                        <a:off x="2581469" y="4295230"/>
                        <a:ext cx="363220" cy="251460"/>
                      </a:xfrm>
                      <a:prstGeom prst="rect">
                        <a:avLst/>
                      </a:prstGeom>
                    </p:spPr>
                  </p:pic>
                </p:oleObj>
              </mc:Fallback>
            </mc:AlternateContent>
          </a:graphicData>
        </a:graphic>
      </p:graphicFrame>
      <p:sp>
        <p:nvSpPr>
          <p:cNvPr id="5" name="Content Placeholder 4"/>
          <p:cNvSpPr>
            <a:spLocks noGrp="1"/>
          </p:cNvSpPr>
          <p:nvPr>
            <p:ph sz="quarter" idx="14"/>
          </p:nvPr>
        </p:nvSpPr>
        <p:spPr>
          <a:xfrm>
            <a:off x="457201" y="4209531"/>
            <a:ext cx="2001328" cy="422858"/>
          </a:xfrm>
        </p:spPr>
        <p:txBody>
          <a:bodyPr/>
          <a:lstStyle/>
          <a:p>
            <a:r>
              <a:rPr lang="en-US" altLang="en-US" dirty="0"/>
              <a:t>Higher price</a:t>
            </a:r>
          </a:p>
        </p:txBody>
      </p:sp>
      <p:sp>
        <p:nvSpPr>
          <p:cNvPr id="4" name="Content Placeholder 3"/>
          <p:cNvSpPr>
            <a:spLocks noGrp="1"/>
          </p:cNvSpPr>
          <p:nvPr>
            <p:ph sz="quarter" idx="13"/>
          </p:nvPr>
        </p:nvSpPr>
        <p:spPr>
          <a:xfrm>
            <a:off x="457200" y="1556327"/>
            <a:ext cx="8229600" cy="2463581"/>
          </a:xfrm>
        </p:spPr>
        <p:txBody>
          <a:bodyPr/>
          <a:lstStyle/>
          <a:p>
            <a:pPr eaLnBrk="1" hangingPunct="1"/>
            <a:r>
              <a:rPr lang="en-US" altLang="en-US" dirty="0"/>
              <a:t>Copying from vinyl records to cassette tapes introduced hiss and distortions</a:t>
            </a:r>
          </a:p>
          <a:p>
            <a:pPr eaLnBrk="1" hangingPunct="1"/>
            <a:r>
              <a:rPr lang="en-US" altLang="en-US" dirty="0"/>
              <a:t>Introduction of compact disc a boon for music industry</a:t>
            </a:r>
          </a:p>
          <a:p>
            <a:pPr eaLnBrk="1" hangingPunct="1"/>
            <a:r>
              <a:rPr lang="en-US" altLang="en-US" dirty="0"/>
              <a:t>Cheaper to produce than vinyl records</a:t>
            </a:r>
          </a:p>
          <a:p>
            <a:pPr eaLnBrk="1" hangingPunct="1"/>
            <a:r>
              <a:rPr lang="en-US" altLang="en-US" dirty="0"/>
              <a:t>Higher quality</a:t>
            </a:r>
          </a:p>
        </p:txBody>
      </p:sp>
      <p:sp>
        <p:nvSpPr>
          <p:cNvPr id="2" name="Title 1"/>
          <p:cNvSpPr>
            <a:spLocks noGrp="1"/>
          </p:cNvSpPr>
          <p:nvPr>
            <p:ph type="title"/>
          </p:nvPr>
        </p:nvSpPr>
        <p:spPr/>
        <p:txBody>
          <a:bodyPr/>
          <a:lstStyle/>
          <a:p>
            <a:r>
              <a:rPr lang="en-US" altLang="en-US" dirty="0"/>
              <a:t>Digital Recording Technology</a:t>
            </a:r>
            <a:endParaRPr lang="en-IN" dirty="0"/>
          </a:p>
        </p:txBody>
      </p:sp>
    </p:spTree>
    <p:extLst>
      <p:ext uri="{BB962C8B-B14F-4D97-AF65-F5344CB8AC3E}">
        <p14:creationId xmlns:p14="http://schemas.microsoft.com/office/powerpoint/2010/main" val="1011906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4.1 Introduction</a:t>
            </a:r>
            <a:endParaRPr lang="en-IN" dirty="0"/>
          </a:p>
        </p:txBody>
      </p:sp>
    </p:spTree>
    <p:extLst>
      <p:ext uri="{BB962C8B-B14F-4D97-AF65-F5344CB8AC3E}">
        <p14:creationId xmlns:p14="http://schemas.microsoft.com/office/powerpoint/2010/main" val="28827973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ltLang="en-US" dirty="0"/>
              <a:t>Audio Home Recording Act of 1992</a:t>
            </a:r>
            <a:endParaRPr lang="en-IN" dirty="0"/>
          </a:p>
        </p:txBody>
      </p:sp>
      <p:sp>
        <p:nvSpPr>
          <p:cNvPr id="13" name="Content Placeholder 12"/>
          <p:cNvSpPr>
            <a:spLocks noGrp="1"/>
          </p:cNvSpPr>
          <p:nvPr>
            <p:ph sz="quarter" idx="13"/>
          </p:nvPr>
        </p:nvSpPr>
        <p:spPr>
          <a:xfrm>
            <a:off x="457200" y="1556326"/>
            <a:ext cx="8160589" cy="4434275"/>
          </a:xfrm>
        </p:spPr>
        <p:txBody>
          <a:bodyPr/>
          <a:lstStyle/>
          <a:p>
            <a:r>
              <a:rPr lang="en-US" altLang="en-US" dirty="0"/>
              <a:t>Protects rights of consumers to make copies of analog or digital recordings for personal, noncommercial use</a:t>
            </a:r>
          </a:p>
          <a:p>
            <a:pPr lvl="1"/>
            <a:r>
              <a:rPr lang="en-US" altLang="en-US" dirty="0"/>
              <a:t>Backup copy</a:t>
            </a:r>
          </a:p>
          <a:p>
            <a:pPr lvl="1"/>
            <a:r>
              <a:rPr lang="en-US" altLang="en-US" dirty="0"/>
              <a:t>Give to family member</a:t>
            </a:r>
          </a:p>
          <a:p>
            <a:r>
              <a:rPr lang="en-US" altLang="en-US" dirty="0"/>
              <a:t>Digital audio recorders must incorporate Serial Copyright Management System (S</a:t>
            </a:r>
            <a:r>
              <a:rPr lang="en-US" altLang="en-US" sz="100" dirty="0"/>
              <a:t> </a:t>
            </a:r>
            <a:r>
              <a:rPr lang="en-US" altLang="en-US" dirty="0"/>
              <a:t>C</a:t>
            </a:r>
            <a:r>
              <a:rPr lang="en-US" altLang="en-US" sz="100" dirty="0"/>
              <a:t> </a:t>
            </a:r>
            <a:r>
              <a:rPr lang="en-US" altLang="en-US" dirty="0"/>
              <a:t>M</a:t>
            </a:r>
            <a:r>
              <a:rPr lang="en-US" altLang="en-US" sz="100" dirty="0"/>
              <a:t> </a:t>
            </a:r>
            <a:r>
              <a:rPr lang="en-US" altLang="en-US" dirty="0"/>
              <a:t>S), so consumers can’t make a copy of a copy</a:t>
            </a:r>
          </a:p>
        </p:txBody>
      </p:sp>
    </p:spTree>
    <p:extLst>
      <p:ext uri="{BB962C8B-B14F-4D97-AF65-F5344CB8AC3E}">
        <p14:creationId xmlns:p14="http://schemas.microsoft.com/office/powerpoint/2010/main" val="40466257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a:t>
            </a:r>
            <a:r>
              <a:rPr lang="en-US" altLang="en-US" sz="200" dirty="0"/>
              <a:t> </a:t>
            </a:r>
            <a:r>
              <a:rPr lang="en-US" altLang="en-US" dirty="0"/>
              <a:t>I</a:t>
            </a:r>
            <a:r>
              <a:rPr lang="en-US" altLang="en-US" sz="200" dirty="0"/>
              <a:t> </a:t>
            </a:r>
            <a:r>
              <a:rPr lang="en-US" altLang="en-US" dirty="0"/>
              <a:t>A</a:t>
            </a:r>
            <a:r>
              <a:rPr lang="en-US" altLang="en-US" sz="200" dirty="0"/>
              <a:t> </a:t>
            </a:r>
            <a:r>
              <a:rPr lang="en-US" altLang="en-US" dirty="0"/>
              <a:t>A v. Diamond Multimedia</a:t>
            </a:r>
            <a:endParaRPr lang="en-IN" dirty="0"/>
          </a:p>
        </p:txBody>
      </p:sp>
      <p:sp>
        <p:nvSpPr>
          <p:cNvPr id="3" name="Content Placeholder 2"/>
          <p:cNvSpPr>
            <a:spLocks noGrp="1"/>
          </p:cNvSpPr>
          <p:nvPr>
            <p:ph sz="quarter" idx="13"/>
          </p:nvPr>
        </p:nvSpPr>
        <p:spPr/>
        <p:txBody>
          <a:bodyPr/>
          <a:lstStyle/>
          <a:p>
            <a:pPr eaLnBrk="1" hangingPunct="1"/>
            <a:r>
              <a:rPr lang="en-US" altLang="en-US" dirty="0"/>
              <a:t>M</a:t>
            </a:r>
            <a:r>
              <a:rPr lang="en-US" altLang="en-US" sz="100" dirty="0"/>
              <a:t> </a:t>
            </a:r>
            <a:r>
              <a:rPr lang="en-US" altLang="en-US" dirty="0"/>
              <a:t>P3 compression allowed songs to be stored in 10% of the space, with little degradation</a:t>
            </a:r>
          </a:p>
          <a:p>
            <a:pPr eaLnBrk="1" hangingPunct="1"/>
            <a:r>
              <a:rPr lang="en-US" altLang="en-US" dirty="0"/>
              <a:t>Diamond introduced Rio M</a:t>
            </a:r>
            <a:r>
              <a:rPr lang="en-US" altLang="en-US" sz="100" dirty="0"/>
              <a:t> </a:t>
            </a:r>
            <a:r>
              <a:rPr lang="en-US" altLang="en-US" dirty="0"/>
              <a:t>P3 player (1998)</a:t>
            </a:r>
          </a:p>
          <a:p>
            <a:pPr eaLnBrk="1" hangingPunct="1"/>
            <a:r>
              <a:rPr lang="en-US" altLang="en-US" dirty="0"/>
              <a:t>People started space shifting their music</a:t>
            </a:r>
          </a:p>
          <a:p>
            <a:pPr eaLnBrk="1" hangingPunct="1"/>
            <a:r>
              <a:rPr lang="en-US" altLang="en-US" dirty="0"/>
              <a:t>R</a:t>
            </a:r>
            <a:r>
              <a:rPr lang="en-US" altLang="en-US" sz="100" dirty="0"/>
              <a:t> </a:t>
            </a:r>
            <a:r>
              <a:rPr lang="en-US" altLang="en-US" dirty="0"/>
              <a:t>I</a:t>
            </a:r>
            <a:r>
              <a:rPr lang="en-US" altLang="en-US" sz="100" dirty="0"/>
              <a:t> </a:t>
            </a:r>
            <a:r>
              <a:rPr lang="en-US" altLang="en-US" dirty="0"/>
              <a:t>A</a:t>
            </a:r>
            <a:r>
              <a:rPr lang="en-US" altLang="en-US" sz="100" dirty="0"/>
              <a:t> </a:t>
            </a:r>
            <a:r>
              <a:rPr lang="en-US" altLang="en-US" dirty="0"/>
              <a:t>A started legal action against Diamond for violation of the Audio Home Recording Act</a:t>
            </a:r>
          </a:p>
          <a:p>
            <a:pPr eaLnBrk="1" hangingPunct="1"/>
            <a:r>
              <a:rPr lang="en-US" altLang="en-US" dirty="0"/>
              <a:t>U.S. Court of Appeals, 9</a:t>
            </a:r>
            <a:r>
              <a:rPr lang="en-US" altLang="en-US" baseline="30000" dirty="0"/>
              <a:t>th</a:t>
            </a:r>
            <a:r>
              <a:rPr lang="en-US" altLang="en-US" dirty="0"/>
              <a:t> Circuit, affirmed that space shifting is consistent with copyright law</a:t>
            </a:r>
          </a:p>
        </p:txBody>
      </p:sp>
    </p:spTree>
    <p:extLst>
      <p:ext uri="{BB962C8B-B14F-4D97-AF65-F5344CB8AC3E}">
        <p14:creationId xmlns:p14="http://schemas.microsoft.com/office/powerpoint/2010/main" val="14045177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5788325"/>
            <a:ext cx="8229600" cy="521454"/>
          </a:xfrm>
        </p:spPr>
        <p:txBody>
          <a:bodyPr/>
          <a:lstStyle/>
          <a:p>
            <a:pPr marL="432" indent="0">
              <a:buNone/>
            </a:pPr>
            <a:r>
              <a:rPr lang="en-US" sz="1600" dirty="0"/>
              <a:t>Space shifting is the creation of a copy for backup purposes or for use in a portable device, and it is considered fair use. Making a copy for a friend is not considered fair use.</a:t>
            </a:r>
          </a:p>
        </p:txBody>
      </p:sp>
      <p:pic>
        <p:nvPicPr>
          <p:cNvPr id="4" name="Picture 3" descr="The left portion of the image is labeled fair use. Beneath its arrows labeled copy point from a c d to images labeled, your portable player and backup, and one labeled original points toward an image labeled your stereo. Another arrow points to a tape labeled copy under an image labeled your friend’s stereo. These images are under the heading not fair use."/>
          <p:cNvPicPr>
            <a:picLocks noChangeAspect="1"/>
          </p:cNvPicPr>
          <p:nvPr/>
        </p:nvPicPr>
        <p:blipFill rotWithShape="1">
          <a:blip r:embed="rId2">
            <a:extLst>
              <a:ext uri="{28A0092B-C50C-407E-A947-70E740481C1C}">
                <a14:useLocalDpi xmlns:a14="http://schemas.microsoft.com/office/drawing/2010/main" val="0"/>
              </a:ext>
            </a:extLst>
          </a:blip>
          <a:srcRect t="2041"/>
          <a:stretch/>
        </p:blipFill>
        <p:spPr>
          <a:xfrm>
            <a:off x="672901" y="1536442"/>
            <a:ext cx="7798198" cy="4109775"/>
          </a:xfrm>
          <a:prstGeom prst="rect">
            <a:avLst/>
          </a:prstGeom>
        </p:spPr>
      </p:pic>
      <p:sp>
        <p:nvSpPr>
          <p:cNvPr id="2" name="Title 1"/>
          <p:cNvSpPr>
            <a:spLocks noGrp="1"/>
          </p:cNvSpPr>
          <p:nvPr>
            <p:ph type="title"/>
          </p:nvPr>
        </p:nvSpPr>
        <p:spPr/>
        <p:txBody>
          <a:bodyPr/>
          <a:lstStyle/>
          <a:p>
            <a:r>
              <a:rPr lang="en-US" altLang="en-US" dirty="0"/>
              <a:t>Space Shifting</a:t>
            </a:r>
            <a:endParaRPr lang="en-IN" dirty="0"/>
          </a:p>
        </p:txBody>
      </p:sp>
    </p:spTree>
    <p:extLst>
      <p:ext uri="{BB962C8B-B14F-4D97-AF65-F5344CB8AC3E}">
        <p14:creationId xmlns:p14="http://schemas.microsoft.com/office/powerpoint/2010/main" val="28722408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Kelly v. Arriba Soft</a:t>
            </a:r>
            <a:endParaRPr lang="en-IN" dirty="0"/>
          </a:p>
        </p:txBody>
      </p:sp>
      <p:sp>
        <p:nvSpPr>
          <p:cNvPr id="3" name="Content Placeholder 2"/>
          <p:cNvSpPr>
            <a:spLocks noGrp="1"/>
          </p:cNvSpPr>
          <p:nvPr>
            <p:ph sz="quarter" idx="13"/>
          </p:nvPr>
        </p:nvSpPr>
        <p:spPr/>
        <p:txBody>
          <a:bodyPr/>
          <a:lstStyle/>
          <a:p>
            <a:r>
              <a:rPr lang="en-US" altLang="en-US" dirty="0"/>
              <a:t>Kelly: photographer who maintained Web site with copyrighted photos</a:t>
            </a:r>
          </a:p>
          <a:p>
            <a:r>
              <a:rPr lang="en-US" altLang="en-US" dirty="0"/>
              <a:t>Arriba Soft: created search engine that returned thumbnail images</a:t>
            </a:r>
          </a:p>
          <a:p>
            <a:r>
              <a:rPr lang="en-US" altLang="en-US" dirty="0"/>
              <a:t>Kelly sued Arriba Soft for copyright infringement</a:t>
            </a:r>
          </a:p>
          <a:p>
            <a:r>
              <a:rPr lang="en-US" altLang="en-US" dirty="0"/>
              <a:t>U.S. Court of Appeals, 9</a:t>
            </a:r>
            <a:r>
              <a:rPr lang="en-US" altLang="en-US" baseline="30000" dirty="0"/>
              <a:t>th</a:t>
            </a:r>
            <a:r>
              <a:rPr lang="en-US" altLang="en-US" dirty="0"/>
              <a:t> Circuit, affirmed that Arriba Soft’s use of Kelly’s images was “significantly transformative” and fair use</a:t>
            </a:r>
          </a:p>
        </p:txBody>
      </p:sp>
    </p:spTree>
    <p:extLst>
      <p:ext uri="{BB962C8B-B14F-4D97-AF65-F5344CB8AC3E}">
        <p14:creationId xmlns:p14="http://schemas.microsoft.com/office/powerpoint/2010/main" val="30832124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Authors Guild v. Google </a:t>
            </a:r>
            <a:r>
              <a:rPr lang="en-US" altLang="en-US" sz="2000" b="0" dirty="0"/>
              <a:t>(1 of 3)</a:t>
            </a:r>
            <a:endParaRPr lang="en-IN" sz="2000" dirty="0"/>
          </a:p>
        </p:txBody>
      </p:sp>
      <p:sp>
        <p:nvSpPr>
          <p:cNvPr id="3" name="Content Placeholder 2"/>
          <p:cNvSpPr>
            <a:spLocks noGrp="1"/>
          </p:cNvSpPr>
          <p:nvPr>
            <p:ph sz="quarter" idx="13"/>
          </p:nvPr>
        </p:nvSpPr>
        <p:spPr/>
        <p:txBody>
          <a:bodyPr/>
          <a:lstStyle/>
          <a:p>
            <a:pPr eaLnBrk="1" hangingPunct="1"/>
            <a:r>
              <a:rPr lang="en-US" altLang="en-US" dirty="0"/>
              <a:t>Google announced plan to scan millions of books held by several huge libraries, creating searchable database of all words</a:t>
            </a:r>
          </a:p>
          <a:p>
            <a:pPr eaLnBrk="1" hangingPunct="1"/>
            <a:r>
              <a:rPr lang="en-US" altLang="en-US" dirty="0"/>
              <a:t>If public domain book, system returns P</a:t>
            </a:r>
            <a:r>
              <a:rPr lang="en-US" altLang="en-US" sz="100" dirty="0"/>
              <a:t> </a:t>
            </a:r>
            <a:r>
              <a:rPr lang="en-US" altLang="en-US" dirty="0"/>
              <a:t>D</a:t>
            </a:r>
            <a:r>
              <a:rPr lang="en-US" altLang="en-US" sz="100" dirty="0"/>
              <a:t> </a:t>
            </a:r>
            <a:r>
              <a:rPr lang="en-US" altLang="en-US" dirty="0"/>
              <a:t>F</a:t>
            </a:r>
          </a:p>
          <a:p>
            <a:pPr eaLnBrk="1" hangingPunct="1"/>
            <a:r>
              <a:rPr lang="en-US" altLang="en-US" dirty="0"/>
              <a:t>If under copyright, user can see a few sentences; system provides links to libraries and online booksellers</a:t>
            </a:r>
          </a:p>
          <a:p>
            <a:pPr eaLnBrk="1" hangingPunct="1"/>
            <a:r>
              <a:rPr lang="en-US" altLang="en-US" dirty="0"/>
              <a:t>Authors Guild and publishers sued Google for copyright infringement (copying books for commercial reasons)</a:t>
            </a:r>
          </a:p>
          <a:p>
            <a:pPr eaLnBrk="1" hangingPunct="1"/>
            <a:r>
              <a:rPr lang="en-US" altLang="en-US" dirty="0"/>
              <a:t>Judge ruled in favor of Google and dismissed lawsuit</a:t>
            </a:r>
          </a:p>
        </p:txBody>
      </p:sp>
    </p:spTree>
    <p:extLst>
      <p:ext uri="{BB962C8B-B14F-4D97-AF65-F5344CB8AC3E}">
        <p14:creationId xmlns:p14="http://schemas.microsoft.com/office/powerpoint/2010/main" val="28652926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Authors Guild v. Google </a:t>
            </a:r>
            <a:r>
              <a:rPr lang="en-US" altLang="en-US" sz="2000" b="0" dirty="0"/>
              <a:t>(2 of 3)</a:t>
            </a:r>
            <a:endParaRPr lang="en-IN" dirty="0"/>
          </a:p>
        </p:txBody>
      </p:sp>
      <p:sp>
        <p:nvSpPr>
          <p:cNvPr id="3" name="Content Placeholder 2"/>
          <p:cNvSpPr>
            <a:spLocks noGrp="1"/>
          </p:cNvSpPr>
          <p:nvPr>
            <p:ph sz="quarter" idx="13"/>
          </p:nvPr>
        </p:nvSpPr>
        <p:spPr/>
        <p:txBody>
          <a:bodyPr/>
          <a:lstStyle/>
          <a:p>
            <a:r>
              <a:rPr lang="en-US" altLang="en-US" dirty="0"/>
              <a:t>Judge: Google Books is a fair use of copyrighted works</a:t>
            </a:r>
          </a:p>
          <a:p>
            <a:r>
              <a:rPr lang="en-US" altLang="en-US" dirty="0"/>
              <a:t>Purpose and character:</a:t>
            </a:r>
          </a:p>
          <a:p>
            <a:pPr lvl="1" eaLnBrk="1" hangingPunct="1"/>
            <a:r>
              <a:rPr lang="en-US" altLang="en-US" dirty="0"/>
              <a:t>Purpose is to create a massive index</a:t>
            </a:r>
          </a:p>
          <a:p>
            <a:pPr lvl="1" eaLnBrk="1" hangingPunct="1"/>
            <a:r>
              <a:rPr lang="en-US" altLang="en-US" dirty="0"/>
              <a:t>Character is highly transformative</a:t>
            </a:r>
          </a:p>
          <a:p>
            <a:pPr lvl="1" eaLnBrk="1" hangingPunct="1"/>
            <a:r>
              <a:rPr lang="en-US" altLang="en-US" dirty="0"/>
              <a:t>Precedent: </a:t>
            </a:r>
            <a:r>
              <a:rPr lang="en-US" altLang="en-US" b="1" dirty="0"/>
              <a:t>Kelly v. Arriba Soft Corporation</a:t>
            </a:r>
          </a:p>
          <a:p>
            <a:pPr lvl="1" eaLnBrk="1" hangingPunct="1"/>
            <a:r>
              <a:rPr lang="en-US" altLang="en-US" dirty="0"/>
              <a:t>Weighs in favor of fair use</a:t>
            </a:r>
          </a:p>
          <a:p>
            <a:r>
              <a:rPr lang="en-US" altLang="en-US" dirty="0"/>
              <a:t>Nature of work being scanned: mostly nonfiction</a:t>
            </a:r>
          </a:p>
          <a:p>
            <a:pPr lvl="1" eaLnBrk="1" hangingPunct="1"/>
            <a:r>
              <a:rPr lang="en-US" altLang="en-US" dirty="0"/>
              <a:t>Weighs in favor of fair use</a:t>
            </a:r>
          </a:p>
        </p:txBody>
      </p:sp>
    </p:spTree>
    <p:extLst>
      <p:ext uri="{BB962C8B-B14F-4D97-AF65-F5344CB8AC3E}">
        <p14:creationId xmlns:p14="http://schemas.microsoft.com/office/powerpoint/2010/main" val="18281822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Authors Guild v. Google </a:t>
            </a:r>
            <a:r>
              <a:rPr lang="en-US" altLang="en-US" sz="2000" b="0" dirty="0"/>
              <a:t>(3 of 3)</a:t>
            </a:r>
            <a:endParaRPr lang="en-IN" dirty="0"/>
          </a:p>
        </p:txBody>
      </p:sp>
      <p:sp>
        <p:nvSpPr>
          <p:cNvPr id="3" name="Content Placeholder 2"/>
          <p:cNvSpPr>
            <a:spLocks noGrp="1"/>
          </p:cNvSpPr>
          <p:nvPr>
            <p:ph sz="quarter" idx="13"/>
          </p:nvPr>
        </p:nvSpPr>
        <p:spPr/>
        <p:txBody>
          <a:bodyPr/>
          <a:lstStyle/>
          <a:p>
            <a:pPr eaLnBrk="1" hangingPunct="1"/>
            <a:r>
              <a:rPr lang="en-US" altLang="en-US" dirty="0"/>
              <a:t>How much being scanned: entire work</a:t>
            </a:r>
          </a:p>
          <a:p>
            <a:pPr lvl="1" eaLnBrk="1" hangingPunct="1"/>
            <a:r>
              <a:rPr lang="en-US" altLang="en-US" dirty="0"/>
              <a:t>Weighs against fair use</a:t>
            </a:r>
          </a:p>
          <a:p>
            <a:pPr eaLnBrk="1" hangingPunct="1"/>
            <a:r>
              <a:rPr lang="en-US" altLang="en-US" dirty="0"/>
              <a:t>Effect on the market: stimulating book sales</a:t>
            </a:r>
          </a:p>
          <a:p>
            <a:pPr lvl="1" eaLnBrk="1" hangingPunct="1"/>
            <a:r>
              <a:rPr lang="en-US" altLang="en-US" dirty="0"/>
              <a:t>Weighs in favor of fair use</a:t>
            </a:r>
          </a:p>
        </p:txBody>
      </p:sp>
    </p:spTree>
    <p:extLst>
      <p:ext uri="{BB962C8B-B14F-4D97-AF65-F5344CB8AC3E}">
        <p14:creationId xmlns:p14="http://schemas.microsoft.com/office/powerpoint/2010/main" val="9213228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Mashups</a:t>
            </a:r>
            <a:endParaRPr lang="en-IN" dirty="0"/>
          </a:p>
        </p:txBody>
      </p:sp>
      <p:sp>
        <p:nvSpPr>
          <p:cNvPr id="3" name="Content Placeholder 2"/>
          <p:cNvSpPr>
            <a:spLocks noGrp="1"/>
          </p:cNvSpPr>
          <p:nvPr>
            <p:ph sz="quarter" idx="13"/>
          </p:nvPr>
        </p:nvSpPr>
        <p:spPr/>
        <p:txBody>
          <a:bodyPr/>
          <a:lstStyle/>
          <a:p>
            <a:pPr eaLnBrk="1" hangingPunct="1"/>
            <a:r>
              <a:rPr lang="en-US" altLang="en-US" dirty="0"/>
              <a:t>A v</a:t>
            </a:r>
            <a:r>
              <a:rPr lang="en-US" altLang="en-US" sz="100" dirty="0">
                <a:solidFill>
                  <a:schemeClr val="bg1"/>
                </a:solidFill>
              </a:rPr>
              <a:t>er</a:t>
            </a:r>
            <a:r>
              <a:rPr lang="en-US" altLang="en-US" dirty="0"/>
              <a:t>s</a:t>
            </a:r>
            <a:r>
              <a:rPr lang="en-US" altLang="en-US" sz="100" dirty="0">
                <a:solidFill>
                  <a:schemeClr val="bg1"/>
                </a:solidFill>
              </a:rPr>
              <a:t>us</a:t>
            </a:r>
            <a:r>
              <a:rPr lang="en-US" altLang="en-US" dirty="0"/>
              <a:t> B: instrumental track from one song + vocal track from another song</a:t>
            </a:r>
          </a:p>
          <a:p>
            <a:pPr eaLnBrk="1" hangingPunct="1"/>
            <a:r>
              <a:rPr lang="en-US" altLang="en-US" dirty="0"/>
              <a:t>Audio collage: create new composition from dozens of audio fragments</a:t>
            </a:r>
          </a:p>
          <a:p>
            <a:pPr eaLnBrk="1" hangingPunct="1"/>
            <a:r>
              <a:rPr lang="en-US" altLang="en-US" dirty="0"/>
              <a:t>Fair use? Lae suggests…</a:t>
            </a:r>
          </a:p>
          <a:p>
            <a:pPr lvl="1"/>
            <a:r>
              <a:rPr lang="en-US" altLang="en-US" dirty="0"/>
              <a:t>Audio collage: yes, because it is highly transformative</a:t>
            </a:r>
          </a:p>
          <a:p>
            <a:pPr lvl="1"/>
            <a:r>
              <a:rPr lang="en-US" altLang="en-US" dirty="0"/>
              <a:t>A v</a:t>
            </a:r>
            <a:r>
              <a:rPr lang="en-US" altLang="en-US" sz="100" dirty="0">
                <a:solidFill>
                  <a:schemeClr val="bg1"/>
                </a:solidFill>
              </a:rPr>
              <a:t>er</a:t>
            </a:r>
            <a:r>
              <a:rPr lang="en-US" altLang="en-US" dirty="0"/>
              <a:t>s</a:t>
            </a:r>
            <a:r>
              <a:rPr lang="en-US" altLang="en-US" sz="100" dirty="0">
                <a:solidFill>
                  <a:schemeClr val="bg1"/>
                </a:solidFill>
              </a:rPr>
              <a:t>us</a:t>
            </a:r>
            <a:r>
              <a:rPr lang="en-US" altLang="en-US" dirty="0"/>
              <a:t> B: no, unless “criticism, satire, or parody”</a:t>
            </a:r>
          </a:p>
        </p:txBody>
      </p:sp>
    </p:spTree>
    <p:extLst>
      <p:ext uri="{BB962C8B-B14F-4D97-AF65-F5344CB8AC3E}">
        <p14:creationId xmlns:p14="http://schemas.microsoft.com/office/powerpoint/2010/main" val="29121095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4.5 Digital Media</a:t>
            </a:r>
            <a:endParaRPr lang="en-IN" dirty="0"/>
          </a:p>
        </p:txBody>
      </p:sp>
    </p:spTree>
    <p:extLst>
      <p:ext uri="{BB962C8B-B14F-4D97-AF65-F5344CB8AC3E}">
        <p14:creationId xmlns:p14="http://schemas.microsoft.com/office/powerpoint/2010/main" val="24244258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Digital Rights Management</a:t>
            </a:r>
            <a:endParaRPr lang="en-IN" dirty="0"/>
          </a:p>
        </p:txBody>
      </p:sp>
      <p:sp>
        <p:nvSpPr>
          <p:cNvPr id="5" name="Content Placeholder 4"/>
          <p:cNvSpPr>
            <a:spLocks noGrp="1"/>
          </p:cNvSpPr>
          <p:nvPr>
            <p:ph sz="quarter" idx="13"/>
          </p:nvPr>
        </p:nvSpPr>
        <p:spPr/>
        <p:txBody>
          <a:bodyPr/>
          <a:lstStyle/>
          <a:p>
            <a:pPr eaLnBrk="1" hangingPunct="1"/>
            <a:r>
              <a:rPr lang="en-US" altLang="en-US" dirty="0"/>
              <a:t>Actions owners of intellectual property in digital form take to protect their rights</a:t>
            </a:r>
          </a:p>
          <a:p>
            <a:pPr eaLnBrk="1" hangingPunct="1"/>
            <a:r>
              <a:rPr lang="en-US" altLang="en-US" dirty="0"/>
              <a:t>Approaches</a:t>
            </a:r>
          </a:p>
          <a:p>
            <a:pPr lvl="1"/>
            <a:r>
              <a:rPr lang="en-US" altLang="en-US" dirty="0"/>
              <a:t>Encrypt digital content</a:t>
            </a:r>
          </a:p>
          <a:p>
            <a:pPr lvl="1"/>
            <a:r>
              <a:rPr lang="en-US" altLang="en-US" dirty="0"/>
              <a:t>Mark digital content so devices can recognize content as copy-protected</a:t>
            </a:r>
          </a:p>
        </p:txBody>
      </p:sp>
    </p:spTree>
    <p:extLst>
      <p:ext uri="{BB962C8B-B14F-4D97-AF65-F5344CB8AC3E}">
        <p14:creationId xmlns:p14="http://schemas.microsoft.com/office/powerpoint/2010/main" val="2713715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400" dirty="0"/>
              <a:t>Information Technology Changing Intellectual Property Landscape</a:t>
            </a:r>
            <a:endParaRPr lang="en-IN" sz="3400" dirty="0"/>
          </a:p>
        </p:txBody>
      </p:sp>
      <p:sp>
        <p:nvSpPr>
          <p:cNvPr id="5" name="Content Placeholder 4"/>
          <p:cNvSpPr>
            <a:spLocks noGrp="1"/>
          </p:cNvSpPr>
          <p:nvPr>
            <p:ph sz="quarter" idx="13"/>
          </p:nvPr>
        </p:nvSpPr>
        <p:spPr/>
        <p:txBody>
          <a:bodyPr/>
          <a:lstStyle/>
          <a:p>
            <a:pPr eaLnBrk="1" hangingPunct="1"/>
            <a:r>
              <a:rPr lang="en-US" altLang="en-US" dirty="0">
                <a:sym typeface="Symbol" panose="05050102010706020507" pitchFamily="18" charset="2"/>
              </a:rPr>
              <a:t>We benefit from access to high-quality television shows, music, movies, computer programs</a:t>
            </a:r>
          </a:p>
          <a:p>
            <a:pPr eaLnBrk="1" hangingPunct="1"/>
            <a:r>
              <a:rPr lang="en-US" altLang="en-US" dirty="0">
                <a:sym typeface="Symbol" panose="05050102010706020507" pitchFamily="18" charset="2"/>
              </a:rPr>
              <a:t>Value of intellectual properties much greater than cost of media</a:t>
            </a:r>
          </a:p>
          <a:p>
            <a:pPr eaLnBrk="1" hangingPunct="1"/>
            <a:r>
              <a:rPr lang="en-US" altLang="en-US" dirty="0">
                <a:sym typeface="Symbol" panose="05050102010706020507" pitchFamily="18" charset="2"/>
              </a:rPr>
              <a:t>Illegal copying pervasive</a:t>
            </a:r>
          </a:p>
          <a:p>
            <a:pPr eaLnBrk="1" hangingPunct="1"/>
            <a:r>
              <a:rPr lang="en-US" altLang="en-US" dirty="0">
                <a:sym typeface="Symbol" panose="05050102010706020507" pitchFamily="18" charset="2"/>
              </a:rPr>
              <a:t>Internet allows copies to spread quickly and widely</a:t>
            </a:r>
          </a:p>
          <a:p>
            <a:pPr eaLnBrk="1" hangingPunct="1"/>
            <a:r>
              <a:rPr lang="en-US" altLang="en-US" dirty="0">
                <a:sym typeface="Symbol" panose="05050102010706020507" pitchFamily="18" charset="2"/>
              </a:rPr>
              <a:t>In light of advances in information technology, how should we treat intellectual property?</a:t>
            </a:r>
          </a:p>
        </p:txBody>
      </p:sp>
    </p:spTree>
    <p:extLst>
      <p:ext uri="{BB962C8B-B14F-4D97-AF65-F5344CB8AC3E}">
        <p14:creationId xmlns:p14="http://schemas.microsoft.com/office/powerpoint/2010/main" val="42413141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Digital Millennium Copyright Act</a:t>
            </a:r>
            <a:endParaRPr lang="en-IN" dirty="0"/>
          </a:p>
        </p:txBody>
      </p:sp>
      <p:sp>
        <p:nvSpPr>
          <p:cNvPr id="3" name="Content Placeholder 2"/>
          <p:cNvSpPr>
            <a:spLocks noGrp="1"/>
          </p:cNvSpPr>
          <p:nvPr>
            <p:ph sz="quarter" idx="13"/>
          </p:nvPr>
        </p:nvSpPr>
        <p:spPr/>
        <p:txBody>
          <a:bodyPr/>
          <a:lstStyle/>
          <a:p>
            <a:pPr eaLnBrk="1" hangingPunct="1"/>
            <a:r>
              <a:rPr lang="en-US" altLang="en-US" dirty="0"/>
              <a:t>First big revision of copyright law since 1976</a:t>
            </a:r>
          </a:p>
          <a:p>
            <a:pPr eaLnBrk="1" hangingPunct="1"/>
            <a:r>
              <a:rPr lang="en-US" altLang="en-US" dirty="0"/>
              <a:t>Brought U.S. into compliance with Europe</a:t>
            </a:r>
          </a:p>
          <a:p>
            <a:pPr eaLnBrk="1" hangingPunct="1"/>
            <a:r>
              <a:rPr lang="en-US" altLang="en-US" dirty="0"/>
              <a:t>Extended length of copyright</a:t>
            </a:r>
          </a:p>
          <a:p>
            <a:pPr eaLnBrk="1" hangingPunct="1"/>
            <a:r>
              <a:rPr lang="en-US" altLang="en-US" dirty="0"/>
              <a:t>Extended copyright protection to music broadcast over Internet</a:t>
            </a:r>
          </a:p>
          <a:p>
            <a:pPr eaLnBrk="1" hangingPunct="1"/>
            <a:r>
              <a:rPr lang="en-US" altLang="en-US" dirty="0"/>
              <a:t>Made it illegal for anyone to</a:t>
            </a:r>
          </a:p>
          <a:p>
            <a:pPr lvl="1"/>
            <a:r>
              <a:rPr lang="en-US" altLang="en-US" dirty="0"/>
              <a:t>Circumvent encryption schemes placed on digital media</a:t>
            </a:r>
          </a:p>
          <a:p>
            <a:pPr lvl="1"/>
            <a:r>
              <a:rPr lang="en-US" altLang="en-US" dirty="0"/>
              <a:t>Circumvent copy controls, even for fair use purposes</a:t>
            </a:r>
          </a:p>
        </p:txBody>
      </p:sp>
    </p:spTree>
    <p:extLst>
      <p:ext uri="{BB962C8B-B14F-4D97-AF65-F5344CB8AC3E}">
        <p14:creationId xmlns:p14="http://schemas.microsoft.com/office/powerpoint/2010/main" val="15187796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Secure Digital Music Initiative</a:t>
            </a:r>
            <a:endParaRPr lang="en-IN" dirty="0"/>
          </a:p>
        </p:txBody>
      </p:sp>
      <p:sp>
        <p:nvSpPr>
          <p:cNvPr id="3" name="Content Placeholder 2"/>
          <p:cNvSpPr>
            <a:spLocks noGrp="1"/>
          </p:cNvSpPr>
          <p:nvPr>
            <p:ph sz="quarter" idx="13"/>
          </p:nvPr>
        </p:nvSpPr>
        <p:spPr/>
        <p:txBody>
          <a:bodyPr/>
          <a:lstStyle/>
          <a:p>
            <a:pPr eaLnBrk="1" hangingPunct="1"/>
            <a:r>
              <a:rPr lang="en-US" altLang="en-US" dirty="0"/>
              <a:t>Goals</a:t>
            </a:r>
          </a:p>
          <a:p>
            <a:pPr lvl="1" eaLnBrk="1" hangingPunct="1"/>
            <a:r>
              <a:rPr lang="en-US" altLang="en-US" dirty="0"/>
              <a:t>Create copy-protected C</a:t>
            </a:r>
            <a:r>
              <a:rPr lang="en-US" altLang="en-US" sz="100" dirty="0"/>
              <a:t> </a:t>
            </a:r>
            <a:r>
              <a:rPr lang="en-US" altLang="en-US" dirty="0"/>
              <a:t>Ds</a:t>
            </a:r>
          </a:p>
          <a:p>
            <a:pPr lvl="1" eaLnBrk="1" hangingPunct="1"/>
            <a:r>
              <a:rPr lang="en-US" altLang="en-US" dirty="0"/>
              <a:t>Secure digital music downloads</a:t>
            </a:r>
          </a:p>
          <a:p>
            <a:pPr eaLnBrk="1" hangingPunct="1"/>
            <a:r>
              <a:rPr lang="en-US" altLang="en-US" dirty="0"/>
              <a:t>Consortium of 200 companies developed “digital watermarking” scheme</a:t>
            </a:r>
          </a:p>
          <a:p>
            <a:pPr eaLnBrk="1" hangingPunct="1"/>
            <a:r>
              <a:rPr lang="en-US" altLang="en-US" dirty="0"/>
              <a:t>Failed</a:t>
            </a:r>
          </a:p>
          <a:p>
            <a:pPr lvl="1" eaLnBrk="1" hangingPunct="1"/>
            <a:r>
              <a:rPr lang="en-US" altLang="en-US" dirty="0"/>
              <a:t>Internet copying became huge before S</a:t>
            </a:r>
            <a:r>
              <a:rPr lang="en-US" altLang="en-US" sz="100" dirty="0"/>
              <a:t> </a:t>
            </a:r>
            <a:r>
              <a:rPr lang="en-US" altLang="en-US" dirty="0"/>
              <a:t>D</a:t>
            </a:r>
            <a:r>
              <a:rPr lang="en-US" altLang="en-US" sz="100" dirty="0"/>
              <a:t> </a:t>
            </a:r>
            <a:r>
              <a:rPr lang="en-US" altLang="en-US" dirty="0"/>
              <a:t>M</a:t>
            </a:r>
            <a:r>
              <a:rPr lang="en-US" altLang="en-US" sz="100" dirty="0"/>
              <a:t> </a:t>
            </a:r>
            <a:r>
              <a:rPr lang="en-US" altLang="en-US" dirty="0"/>
              <a:t>I ready</a:t>
            </a:r>
          </a:p>
          <a:p>
            <a:pPr lvl="1" eaLnBrk="1" hangingPunct="1"/>
            <a:r>
              <a:rPr lang="en-US" altLang="en-US" dirty="0"/>
              <a:t>Some S</a:t>
            </a:r>
            <a:r>
              <a:rPr lang="en-US" altLang="en-US" sz="100" dirty="0"/>
              <a:t> </a:t>
            </a:r>
            <a:r>
              <a:rPr lang="en-US" altLang="en-US" dirty="0"/>
              <a:t>D</a:t>
            </a:r>
            <a:r>
              <a:rPr lang="en-US" altLang="en-US" sz="100" dirty="0"/>
              <a:t> </a:t>
            </a:r>
            <a:r>
              <a:rPr lang="en-US" altLang="en-US" dirty="0"/>
              <a:t>M</a:t>
            </a:r>
            <a:r>
              <a:rPr lang="en-US" altLang="en-US" sz="100" dirty="0"/>
              <a:t> </a:t>
            </a:r>
            <a:r>
              <a:rPr lang="en-US" altLang="en-US" dirty="0"/>
              <a:t>I sponsors were electronics companies</a:t>
            </a:r>
          </a:p>
          <a:p>
            <a:pPr lvl="1" eaLnBrk="1" hangingPunct="1"/>
            <a:r>
              <a:rPr lang="en-US" altLang="en-US" dirty="0"/>
              <a:t>Digital watermarking encryption cracked</a:t>
            </a:r>
          </a:p>
        </p:txBody>
      </p:sp>
    </p:spTree>
    <p:extLst>
      <p:ext uri="{BB962C8B-B14F-4D97-AF65-F5344CB8AC3E}">
        <p14:creationId xmlns:p14="http://schemas.microsoft.com/office/powerpoint/2010/main" val="4930455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Sony B</a:t>
            </a:r>
            <a:r>
              <a:rPr lang="en-US" altLang="en-US" sz="100" dirty="0"/>
              <a:t> </a:t>
            </a:r>
            <a:r>
              <a:rPr lang="en-US" altLang="en-US" sz="3200" dirty="0"/>
              <a:t>M</a:t>
            </a:r>
            <a:r>
              <a:rPr lang="en-US" altLang="en-US" sz="100" dirty="0"/>
              <a:t> </a:t>
            </a:r>
            <a:r>
              <a:rPr lang="en-US" altLang="en-US" sz="3200" dirty="0"/>
              <a:t>G Music Entertainment Rootkit</a:t>
            </a:r>
            <a:endParaRPr lang="en-IN" sz="3200" dirty="0"/>
          </a:p>
        </p:txBody>
      </p:sp>
      <p:sp>
        <p:nvSpPr>
          <p:cNvPr id="3" name="Content Placeholder 2"/>
          <p:cNvSpPr>
            <a:spLocks noGrp="1"/>
          </p:cNvSpPr>
          <p:nvPr>
            <p:ph sz="quarter" idx="13"/>
          </p:nvPr>
        </p:nvSpPr>
        <p:spPr>
          <a:xfrm>
            <a:off x="457200" y="1556326"/>
            <a:ext cx="8307238" cy="4628814"/>
          </a:xfrm>
        </p:spPr>
        <p:txBody>
          <a:bodyPr/>
          <a:lstStyle/>
          <a:p>
            <a:pPr eaLnBrk="1" hangingPunct="1"/>
            <a:r>
              <a:rPr lang="en-US" altLang="en-US" dirty="0"/>
              <a:t>Millions of audio C</a:t>
            </a:r>
            <a:r>
              <a:rPr lang="en-US" altLang="en-US" sz="100" dirty="0"/>
              <a:t> </a:t>
            </a:r>
            <a:r>
              <a:rPr lang="en-US" altLang="en-US" dirty="0"/>
              <a:t>Ds shipped with Extended Copy Protection, a D</a:t>
            </a:r>
            <a:r>
              <a:rPr lang="en-US" altLang="en-US" sz="100" dirty="0"/>
              <a:t> </a:t>
            </a:r>
            <a:r>
              <a:rPr lang="en-US" altLang="en-US" dirty="0"/>
              <a:t>R</a:t>
            </a:r>
            <a:r>
              <a:rPr lang="en-US" altLang="en-US" sz="100" dirty="0"/>
              <a:t> </a:t>
            </a:r>
            <a:r>
              <a:rPr lang="en-US" altLang="en-US" dirty="0"/>
              <a:t>M system</a:t>
            </a:r>
          </a:p>
          <a:p>
            <a:pPr eaLnBrk="1" hangingPunct="1"/>
            <a:r>
              <a:rPr lang="en-US" altLang="en-US" dirty="0"/>
              <a:t>Prevented users from</a:t>
            </a:r>
          </a:p>
          <a:p>
            <a:pPr lvl="1"/>
            <a:r>
              <a:rPr lang="en-US" altLang="en-US" dirty="0"/>
              <a:t>Ripping audio tracks into M</a:t>
            </a:r>
            <a:r>
              <a:rPr lang="en-US" altLang="en-US" sz="100" dirty="0"/>
              <a:t> </a:t>
            </a:r>
            <a:r>
              <a:rPr lang="en-US" altLang="en-US" dirty="0"/>
              <a:t>P3 format</a:t>
            </a:r>
          </a:p>
          <a:p>
            <a:pPr lvl="1"/>
            <a:r>
              <a:rPr lang="en-US" altLang="en-US" dirty="0"/>
              <a:t>Making more than 3 backup copies</a:t>
            </a:r>
          </a:p>
          <a:p>
            <a:pPr eaLnBrk="1" hangingPunct="1"/>
            <a:r>
              <a:rPr lang="en-US" altLang="en-US" dirty="0"/>
              <a:t>Relied upon Windows “rootkit” that hid files and processes; usually only hackers use rootkits</a:t>
            </a:r>
          </a:p>
          <a:p>
            <a:pPr eaLnBrk="1" hangingPunct="1"/>
            <a:r>
              <a:rPr lang="en-US" altLang="en-US" dirty="0"/>
              <a:t>Huge public outcry once secret uncovered</a:t>
            </a:r>
          </a:p>
          <a:p>
            <a:pPr eaLnBrk="1" hangingPunct="1"/>
            <a:r>
              <a:rPr lang="en-US" altLang="en-US" dirty="0"/>
              <a:t>Sony B</a:t>
            </a:r>
            <a:r>
              <a:rPr lang="en-US" altLang="en-US" sz="100" dirty="0"/>
              <a:t> </a:t>
            </a:r>
            <a:r>
              <a:rPr lang="en-US" altLang="en-US" dirty="0"/>
              <a:t>M</a:t>
            </a:r>
            <a:r>
              <a:rPr lang="en-US" altLang="en-US" sz="100" dirty="0"/>
              <a:t> </a:t>
            </a:r>
            <a:r>
              <a:rPr lang="en-US" altLang="en-US" dirty="0"/>
              <a:t>G stopped production and compensated consumers</a:t>
            </a:r>
          </a:p>
        </p:txBody>
      </p:sp>
    </p:spTree>
    <p:extLst>
      <p:ext uri="{BB962C8B-B14F-4D97-AF65-F5344CB8AC3E}">
        <p14:creationId xmlns:p14="http://schemas.microsoft.com/office/powerpoint/2010/main" val="16177442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Criticisms of Digital Rights Management</a:t>
            </a:r>
            <a:endParaRPr lang="en-IN" sz="3200" dirty="0"/>
          </a:p>
        </p:txBody>
      </p:sp>
      <p:sp>
        <p:nvSpPr>
          <p:cNvPr id="3" name="Content Placeholder 2"/>
          <p:cNvSpPr>
            <a:spLocks noGrp="1"/>
          </p:cNvSpPr>
          <p:nvPr>
            <p:ph sz="quarter" idx="13"/>
          </p:nvPr>
        </p:nvSpPr>
        <p:spPr/>
        <p:txBody>
          <a:bodyPr/>
          <a:lstStyle/>
          <a:p>
            <a:pPr eaLnBrk="1" hangingPunct="1"/>
            <a:r>
              <a:rPr lang="en-US" altLang="en-US" dirty="0"/>
              <a:t>Any technological “fix” is bound to fail</a:t>
            </a:r>
          </a:p>
          <a:p>
            <a:pPr eaLnBrk="1" hangingPunct="1"/>
            <a:r>
              <a:rPr lang="en-US" altLang="en-US" dirty="0"/>
              <a:t>D</a:t>
            </a:r>
            <a:r>
              <a:rPr lang="en-US" altLang="en-US" sz="100" dirty="0"/>
              <a:t> </a:t>
            </a:r>
            <a:r>
              <a:rPr lang="en-US" altLang="en-US" dirty="0"/>
              <a:t>R</a:t>
            </a:r>
            <a:r>
              <a:rPr lang="en-US" altLang="en-US" sz="100" dirty="0"/>
              <a:t> </a:t>
            </a:r>
            <a:r>
              <a:rPr lang="en-US" altLang="en-US" dirty="0"/>
              <a:t>M undermines fair use</a:t>
            </a:r>
          </a:p>
          <a:p>
            <a:pPr eaLnBrk="1" hangingPunct="1"/>
            <a:r>
              <a:rPr lang="en-US" altLang="en-US" dirty="0"/>
              <a:t>D</a:t>
            </a:r>
            <a:r>
              <a:rPr lang="en-US" altLang="en-US" sz="100" dirty="0"/>
              <a:t> </a:t>
            </a:r>
            <a:r>
              <a:rPr lang="en-US" altLang="en-US" dirty="0"/>
              <a:t>R</a:t>
            </a:r>
            <a:r>
              <a:rPr lang="en-US" altLang="en-US" sz="100" dirty="0"/>
              <a:t> </a:t>
            </a:r>
            <a:r>
              <a:rPr lang="en-US" altLang="en-US" dirty="0"/>
              <a:t>M could reduce competition</a:t>
            </a:r>
          </a:p>
          <a:p>
            <a:pPr eaLnBrk="1" hangingPunct="1"/>
            <a:r>
              <a:rPr lang="en-US" altLang="en-US" dirty="0"/>
              <a:t>Some schemes make anonymous access impossible</a:t>
            </a:r>
          </a:p>
        </p:txBody>
      </p:sp>
    </p:spTree>
    <p:extLst>
      <p:ext uri="{BB962C8B-B14F-4D97-AF65-F5344CB8AC3E}">
        <p14:creationId xmlns:p14="http://schemas.microsoft.com/office/powerpoint/2010/main" val="3998794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41743" cy="1097279"/>
          </a:xfrm>
        </p:spPr>
        <p:txBody>
          <a:bodyPr/>
          <a:lstStyle/>
          <a:p>
            <a:r>
              <a:rPr lang="en-US" altLang="en-US" sz="3400" dirty="0"/>
              <a:t>Online Music Stores Drop Digital Rights Management </a:t>
            </a:r>
            <a:r>
              <a:rPr lang="en-US" altLang="en-US" sz="2000" b="0" dirty="0"/>
              <a:t>(1 of 2)</a:t>
            </a:r>
            <a:endParaRPr lang="en-IN" sz="2000" b="0" dirty="0"/>
          </a:p>
        </p:txBody>
      </p:sp>
      <p:sp>
        <p:nvSpPr>
          <p:cNvPr id="3" name="Content Placeholder 2"/>
          <p:cNvSpPr>
            <a:spLocks noGrp="1"/>
          </p:cNvSpPr>
          <p:nvPr>
            <p:ph sz="quarter" idx="13"/>
          </p:nvPr>
        </p:nvSpPr>
        <p:spPr/>
        <p:txBody>
          <a:bodyPr/>
          <a:lstStyle/>
          <a:p>
            <a:pPr eaLnBrk="1" hangingPunct="1"/>
            <a:r>
              <a:rPr lang="en-US" altLang="en-US" sz="2200" dirty="0"/>
              <a:t>When iTunes Music Store opened in 2003, all music protected with a D</a:t>
            </a:r>
            <a:r>
              <a:rPr lang="en-US" altLang="en-US" sz="100" dirty="0"/>
              <a:t> </a:t>
            </a:r>
            <a:r>
              <a:rPr lang="en-US" altLang="en-US" sz="2200" dirty="0"/>
              <a:t>R</a:t>
            </a:r>
            <a:r>
              <a:rPr lang="en-US" altLang="en-US" sz="100" dirty="0"/>
              <a:t> </a:t>
            </a:r>
            <a:r>
              <a:rPr lang="en-US" altLang="en-US" sz="2200" dirty="0"/>
              <a:t>M scheme called FairPlay</a:t>
            </a:r>
          </a:p>
          <a:p>
            <a:pPr eaLnBrk="1" hangingPunct="1"/>
            <a:r>
              <a:rPr lang="en-US" altLang="en-US" sz="2200" dirty="0"/>
              <a:t>FairPlay blocked users from freely exchanging purchased music</a:t>
            </a:r>
          </a:p>
          <a:p>
            <a:pPr eaLnBrk="1" hangingPunct="1"/>
            <a:r>
              <a:rPr lang="en-US" altLang="en-US" sz="2200" dirty="0"/>
              <a:t>Songs couldn’t be played on more than 5 different computers</a:t>
            </a:r>
          </a:p>
          <a:p>
            <a:pPr eaLnBrk="1" hangingPunct="1"/>
            <a:r>
              <a:rPr lang="en-US" altLang="en-US" sz="2200" dirty="0"/>
              <a:t>Songs couldn’t be copied onto C</a:t>
            </a:r>
            <a:r>
              <a:rPr lang="en-US" altLang="en-US" sz="100" dirty="0"/>
              <a:t> </a:t>
            </a:r>
            <a:r>
              <a:rPr lang="en-US" altLang="en-US" sz="2200" dirty="0"/>
              <a:t>Ds more than 7 times</a:t>
            </a:r>
          </a:p>
          <a:p>
            <a:pPr eaLnBrk="1" hangingPunct="1"/>
            <a:r>
              <a:rPr lang="en-US" altLang="en-US" sz="2200" dirty="0"/>
              <a:t>Songs purchased from iTunes Store wouldn’t play on non-Apple devices</a:t>
            </a:r>
          </a:p>
          <a:p>
            <a:pPr eaLnBrk="1" hangingPunct="1"/>
            <a:r>
              <a:rPr lang="en-US" altLang="en-US" sz="2200" dirty="0"/>
              <a:t>D</a:t>
            </a:r>
            <a:r>
              <a:rPr lang="en-US" altLang="en-US" sz="100" dirty="0"/>
              <a:t> </a:t>
            </a:r>
            <a:r>
              <a:rPr lang="en-US" altLang="en-US" sz="2200" dirty="0"/>
              <a:t>R</a:t>
            </a:r>
            <a:r>
              <a:rPr lang="en-US" altLang="en-US" sz="100" dirty="0"/>
              <a:t> </a:t>
            </a:r>
            <a:r>
              <a:rPr lang="en-US" altLang="en-US" sz="2200" dirty="0"/>
              <a:t>M-protected music purchased from other online retailers couldn’t be played on iPod</a:t>
            </a:r>
          </a:p>
        </p:txBody>
      </p:sp>
    </p:spTree>
    <p:extLst>
      <p:ext uri="{BB962C8B-B14F-4D97-AF65-F5344CB8AC3E}">
        <p14:creationId xmlns:p14="http://schemas.microsoft.com/office/powerpoint/2010/main" val="1381762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15864" cy="1097279"/>
          </a:xfrm>
        </p:spPr>
        <p:txBody>
          <a:bodyPr/>
          <a:lstStyle/>
          <a:p>
            <a:r>
              <a:rPr lang="en-US" altLang="en-US" sz="3400" dirty="0"/>
              <a:t>Online Music Stores Drop Digital Rights Management </a:t>
            </a:r>
            <a:r>
              <a:rPr lang="en-US" altLang="en-US" sz="2000" b="0" dirty="0"/>
              <a:t>(2 of 2)</a:t>
            </a:r>
            <a:endParaRPr lang="en-IN" sz="2000" dirty="0"/>
          </a:p>
        </p:txBody>
      </p:sp>
      <p:sp>
        <p:nvSpPr>
          <p:cNvPr id="3" name="Content Placeholder 2"/>
          <p:cNvSpPr>
            <a:spLocks noGrp="1"/>
          </p:cNvSpPr>
          <p:nvPr>
            <p:ph sz="quarter" idx="13"/>
          </p:nvPr>
        </p:nvSpPr>
        <p:spPr/>
        <p:txBody>
          <a:bodyPr/>
          <a:lstStyle/>
          <a:p>
            <a:pPr eaLnBrk="1" hangingPunct="1"/>
            <a:r>
              <a:rPr lang="en-US" altLang="en-US" sz="2200" dirty="0"/>
              <a:t>Consumers complained about restrictions associated with D</a:t>
            </a:r>
            <a:r>
              <a:rPr lang="en-US" altLang="en-US" sz="100" dirty="0"/>
              <a:t> </a:t>
            </a:r>
            <a:r>
              <a:rPr lang="en-US" altLang="en-US" sz="2200" dirty="0"/>
              <a:t>R</a:t>
            </a:r>
            <a:r>
              <a:rPr lang="en-US" altLang="en-US" sz="100" dirty="0"/>
              <a:t> </a:t>
            </a:r>
            <a:r>
              <a:rPr lang="en-US" altLang="en-US" sz="2200" dirty="0"/>
              <a:t>M</a:t>
            </a:r>
          </a:p>
          <a:p>
            <a:pPr eaLnBrk="1" hangingPunct="1"/>
            <a:r>
              <a:rPr lang="en-US" altLang="en-US" sz="2200" dirty="0"/>
              <a:t>European governments put pressure on Apple to license FairPlay or stop using D</a:t>
            </a:r>
            <a:r>
              <a:rPr lang="en-US" altLang="en-US" sz="100" dirty="0"/>
              <a:t> </a:t>
            </a:r>
            <a:r>
              <a:rPr lang="en-US" altLang="en-US" sz="2200" dirty="0"/>
              <a:t>R</a:t>
            </a:r>
            <a:r>
              <a:rPr lang="en-US" altLang="en-US" sz="100" dirty="0"/>
              <a:t> </a:t>
            </a:r>
            <a:r>
              <a:rPr lang="en-US" altLang="en-US" sz="2200" dirty="0"/>
              <a:t>M</a:t>
            </a:r>
          </a:p>
          <a:p>
            <a:pPr eaLnBrk="1" hangingPunct="1"/>
            <a:r>
              <a:rPr lang="en-US" altLang="en-US" sz="2200" dirty="0"/>
              <a:t>In 2007 E</a:t>
            </a:r>
            <a:r>
              <a:rPr lang="en-US" altLang="en-US" sz="100" dirty="0"/>
              <a:t> </a:t>
            </a:r>
            <a:r>
              <a:rPr lang="en-US" altLang="en-US" sz="2200" dirty="0"/>
              <a:t>M</a:t>
            </a:r>
            <a:r>
              <a:rPr lang="en-US" altLang="en-US" sz="100" dirty="0"/>
              <a:t> </a:t>
            </a:r>
            <a:r>
              <a:rPr lang="en-US" altLang="en-US" sz="2200" dirty="0"/>
              <a:t>I began offering all its songs without D</a:t>
            </a:r>
            <a:r>
              <a:rPr lang="en-US" altLang="en-US" sz="100" dirty="0"/>
              <a:t> </a:t>
            </a:r>
            <a:r>
              <a:rPr lang="en-US" altLang="en-US" sz="2200" dirty="0"/>
              <a:t>R</a:t>
            </a:r>
            <a:r>
              <a:rPr lang="en-US" altLang="en-US" sz="100" dirty="0"/>
              <a:t> </a:t>
            </a:r>
            <a:r>
              <a:rPr lang="en-US" altLang="en-US" sz="2200" dirty="0"/>
              <a:t>M through the iTunes store</a:t>
            </a:r>
          </a:p>
          <a:p>
            <a:r>
              <a:rPr lang="en-US" altLang="en-US" sz="2200" dirty="0"/>
              <a:t>In 2008 Amazon reached an agreement with all four major music labels to sell D</a:t>
            </a:r>
            <a:r>
              <a:rPr lang="en-US" altLang="en-US" sz="100" dirty="0"/>
              <a:t> </a:t>
            </a:r>
            <a:r>
              <a:rPr lang="en-US" altLang="en-US" sz="2200" dirty="0"/>
              <a:t>R</a:t>
            </a:r>
            <a:r>
              <a:rPr lang="en-US" altLang="en-US" sz="100" dirty="0"/>
              <a:t> </a:t>
            </a:r>
            <a:r>
              <a:rPr lang="en-US" altLang="en-US" sz="2200" dirty="0"/>
              <a:t>M-free music</a:t>
            </a:r>
          </a:p>
          <a:p>
            <a:pPr eaLnBrk="1" hangingPunct="1"/>
            <a:r>
              <a:rPr lang="en-US" altLang="en-US" sz="2200" dirty="0"/>
              <a:t>Apple followed suit in 2009</a:t>
            </a:r>
          </a:p>
        </p:txBody>
      </p:sp>
    </p:spTree>
    <p:extLst>
      <p:ext uri="{BB962C8B-B14F-4D97-AF65-F5344CB8AC3E}">
        <p14:creationId xmlns:p14="http://schemas.microsoft.com/office/powerpoint/2010/main" val="5126110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Microsoft Xbox One</a:t>
            </a:r>
            <a:endParaRPr lang="en-IN" dirty="0"/>
          </a:p>
        </p:txBody>
      </p:sp>
      <p:sp>
        <p:nvSpPr>
          <p:cNvPr id="3" name="Content Placeholder 2"/>
          <p:cNvSpPr>
            <a:spLocks noGrp="1"/>
          </p:cNvSpPr>
          <p:nvPr>
            <p:ph sz="quarter" idx="13"/>
          </p:nvPr>
        </p:nvSpPr>
        <p:spPr>
          <a:xfrm>
            <a:off x="457200" y="1556326"/>
            <a:ext cx="8229600" cy="4752399"/>
          </a:xfrm>
        </p:spPr>
        <p:txBody>
          <a:bodyPr/>
          <a:lstStyle/>
          <a:p>
            <a:r>
              <a:rPr lang="en-US" altLang="en-US" sz="2000" dirty="0"/>
              <a:t>Microsoft announced cloud-based gaming experience for Xbox One (June 2013)</a:t>
            </a:r>
          </a:p>
          <a:p>
            <a:pPr lvl="1"/>
            <a:r>
              <a:rPr lang="en-US" altLang="en-US" sz="2000" dirty="0"/>
              <a:t>User could play any game without disc in tray</a:t>
            </a:r>
          </a:p>
          <a:p>
            <a:pPr lvl="1"/>
            <a:r>
              <a:rPr lang="en-US" altLang="en-US" sz="2000" dirty="0"/>
              <a:t>Automatic software updates of every Xbox One</a:t>
            </a:r>
          </a:p>
          <a:p>
            <a:r>
              <a:rPr lang="en-US" altLang="en-US" sz="2000" dirty="0"/>
              <a:t>Controversial features of licensing arrangement</a:t>
            </a:r>
          </a:p>
          <a:p>
            <a:pPr lvl="1"/>
            <a:r>
              <a:rPr lang="en-US" altLang="en-US" sz="2000" dirty="0"/>
              <a:t>Disc could be shared only once</a:t>
            </a:r>
          </a:p>
          <a:p>
            <a:pPr lvl="1"/>
            <a:r>
              <a:rPr lang="en-US" altLang="en-US" sz="2000" dirty="0"/>
              <a:t>Second-hand market restricted</a:t>
            </a:r>
          </a:p>
          <a:p>
            <a:pPr lvl="1"/>
            <a:r>
              <a:rPr lang="en-US" altLang="en-US" sz="2000" dirty="0"/>
              <a:t>Xbox consoles would have to check in every 24 hours</a:t>
            </a:r>
          </a:p>
          <a:p>
            <a:r>
              <a:rPr lang="en-US" altLang="en-US" sz="2000" dirty="0"/>
              <a:t>Microsoft backtracked</a:t>
            </a:r>
          </a:p>
          <a:p>
            <a:pPr lvl="1"/>
            <a:r>
              <a:rPr lang="en-US" altLang="en-US" sz="2000" dirty="0"/>
              <a:t>No need to connect to Internet</a:t>
            </a:r>
          </a:p>
          <a:p>
            <a:pPr lvl="1"/>
            <a:r>
              <a:rPr lang="en-US" altLang="en-US" sz="2000" dirty="0"/>
              <a:t>Freedom to lend, rent, buy, sell discs</a:t>
            </a:r>
          </a:p>
          <a:p>
            <a:pPr lvl="1"/>
            <a:r>
              <a:rPr lang="en-US" altLang="en-US" sz="2000" dirty="0"/>
              <a:t>Disc must be in tray to play game</a:t>
            </a:r>
          </a:p>
        </p:txBody>
      </p:sp>
    </p:spTree>
    <p:extLst>
      <p:ext uri="{BB962C8B-B14F-4D97-AF65-F5344CB8AC3E}">
        <p14:creationId xmlns:p14="http://schemas.microsoft.com/office/powerpoint/2010/main" val="31901328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3400" dirty="0"/>
              <a:t>4.6 Peer-to-Peer Networks and Cyberlockers</a:t>
            </a:r>
            <a:endParaRPr lang="en-IN" sz="3400" dirty="0"/>
          </a:p>
        </p:txBody>
      </p:sp>
    </p:spTree>
    <p:extLst>
      <p:ext uri="{BB962C8B-B14F-4D97-AF65-F5344CB8AC3E}">
        <p14:creationId xmlns:p14="http://schemas.microsoft.com/office/powerpoint/2010/main" val="22612556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Peer-to-Peer Networks</a:t>
            </a:r>
            <a:endParaRPr lang="en-IN" dirty="0"/>
          </a:p>
        </p:txBody>
      </p:sp>
      <p:sp>
        <p:nvSpPr>
          <p:cNvPr id="5" name="Content Placeholder 4"/>
          <p:cNvSpPr>
            <a:spLocks noGrp="1"/>
          </p:cNvSpPr>
          <p:nvPr>
            <p:ph sz="quarter" idx="13"/>
          </p:nvPr>
        </p:nvSpPr>
        <p:spPr>
          <a:xfrm>
            <a:off x="457200" y="1556326"/>
            <a:ext cx="8065698" cy="4752399"/>
          </a:xfrm>
        </p:spPr>
        <p:txBody>
          <a:bodyPr/>
          <a:lstStyle/>
          <a:p>
            <a:pPr eaLnBrk="1" hangingPunct="1"/>
            <a:r>
              <a:rPr lang="en-US" altLang="en-US" sz="2200" dirty="0"/>
              <a:t>Peer-to-peer network</a:t>
            </a:r>
          </a:p>
          <a:p>
            <a:pPr lvl="1"/>
            <a:r>
              <a:rPr lang="en-US" altLang="en-US" sz="2200" dirty="0"/>
              <a:t>Transient network</a:t>
            </a:r>
          </a:p>
          <a:p>
            <a:pPr lvl="1"/>
            <a:r>
              <a:rPr lang="en-US" altLang="en-US" sz="2200" dirty="0"/>
              <a:t>Connects computers running same networking program</a:t>
            </a:r>
          </a:p>
          <a:p>
            <a:pPr lvl="1"/>
            <a:r>
              <a:rPr lang="en-US" altLang="en-US" sz="2200" dirty="0"/>
              <a:t>Computers can access files stored on each other’s hard drives</a:t>
            </a:r>
          </a:p>
          <a:p>
            <a:pPr eaLnBrk="1" hangingPunct="1"/>
            <a:r>
              <a:rPr lang="en-US" altLang="en-US" sz="2200" dirty="0"/>
              <a:t>How P2P networks facilitate data exchange</a:t>
            </a:r>
          </a:p>
          <a:p>
            <a:pPr lvl="1"/>
            <a:r>
              <a:rPr lang="en-US" altLang="en-US" sz="2200" dirty="0"/>
              <a:t>Give each user access to data stored in many other computers</a:t>
            </a:r>
          </a:p>
          <a:p>
            <a:pPr lvl="1"/>
            <a:r>
              <a:rPr lang="en-US" altLang="en-US" sz="2200" dirty="0"/>
              <a:t>Support simultaneous file transfers among arbitrary pairs of computers</a:t>
            </a:r>
          </a:p>
          <a:p>
            <a:pPr lvl="1"/>
            <a:r>
              <a:rPr lang="en-US" altLang="en-US" sz="2200" dirty="0"/>
              <a:t>Allow users to identify systems with faster file exchange speeds</a:t>
            </a:r>
          </a:p>
        </p:txBody>
      </p:sp>
    </p:spTree>
    <p:extLst>
      <p:ext uri="{BB962C8B-B14F-4D97-AF65-F5344CB8AC3E}">
        <p14:creationId xmlns:p14="http://schemas.microsoft.com/office/powerpoint/2010/main" val="5042419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Cyberlockers</a:t>
            </a:r>
            <a:endParaRPr lang="en-IN" dirty="0"/>
          </a:p>
        </p:txBody>
      </p:sp>
      <p:sp>
        <p:nvSpPr>
          <p:cNvPr id="3" name="Content Placeholder 2"/>
          <p:cNvSpPr>
            <a:spLocks noGrp="1"/>
          </p:cNvSpPr>
          <p:nvPr>
            <p:ph sz="quarter" idx="13"/>
          </p:nvPr>
        </p:nvSpPr>
        <p:spPr/>
        <p:txBody>
          <a:bodyPr/>
          <a:lstStyle/>
          <a:p>
            <a:r>
              <a:rPr lang="en-US" altLang="en-US" dirty="0"/>
              <a:t>Also called file-hosting services or cloud storage services</a:t>
            </a:r>
          </a:p>
          <a:p>
            <a:r>
              <a:rPr lang="en-US" altLang="en-US" dirty="0"/>
              <a:t>Internet-based file-sharing services</a:t>
            </a:r>
          </a:p>
          <a:p>
            <a:r>
              <a:rPr lang="en-US" altLang="en-US" dirty="0"/>
              <a:t>Allow users to upload and download password-protected files</a:t>
            </a:r>
          </a:p>
          <a:p>
            <a:r>
              <a:rPr lang="en-US" altLang="en-US" dirty="0"/>
              <a:t>Support workgroup collaboration</a:t>
            </a:r>
          </a:p>
          <a:p>
            <a:r>
              <a:rPr lang="en-US" altLang="en-US" dirty="0"/>
              <a:t>Make sharing of copyrighted material easy</a:t>
            </a:r>
          </a:p>
        </p:txBody>
      </p:sp>
    </p:spTree>
    <p:extLst>
      <p:ext uri="{BB962C8B-B14F-4D97-AF65-F5344CB8AC3E}">
        <p14:creationId xmlns:p14="http://schemas.microsoft.com/office/powerpoint/2010/main" val="2313853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5805574"/>
            <a:ext cx="8229600" cy="504201"/>
          </a:xfrm>
        </p:spPr>
        <p:txBody>
          <a:bodyPr/>
          <a:lstStyle/>
          <a:p>
            <a:pPr marL="432" indent="0">
              <a:spcBef>
                <a:spcPct val="0"/>
              </a:spcBef>
              <a:buClrTx/>
              <a:buNone/>
            </a:pPr>
            <a:r>
              <a:rPr lang="en-US" altLang="en-US" sz="1600" dirty="0">
                <a:solidFill>
                  <a:schemeClr val="tx1"/>
                </a:solidFill>
              </a:rPr>
              <a:t>The Electronic Frontier Foundation is advocating a reform of the copyright laws in the United States. (Electronic Frontier Foundation)</a:t>
            </a:r>
          </a:p>
        </p:txBody>
      </p:sp>
      <p:pic>
        <p:nvPicPr>
          <p:cNvPr id="4" name="Picture 3" descr="Bold text at the top of the poster reads, tired of being treated like a criminal for sharing music online, question mark. Text below this headline details the work of the electronic frontier foundation in enabling file sharing and opposing record labels and i s p’s attempts to end the practi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9525" y="1285868"/>
            <a:ext cx="4035599" cy="4490538"/>
          </a:xfrm>
          <a:prstGeom prst="rect">
            <a:avLst/>
          </a:prstGeom>
        </p:spPr>
      </p:pic>
      <p:sp>
        <p:nvSpPr>
          <p:cNvPr id="2" name="Title 1"/>
          <p:cNvSpPr>
            <a:spLocks noGrp="1"/>
          </p:cNvSpPr>
          <p:nvPr>
            <p:ph type="title"/>
          </p:nvPr>
        </p:nvSpPr>
        <p:spPr>
          <a:xfrm>
            <a:off x="457200" y="393807"/>
            <a:ext cx="8229600" cy="612562"/>
          </a:xfrm>
        </p:spPr>
        <p:txBody>
          <a:bodyPr/>
          <a:lstStyle/>
          <a:p>
            <a:r>
              <a:rPr lang="en-IN" dirty="0"/>
              <a:t>Copyright Laws and File Sharing</a:t>
            </a:r>
          </a:p>
        </p:txBody>
      </p:sp>
    </p:spTree>
    <p:extLst>
      <p:ext uri="{BB962C8B-B14F-4D97-AF65-F5344CB8AC3E}">
        <p14:creationId xmlns:p14="http://schemas.microsoft.com/office/powerpoint/2010/main" val="16231064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Napster</a:t>
            </a:r>
            <a:endParaRPr lang="en-IN" dirty="0"/>
          </a:p>
        </p:txBody>
      </p:sp>
      <p:sp>
        <p:nvSpPr>
          <p:cNvPr id="3" name="Content Placeholder 2"/>
          <p:cNvSpPr>
            <a:spLocks noGrp="1"/>
          </p:cNvSpPr>
          <p:nvPr>
            <p:ph sz="quarter" idx="13"/>
          </p:nvPr>
        </p:nvSpPr>
        <p:spPr/>
        <p:txBody>
          <a:bodyPr/>
          <a:lstStyle/>
          <a:p>
            <a:r>
              <a:rPr lang="en-US" altLang="en-US" dirty="0"/>
              <a:t>Peer-to-peer music exchange network</a:t>
            </a:r>
          </a:p>
          <a:p>
            <a:r>
              <a:rPr lang="en-US" altLang="en-US" dirty="0"/>
              <a:t>Began operation in 1999</a:t>
            </a:r>
          </a:p>
          <a:p>
            <a:r>
              <a:rPr lang="en-US" altLang="en-US" dirty="0"/>
              <a:t>Sued by R</a:t>
            </a:r>
            <a:r>
              <a:rPr lang="en-US" altLang="en-US" sz="100" dirty="0"/>
              <a:t> </a:t>
            </a:r>
            <a:r>
              <a:rPr lang="en-US" altLang="en-US" dirty="0"/>
              <a:t>I</a:t>
            </a:r>
            <a:r>
              <a:rPr lang="en-US" altLang="en-US" sz="100" dirty="0"/>
              <a:t> </a:t>
            </a:r>
            <a:r>
              <a:rPr lang="en-US" altLang="en-US" dirty="0"/>
              <a:t>A</a:t>
            </a:r>
            <a:r>
              <a:rPr lang="en-US" altLang="en-US" sz="100" dirty="0"/>
              <a:t> </a:t>
            </a:r>
            <a:r>
              <a:rPr lang="en-US" altLang="en-US" dirty="0"/>
              <a:t>A for copyright violations</a:t>
            </a:r>
          </a:p>
          <a:p>
            <a:r>
              <a:rPr lang="en-US" altLang="en-US" dirty="0"/>
              <a:t>Courts ruled in favor of R</a:t>
            </a:r>
            <a:r>
              <a:rPr lang="en-US" altLang="en-US" sz="100" dirty="0"/>
              <a:t> </a:t>
            </a:r>
            <a:r>
              <a:rPr lang="en-US" altLang="en-US" dirty="0"/>
              <a:t>I</a:t>
            </a:r>
            <a:r>
              <a:rPr lang="en-US" altLang="en-US" sz="100" dirty="0"/>
              <a:t> </a:t>
            </a:r>
            <a:r>
              <a:rPr lang="en-US" altLang="en-US" dirty="0"/>
              <a:t>A</a:t>
            </a:r>
            <a:r>
              <a:rPr lang="en-US" altLang="en-US" sz="100" dirty="0"/>
              <a:t> </a:t>
            </a:r>
            <a:r>
              <a:rPr lang="en-US" altLang="en-US" dirty="0"/>
              <a:t>A</a:t>
            </a:r>
          </a:p>
          <a:p>
            <a:r>
              <a:rPr lang="en-US" altLang="en-US" dirty="0"/>
              <a:t>Went off-line in July 2001</a:t>
            </a:r>
          </a:p>
          <a:p>
            <a:r>
              <a:rPr lang="en-US" altLang="en-US" dirty="0"/>
              <a:t>Re-emerged in 2003 as a subscription music service</a:t>
            </a:r>
          </a:p>
        </p:txBody>
      </p:sp>
    </p:spTree>
    <p:extLst>
      <p:ext uri="{BB962C8B-B14F-4D97-AF65-F5344CB8AC3E}">
        <p14:creationId xmlns:p14="http://schemas.microsoft.com/office/powerpoint/2010/main" val="34293025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FastTrack</a:t>
            </a:r>
            <a:endParaRPr lang="en-IN" dirty="0"/>
          </a:p>
        </p:txBody>
      </p:sp>
      <p:sp>
        <p:nvSpPr>
          <p:cNvPr id="3" name="Content Placeholder 2"/>
          <p:cNvSpPr>
            <a:spLocks noGrp="1"/>
          </p:cNvSpPr>
          <p:nvPr>
            <p:ph sz="quarter" idx="13"/>
          </p:nvPr>
        </p:nvSpPr>
        <p:spPr/>
        <p:txBody>
          <a:bodyPr/>
          <a:lstStyle/>
          <a:p>
            <a:pPr eaLnBrk="1" hangingPunct="1"/>
            <a:r>
              <a:rPr lang="en-US" altLang="en-US" dirty="0"/>
              <a:t>Second-generation peer-to-peer network technology</a:t>
            </a:r>
          </a:p>
          <a:p>
            <a:pPr eaLnBrk="1" hangingPunct="1"/>
            <a:r>
              <a:rPr lang="en-US" altLang="en-US" dirty="0"/>
              <a:t>Used by KaZaA and Grokster</a:t>
            </a:r>
          </a:p>
          <a:p>
            <a:pPr eaLnBrk="1" hangingPunct="1"/>
            <a:r>
              <a:rPr lang="en-US" altLang="en-US" dirty="0"/>
              <a:t>Distributes index among large number of “super nodes”</a:t>
            </a:r>
          </a:p>
          <a:p>
            <a:pPr eaLnBrk="1" hangingPunct="1"/>
            <a:r>
              <a:rPr lang="en-US" altLang="en-US" dirty="0"/>
              <a:t>Cannot be shut down as easily as Napster</a:t>
            </a:r>
          </a:p>
        </p:txBody>
      </p:sp>
    </p:spTree>
    <p:extLst>
      <p:ext uri="{BB962C8B-B14F-4D97-AF65-F5344CB8AC3E}">
        <p14:creationId xmlns:p14="http://schemas.microsoft.com/office/powerpoint/2010/main" val="37101330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a:t>
            </a:r>
            <a:r>
              <a:rPr lang="en-US" altLang="en-US" sz="200" dirty="0"/>
              <a:t> </a:t>
            </a:r>
            <a:r>
              <a:rPr lang="en-US" altLang="en-US" dirty="0"/>
              <a:t>I</a:t>
            </a:r>
            <a:r>
              <a:rPr lang="en-US" altLang="en-US" sz="200" dirty="0"/>
              <a:t> </a:t>
            </a:r>
            <a:r>
              <a:rPr lang="en-US" altLang="en-US" dirty="0"/>
              <a:t>A</a:t>
            </a:r>
            <a:r>
              <a:rPr lang="en-US" altLang="en-US" sz="200" dirty="0"/>
              <a:t> </a:t>
            </a:r>
            <a:r>
              <a:rPr lang="en-US" altLang="en-US" dirty="0"/>
              <a:t>A Sued Grokster, Kazaa</a:t>
            </a:r>
            <a:endParaRPr lang="en-IN" dirty="0"/>
          </a:p>
        </p:txBody>
      </p:sp>
      <p:sp>
        <p:nvSpPr>
          <p:cNvPr id="3" name="Content Placeholder 2"/>
          <p:cNvSpPr>
            <a:spLocks noGrp="1"/>
          </p:cNvSpPr>
          <p:nvPr>
            <p:ph sz="quarter" idx="13"/>
          </p:nvPr>
        </p:nvSpPr>
        <p:spPr/>
        <p:txBody>
          <a:bodyPr/>
          <a:lstStyle/>
          <a:p>
            <a:pPr eaLnBrk="1" hangingPunct="1"/>
            <a:r>
              <a:rPr lang="en-US" altLang="en-US" dirty="0"/>
              <a:t>April 2003: R</a:t>
            </a:r>
            <a:r>
              <a:rPr lang="en-US" altLang="en-US" sz="100" dirty="0"/>
              <a:t> </a:t>
            </a:r>
            <a:r>
              <a:rPr lang="en-US" altLang="en-US" dirty="0"/>
              <a:t>I</a:t>
            </a:r>
            <a:r>
              <a:rPr lang="en-US" altLang="en-US" sz="100" dirty="0"/>
              <a:t> </a:t>
            </a:r>
            <a:r>
              <a:rPr lang="en-US" altLang="en-US" dirty="0"/>
              <a:t>A</a:t>
            </a:r>
            <a:r>
              <a:rPr lang="en-US" altLang="en-US" sz="100" dirty="0"/>
              <a:t> </a:t>
            </a:r>
            <a:r>
              <a:rPr lang="en-US" altLang="en-US" dirty="0"/>
              <a:t>A warned file swappers they could face legal penalties</a:t>
            </a:r>
          </a:p>
          <a:p>
            <a:pPr eaLnBrk="1" hangingPunct="1"/>
            <a:r>
              <a:rPr lang="en-US" altLang="en-US" dirty="0"/>
              <a:t>R</a:t>
            </a:r>
            <a:r>
              <a:rPr lang="en-US" altLang="en-US" sz="100" dirty="0"/>
              <a:t> </a:t>
            </a:r>
            <a:r>
              <a:rPr lang="en-US" altLang="en-US" dirty="0"/>
              <a:t>I</a:t>
            </a:r>
            <a:r>
              <a:rPr lang="en-US" altLang="en-US" sz="100" dirty="0"/>
              <a:t> </a:t>
            </a:r>
            <a:r>
              <a:rPr lang="en-US" altLang="en-US" dirty="0"/>
              <a:t>A</a:t>
            </a:r>
            <a:r>
              <a:rPr lang="en-US" altLang="en-US" sz="100" dirty="0"/>
              <a:t> </a:t>
            </a:r>
            <a:r>
              <a:rPr lang="en-US" altLang="en-US" dirty="0"/>
              <a:t>A subpoenaed Verizon for identities of people suspected of running supernodes</a:t>
            </a:r>
          </a:p>
          <a:p>
            <a:pPr eaLnBrk="1" hangingPunct="1"/>
            <a:r>
              <a:rPr lang="en-US" altLang="en-US" dirty="0"/>
              <a:t>Judge ruled in favor of Verizon</a:t>
            </a:r>
          </a:p>
          <a:p>
            <a:pPr eaLnBrk="1" hangingPunct="1"/>
            <a:r>
              <a:rPr lang="en-US" altLang="en-US" dirty="0"/>
              <a:t>September 2003: R</a:t>
            </a:r>
            <a:r>
              <a:rPr lang="en-US" altLang="en-US" sz="100" dirty="0"/>
              <a:t> </a:t>
            </a:r>
            <a:r>
              <a:rPr lang="en-US" altLang="en-US" dirty="0"/>
              <a:t>I</a:t>
            </a:r>
            <a:r>
              <a:rPr lang="en-US" altLang="en-US" sz="100" dirty="0"/>
              <a:t> </a:t>
            </a:r>
            <a:r>
              <a:rPr lang="en-US" altLang="en-US" dirty="0"/>
              <a:t>A</a:t>
            </a:r>
            <a:r>
              <a:rPr lang="en-US" altLang="en-US" sz="100" dirty="0"/>
              <a:t> </a:t>
            </a:r>
            <a:r>
              <a:rPr lang="en-US" altLang="en-US" dirty="0"/>
              <a:t>A sued 261 individuals</a:t>
            </a:r>
          </a:p>
          <a:p>
            <a:pPr eaLnBrk="1" hangingPunct="1"/>
            <a:r>
              <a:rPr lang="en-US" altLang="en-US" dirty="0"/>
              <a:t>December 2003: U.S. Court of Appeals ruled Verizon did not have to give customer names to R</a:t>
            </a:r>
            <a:r>
              <a:rPr lang="en-US" altLang="en-US" sz="100" dirty="0"/>
              <a:t> </a:t>
            </a:r>
            <a:r>
              <a:rPr lang="en-US" altLang="en-US" dirty="0"/>
              <a:t>I</a:t>
            </a:r>
            <a:r>
              <a:rPr lang="en-US" altLang="en-US" sz="100" dirty="0"/>
              <a:t> </a:t>
            </a:r>
            <a:r>
              <a:rPr lang="en-US" altLang="en-US" dirty="0"/>
              <a:t>A</a:t>
            </a:r>
            <a:r>
              <a:rPr lang="en-US" altLang="en-US" sz="100" dirty="0"/>
              <a:t> </a:t>
            </a:r>
            <a:r>
              <a:rPr lang="en-US" altLang="en-US" dirty="0" err="1"/>
              <a:t>A</a:t>
            </a:r>
            <a:endParaRPr lang="en-US" altLang="en-US" dirty="0"/>
          </a:p>
        </p:txBody>
      </p:sp>
    </p:spTree>
    <p:extLst>
      <p:ext uri="{BB962C8B-B14F-4D97-AF65-F5344CB8AC3E}">
        <p14:creationId xmlns:p14="http://schemas.microsoft.com/office/powerpoint/2010/main" val="16170168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Huge Jury Judgments Reduced</a:t>
            </a:r>
            <a:endParaRPr lang="en-IN" dirty="0"/>
          </a:p>
        </p:txBody>
      </p:sp>
      <p:sp>
        <p:nvSpPr>
          <p:cNvPr id="3" name="Content Placeholder 2"/>
          <p:cNvSpPr>
            <a:spLocks noGrp="1"/>
          </p:cNvSpPr>
          <p:nvPr>
            <p:ph sz="quarter" idx="13"/>
          </p:nvPr>
        </p:nvSpPr>
        <p:spPr>
          <a:xfrm>
            <a:off x="457200" y="1556326"/>
            <a:ext cx="8229600" cy="4542549"/>
          </a:xfrm>
        </p:spPr>
        <p:txBody>
          <a:bodyPr/>
          <a:lstStyle/>
          <a:p>
            <a:r>
              <a:rPr lang="en-US" altLang="en-US" dirty="0"/>
              <a:t>Jammie Thomas-Rassert</a:t>
            </a:r>
          </a:p>
          <a:p>
            <a:pPr lvl="1"/>
            <a:r>
              <a:rPr lang="en-US" altLang="en-US" dirty="0"/>
              <a:t>Federal jury ordered her to pay $1.92 million</a:t>
            </a:r>
          </a:p>
          <a:p>
            <a:pPr lvl="1"/>
            <a:r>
              <a:rPr lang="en-US" altLang="en-US" dirty="0"/>
              <a:t>Damages reduced to $54,000</a:t>
            </a:r>
          </a:p>
          <a:p>
            <a:r>
              <a:rPr lang="en-US" altLang="en-US" dirty="0"/>
              <a:t>Joel Tenenbaum</a:t>
            </a:r>
          </a:p>
          <a:p>
            <a:pPr lvl="1"/>
            <a:r>
              <a:rPr lang="en-US" altLang="en-US" dirty="0"/>
              <a:t>Jury ordered him to pay $675,000</a:t>
            </a:r>
          </a:p>
          <a:p>
            <a:pPr lvl="1"/>
            <a:r>
              <a:rPr lang="en-US" altLang="en-US" dirty="0"/>
              <a:t>Judge reduced award to $67,500</a:t>
            </a:r>
          </a:p>
          <a:p>
            <a:r>
              <a:rPr lang="en-US" altLang="en-US" dirty="0"/>
              <a:t>Does R</a:t>
            </a:r>
            <a:r>
              <a:rPr lang="en-US" altLang="en-US" sz="100" dirty="0"/>
              <a:t> </a:t>
            </a:r>
            <a:r>
              <a:rPr lang="en-US" altLang="en-US" dirty="0"/>
              <a:t>I</a:t>
            </a:r>
            <a:r>
              <a:rPr lang="en-US" altLang="en-US" sz="100" dirty="0"/>
              <a:t> </a:t>
            </a:r>
            <a:r>
              <a:rPr lang="en-US" altLang="en-US" dirty="0"/>
              <a:t>A</a:t>
            </a:r>
            <a:r>
              <a:rPr lang="en-US" altLang="en-US" sz="100" dirty="0"/>
              <a:t> </a:t>
            </a:r>
            <a:r>
              <a:rPr lang="en-US" altLang="en-US" dirty="0"/>
              <a:t>A have to prove someone actually copied the songs that people made available on Kazaa?</a:t>
            </a:r>
          </a:p>
          <a:p>
            <a:pPr lvl="1"/>
            <a:r>
              <a:rPr lang="en-US" altLang="en-US" dirty="0"/>
              <a:t>New York decision: No</a:t>
            </a:r>
          </a:p>
          <a:p>
            <a:pPr lvl="1"/>
            <a:r>
              <a:rPr lang="en-US" altLang="en-US" dirty="0"/>
              <a:t>Massachusetts, Arizona decisions: Yes</a:t>
            </a:r>
          </a:p>
        </p:txBody>
      </p:sp>
    </p:spTree>
    <p:extLst>
      <p:ext uri="{BB962C8B-B14F-4D97-AF65-F5344CB8AC3E}">
        <p14:creationId xmlns:p14="http://schemas.microsoft.com/office/powerpoint/2010/main" val="34835321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t>
            </a:r>
            <a:r>
              <a:rPr lang="en-US" altLang="en-US" sz="100" dirty="0"/>
              <a:t> </a:t>
            </a:r>
            <a:r>
              <a:rPr lang="en-US" altLang="en-US" dirty="0"/>
              <a:t>G</a:t>
            </a:r>
            <a:r>
              <a:rPr lang="en-US" altLang="en-US" sz="100" dirty="0"/>
              <a:t> </a:t>
            </a:r>
            <a:r>
              <a:rPr lang="en-US" altLang="en-US" dirty="0"/>
              <a:t>M v. Grokster</a:t>
            </a:r>
            <a:endParaRPr lang="en-IN" dirty="0"/>
          </a:p>
        </p:txBody>
      </p:sp>
      <p:sp>
        <p:nvSpPr>
          <p:cNvPr id="3" name="Content Placeholder 2"/>
          <p:cNvSpPr>
            <a:spLocks noGrp="1"/>
          </p:cNvSpPr>
          <p:nvPr>
            <p:ph sz="quarter" idx="13"/>
          </p:nvPr>
        </p:nvSpPr>
        <p:spPr/>
        <p:txBody>
          <a:bodyPr/>
          <a:lstStyle/>
          <a:p>
            <a:pPr eaLnBrk="1" hangingPunct="1"/>
            <a:r>
              <a:rPr lang="en-US" altLang="en-US" dirty="0"/>
              <a:t>Entertainment industry interests sued Grokster and Stream Cast for the copyright infringements of their users</a:t>
            </a:r>
          </a:p>
          <a:p>
            <a:r>
              <a:rPr lang="en-US" altLang="en-US" dirty="0"/>
              <a:t>Lower courts</a:t>
            </a:r>
          </a:p>
          <a:p>
            <a:pPr lvl="1"/>
            <a:r>
              <a:rPr lang="en-US" altLang="en-US" dirty="0"/>
              <a:t>Ruled in favor of Grokster and StreamCast</a:t>
            </a:r>
          </a:p>
          <a:p>
            <a:pPr lvl="1"/>
            <a:r>
              <a:rPr lang="en-US" altLang="en-US" dirty="0"/>
              <a:t>Cited </a:t>
            </a:r>
            <a:r>
              <a:rPr lang="en-US" altLang="en-US" b="1" dirty="0"/>
              <a:t>Sony v. Universal City Studios</a:t>
            </a:r>
            <a:r>
              <a:rPr lang="en-US" altLang="en-US" i="1" dirty="0"/>
              <a:t> </a:t>
            </a:r>
            <a:r>
              <a:rPr lang="en-US" altLang="en-US" dirty="0"/>
              <a:t>as a precedent</a:t>
            </a:r>
          </a:p>
          <a:p>
            <a:pPr eaLnBrk="1" hangingPunct="1"/>
            <a:r>
              <a:rPr lang="en-US" altLang="en-US" dirty="0"/>
              <a:t>U.S. Supreme Court</a:t>
            </a:r>
          </a:p>
          <a:p>
            <a:pPr lvl="1"/>
            <a:r>
              <a:rPr lang="en-US" altLang="en-US" dirty="0"/>
              <a:t>Reversed the lower court ruling in June 2005</a:t>
            </a:r>
          </a:p>
          <a:p>
            <a:pPr lvl="1"/>
            <a:r>
              <a:rPr lang="en-US" altLang="en-US" dirty="0"/>
              <a:t>Proper precedent </a:t>
            </a:r>
            <a:r>
              <a:rPr lang="en-US" altLang="en-US" b="1" dirty="0"/>
              <a:t>Gershwin Publishing v. Columbia Artists</a:t>
            </a:r>
          </a:p>
        </p:txBody>
      </p:sp>
    </p:spTree>
    <p:extLst>
      <p:ext uri="{BB962C8B-B14F-4D97-AF65-F5344CB8AC3E}">
        <p14:creationId xmlns:p14="http://schemas.microsoft.com/office/powerpoint/2010/main" val="20443754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BitTorrent</a:t>
            </a:r>
            <a:endParaRPr lang="en-IN" dirty="0"/>
          </a:p>
        </p:txBody>
      </p:sp>
      <p:sp>
        <p:nvSpPr>
          <p:cNvPr id="3" name="Content Placeholder 2"/>
          <p:cNvSpPr>
            <a:spLocks noGrp="1"/>
          </p:cNvSpPr>
          <p:nvPr>
            <p:ph sz="quarter" idx="13"/>
          </p:nvPr>
        </p:nvSpPr>
        <p:spPr/>
        <p:txBody>
          <a:bodyPr/>
          <a:lstStyle/>
          <a:p>
            <a:pPr eaLnBrk="1" hangingPunct="1"/>
            <a:r>
              <a:rPr lang="en-US" altLang="en-US" dirty="0"/>
              <a:t>Broadband connections: download much faster than upload</a:t>
            </a:r>
          </a:p>
          <a:p>
            <a:pPr eaLnBrk="1" hangingPunct="1"/>
            <a:r>
              <a:rPr lang="en-US" altLang="en-US" dirty="0"/>
              <a:t>BitTorrent speeds downloading</a:t>
            </a:r>
          </a:p>
          <a:p>
            <a:pPr lvl="1"/>
            <a:r>
              <a:rPr lang="en-US" altLang="en-US" dirty="0"/>
              <a:t>Files broken into pieces</a:t>
            </a:r>
          </a:p>
          <a:p>
            <a:pPr lvl="1"/>
            <a:r>
              <a:rPr lang="en-US" altLang="en-US" dirty="0"/>
              <a:t>Different pieces downloaded from different computers</a:t>
            </a:r>
          </a:p>
          <a:p>
            <a:pPr eaLnBrk="1" hangingPunct="1"/>
            <a:r>
              <a:rPr lang="en-US" altLang="en-US" dirty="0"/>
              <a:t>Used for downloading large files</a:t>
            </a:r>
          </a:p>
          <a:p>
            <a:pPr lvl="1"/>
            <a:r>
              <a:rPr lang="en-US" altLang="en-US" dirty="0"/>
              <a:t>Computer programs</a:t>
            </a:r>
          </a:p>
          <a:p>
            <a:pPr lvl="1"/>
            <a:r>
              <a:rPr lang="en-US" altLang="en-US" dirty="0"/>
              <a:t>Television shows</a:t>
            </a:r>
          </a:p>
          <a:p>
            <a:pPr lvl="1"/>
            <a:r>
              <a:rPr lang="en-US" altLang="en-US" dirty="0"/>
              <a:t>Movies</a:t>
            </a:r>
          </a:p>
        </p:txBody>
      </p:sp>
    </p:spTree>
    <p:extLst>
      <p:ext uri="{BB962C8B-B14F-4D97-AF65-F5344CB8AC3E}">
        <p14:creationId xmlns:p14="http://schemas.microsoft.com/office/powerpoint/2010/main" val="15664464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5546782"/>
            <a:ext cx="8229600" cy="762993"/>
          </a:xfrm>
        </p:spPr>
        <p:txBody>
          <a:bodyPr/>
          <a:lstStyle/>
          <a:p>
            <a:pPr marL="432" indent="0">
              <a:buNone/>
            </a:pPr>
            <a:r>
              <a:rPr lang="en-US" sz="1600" dirty="0"/>
              <a:t>(a) Broadband Internet connections provide higher speeds for downloading than for uploading. (b) BitTorrent reduces downloading times by enabling a computer to download different pieces of a file simultaneously from many different peers.</a:t>
            </a:r>
          </a:p>
        </p:txBody>
      </p:sp>
      <p:pic>
        <p:nvPicPr>
          <p:cNvPr id="4" name="Picture 3" descr="The image on the left shows that a computer at the bottom and a cloud at the top, which is labeled Internet. An arrow labeled slow points up from the computer, and one labeled fast points from the cloud down to the computer. In the image on the right, four computers have arrows labeled one through four passing through a cloud labeled Internet down to a single comput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582" y="1739010"/>
            <a:ext cx="8114836" cy="3483492"/>
          </a:xfrm>
          <a:prstGeom prst="rect">
            <a:avLst/>
          </a:prstGeom>
        </p:spPr>
      </p:pic>
      <p:sp>
        <p:nvSpPr>
          <p:cNvPr id="2" name="Title 1"/>
          <p:cNvSpPr>
            <a:spLocks noGrp="1"/>
          </p:cNvSpPr>
          <p:nvPr>
            <p:ph type="title"/>
          </p:nvPr>
        </p:nvSpPr>
        <p:spPr/>
        <p:txBody>
          <a:bodyPr/>
          <a:lstStyle/>
          <a:p>
            <a:r>
              <a:rPr lang="en-US" altLang="en-US" dirty="0"/>
              <a:t>Concept Behind BitTorrent</a:t>
            </a:r>
            <a:endParaRPr lang="en-IN" dirty="0"/>
          </a:p>
        </p:txBody>
      </p:sp>
    </p:spTree>
    <p:extLst>
      <p:ext uri="{BB962C8B-B14F-4D97-AF65-F5344CB8AC3E}">
        <p14:creationId xmlns:p14="http://schemas.microsoft.com/office/powerpoint/2010/main" val="5421938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07238" cy="1097279"/>
          </a:xfrm>
        </p:spPr>
        <p:txBody>
          <a:bodyPr/>
          <a:lstStyle/>
          <a:p>
            <a:r>
              <a:rPr lang="en-US" altLang="en-US" sz="3400" dirty="0"/>
              <a:t>Legal Action Against the Pirate Bay </a:t>
            </a:r>
            <a:r>
              <a:rPr lang="en-US" altLang="en-US" sz="2000" b="0" dirty="0"/>
              <a:t>(1 of 2)</a:t>
            </a:r>
            <a:endParaRPr lang="en-IN" sz="2000" dirty="0"/>
          </a:p>
        </p:txBody>
      </p:sp>
      <p:sp>
        <p:nvSpPr>
          <p:cNvPr id="3" name="Content Placeholder 2"/>
          <p:cNvSpPr>
            <a:spLocks noGrp="1"/>
          </p:cNvSpPr>
          <p:nvPr>
            <p:ph sz="quarter" idx="13"/>
          </p:nvPr>
        </p:nvSpPr>
        <p:spPr/>
        <p:txBody>
          <a:bodyPr/>
          <a:lstStyle/>
          <a:p>
            <a:r>
              <a:rPr lang="en-US" altLang="en-US" dirty="0"/>
              <a:t>The Pirate Bay started in Stockholm, Sweden</a:t>
            </a:r>
          </a:p>
          <a:p>
            <a:r>
              <a:rPr lang="en-US" altLang="en-US" dirty="0"/>
              <a:t>One of world’s biggest BitTorrent file-sharing sites</a:t>
            </a:r>
          </a:p>
          <a:p>
            <a:r>
              <a:rPr lang="en-US" altLang="en-US" dirty="0"/>
              <a:t>People download songs, movies, T</a:t>
            </a:r>
            <a:r>
              <a:rPr lang="en-US" altLang="en-US" sz="100" dirty="0"/>
              <a:t> </a:t>
            </a:r>
            <a:r>
              <a:rPr lang="en-US" altLang="en-US" dirty="0"/>
              <a:t>V shows, etc.</a:t>
            </a:r>
          </a:p>
          <a:p>
            <a:r>
              <a:rPr lang="en-US" altLang="en-US" dirty="0"/>
              <a:t>After 2006 raid by police, popularity increased</a:t>
            </a:r>
          </a:p>
          <a:p>
            <a:r>
              <a:rPr lang="en-US" altLang="en-US" dirty="0"/>
              <a:t>In 2008 the International Federation of the Phonographic Industry sued four individuals connected with site</a:t>
            </a:r>
          </a:p>
        </p:txBody>
      </p:sp>
    </p:spTree>
    <p:extLst>
      <p:ext uri="{BB962C8B-B14F-4D97-AF65-F5344CB8AC3E}">
        <p14:creationId xmlns:p14="http://schemas.microsoft.com/office/powerpoint/2010/main" val="4800883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07238" cy="1097279"/>
          </a:xfrm>
        </p:spPr>
        <p:txBody>
          <a:bodyPr/>
          <a:lstStyle/>
          <a:p>
            <a:r>
              <a:rPr lang="en-US" altLang="en-US" sz="3400" dirty="0"/>
              <a:t>Legal Action Against the Pirate Bay </a:t>
            </a:r>
            <a:r>
              <a:rPr lang="en-US" altLang="en-US" sz="2000" b="0" dirty="0"/>
              <a:t>(2 of 2)</a:t>
            </a:r>
            <a:endParaRPr lang="en-IN" sz="2000" dirty="0"/>
          </a:p>
        </p:txBody>
      </p:sp>
      <p:sp>
        <p:nvSpPr>
          <p:cNvPr id="3" name="Content Placeholder 2"/>
          <p:cNvSpPr>
            <a:spLocks noGrp="1"/>
          </p:cNvSpPr>
          <p:nvPr>
            <p:ph sz="quarter" idx="13"/>
          </p:nvPr>
        </p:nvSpPr>
        <p:spPr/>
        <p:txBody>
          <a:bodyPr/>
          <a:lstStyle/>
          <a:p>
            <a:pPr eaLnBrk="1" hangingPunct="1"/>
            <a:r>
              <a:rPr lang="en-US" altLang="en-US" dirty="0"/>
              <a:t>Defendants said the Pirate Bay just a search engine</a:t>
            </a:r>
          </a:p>
          <a:p>
            <a:pPr eaLnBrk="1" hangingPunct="1"/>
            <a:r>
              <a:rPr lang="en-US" altLang="en-US" dirty="0"/>
              <a:t>Found guilty; sentenced to prison and fined $6.5 million</a:t>
            </a:r>
          </a:p>
          <a:p>
            <a:pPr eaLnBrk="1" hangingPunct="1"/>
            <a:r>
              <a:rPr lang="en-US" altLang="en-US" dirty="0"/>
              <a:t>Meanwhile, the Pirate Bay still operational</a:t>
            </a:r>
          </a:p>
          <a:p>
            <a:pPr eaLnBrk="1" hangingPunct="1"/>
            <a:r>
              <a:rPr lang="en-US" altLang="en-US" dirty="0"/>
              <a:t>More than 150 proxy servers all over the world</a:t>
            </a:r>
          </a:p>
        </p:txBody>
      </p:sp>
    </p:spTree>
    <p:extLst>
      <p:ext uri="{BB962C8B-B14F-4D97-AF65-F5344CB8AC3E}">
        <p14:creationId xmlns:p14="http://schemas.microsoft.com/office/powerpoint/2010/main" val="20368961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a:t>
            </a:r>
            <a:r>
              <a:rPr lang="en-US" altLang="en-US" sz="100" dirty="0"/>
              <a:t> </a:t>
            </a:r>
            <a:r>
              <a:rPr lang="en-US" altLang="en-US" dirty="0"/>
              <a:t>R</a:t>
            </a:r>
            <a:r>
              <a:rPr lang="en-US" altLang="en-US" sz="100" dirty="0"/>
              <a:t> </a:t>
            </a:r>
            <a:r>
              <a:rPr lang="en-US" altLang="en-US" dirty="0"/>
              <a:t>O-I</a:t>
            </a:r>
            <a:r>
              <a:rPr lang="en-US" altLang="en-US" sz="100" dirty="0"/>
              <a:t> </a:t>
            </a:r>
            <a:r>
              <a:rPr lang="en-US" altLang="en-US" dirty="0"/>
              <a:t>P Act</a:t>
            </a:r>
            <a:endParaRPr lang="en-IN" dirty="0"/>
          </a:p>
        </p:txBody>
      </p:sp>
      <p:sp>
        <p:nvSpPr>
          <p:cNvPr id="3" name="Content Placeholder 2"/>
          <p:cNvSpPr>
            <a:spLocks noGrp="1"/>
          </p:cNvSpPr>
          <p:nvPr>
            <p:ph sz="quarter" idx="13"/>
          </p:nvPr>
        </p:nvSpPr>
        <p:spPr>
          <a:xfrm>
            <a:off x="457199" y="1556326"/>
            <a:ext cx="8148919" cy="2977248"/>
          </a:xfrm>
        </p:spPr>
        <p:txBody>
          <a:bodyPr/>
          <a:lstStyle/>
          <a:p>
            <a:r>
              <a:rPr lang="en-US" altLang="en-US" dirty="0"/>
              <a:t>Gives federal law enforcement agencies right to seize domain names of sites facilitating copyright infringement</a:t>
            </a:r>
          </a:p>
          <a:p>
            <a:r>
              <a:rPr lang="en-US" altLang="en-US" dirty="0"/>
              <a:t>Operation In Our Sites (2010)</a:t>
            </a:r>
          </a:p>
          <a:p>
            <a:pPr lvl="1"/>
            <a:r>
              <a:rPr lang="en-US" altLang="en-US" dirty="0"/>
              <a:t>Seized domain names of 10 Web sites making available full-run movies</a:t>
            </a:r>
          </a:p>
          <a:p>
            <a:pPr lvl="1"/>
            <a:r>
              <a:rPr lang="en-US" altLang="en-US" dirty="0"/>
              <a:t>Seized several hundred more domain names over next 1 </a:t>
            </a:r>
            <a:r>
              <a:rPr lang="en-US" altLang="en-US" dirty="0">
                <a:cs typeface="Arial" panose="020B0604020202020204" pitchFamily="34" charset="0"/>
              </a:rPr>
              <a:t>½ years</a:t>
            </a:r>
            <a:endParaRPr lang="en-US" altLang="en-US" dirty="0"/>
          </a:p>
        </p:txBody>
      </p:sp>
    </p:spTree>
    <p:extLst>
      <p:ext uri="{BB962C8B-B14F-4D97-AF65-F5344CB8AC3E}">
        <p14:creationId xmlns:p14="http://schemas.microsoft.com/office/powerpoint/2010/main" val="3768890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4.2 Intellectual Property Rights</a:t>
            </a:r>
            <a:endParaRPr lang="en-IN" dirty="0"/>
          </a:p>
        </p:txBody>
      </p:sp>
    </p:spTree>
    <p:extLst>
      <p:ext uri="{BB962C8B-B14F-4D97-AF65-F5344CB8AC3E}">
        <p14:creationId xmlns:p14="http://schemas.microsoft.com/office/powerpoint/2010/main" val="30858172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Megaupload Shutdown</a:t>
            </a:r>
            <a:endParaRPr lang="en-IN" dirty="0"/>
          </a:p>
        </p:txBody>
      </p:sp>
      <p:sp>
        <p:nvSpPr>
          <p:cNvPr id="3" name="Content Placeholder 2"/>
          <p:cNvSpPr>
            <a:spLocks noGrp="1"/>
          </p:cNvSpPr>
          <p:nvPr>
            <p:ph sz="quarter" idx="13"/>
          </p:nvPr>
        </p:nvSpPr>
        <p:spPr/>
        <p:txBody>
          <a:bodyPr/>
          <a:lstStyle/>
          <a:p>
            <a:r>
              <a:rPr lang="en-US" altLang="en-US" sz="2200" dirty="0"/>
              <a:t>Megaupload a prominent cyberlocker</a:t>
            </a:r>
          </a:p>
          <a:p>
            <a:pPr lvl="1"/>
            <a:r>
              <a:rPr lang="en-US" altLang="en-US" sz="2200" dirty="0"/>
              <a:t>Based in Hong Kong</a:t>
            </a:r>
          </a:p>
          <a:p>
            <a:pPr lvl="1"/>
            <a:r>
              <a:rPr lang="en-US" altLang="en-US" sz="2200" dirty="0"/>
              <a:t>More than 180 million users</a:t>
            </a:r>
          </a:p>
          <a:p>
            <a:pPr lvl="1"/>
            <a:r>
              <a:rPr lang="en-US" altLang="en-US" sz="2200" dirty="0"/>
              <a:t>Once the world’s 13</a:t>
            </a:r>
            <a:r>
              <a:rPr lang="en-US" altLang="en-US" sz="2200" baseline="30000" dirty="0"/>
              <a:t>th</a:t>
            </a:r>
            <a:r>
              <a:rPr lang="en-US" altLang="en-US" sz="2200" dirty="0"/>
              <a:t> most popular Web site</a:t>
            </a:r>
          </a:p>
          <a:p>
            <a:pPr lvl="1"/>
            <a:r>
              <a:rPr lang="en-US" altLang="en-US" sz="2200" dirty="0"/>
              <a:t>Founder, Kim Dotcom, lived in Auckland, New Zealand</a:t>
            </a:r>
          </a:p>
          <a:p>
            <a:r>
              <a:rPr lang="en-US" altLang="en-US" sz="2200" dirty="0"/>
              <a:t>2012 – Cooperation between law enforcement agencies in U</a:t>
            </a:r>
            <a:r>
              <a:rPr lang="en-US" altLang="en-US" sz="100" dirty="0"/>
              <a:t> </a:t>
            </a:r>
            <a:r>
              <a:rPr lang="en-US" altLang="en-US" sz="2200" dirty="0"/>
              <a:t>S, New Zealand, and Hong Kong</a:t>
            </a:r>
          </a:p>
          <a:p>
            <a:pPr lvl="1"/>
            <a:r>
              <a:rPr lang="en-US" altLang="en-US" sz="2200" dirty="0"/>
              <a:t>Shut down Megaupload</a:t>
            </a:r>
          </a:p>
          <a:p>
            <a:pPr lvl="1"/>
            <a:r>
              <a:rPr lang="en-US" altLang="en-US" sz="2200" dirty="0"/>
              <a:t>Arrested Kim Dotcom for violating P</a:t>
            </a:r>
            <a:r>
              <a:rPr lang="en-US" altLang="en-US" sz="100" dirty="0"/>
              <a:t> </a:t>
            </a:r>
            <a:r>
              <a:rPr lang="en-US" altLang="en-US" sz="2200" dirty="0"/>
              <a:t>R</a:t>
            </a:r>
            <a:r>
              <a:rPr lang="en-US" altLang="en-US" sz="100" dirty="0"/>
              <a:t> </a:t>
            </a:r>
            <a:r>
              <a:rPr lang="en-US" altLang="en-US" sz="2200" dirty="0"/>
              <a:t>O-I</a:t>
            </a:r>
            <a:r>
              <a:rPr lang="en-US" altLang="en-US" sz="100" dirty="0"/>
              <a:t> </a:t>
            </a:r>
            <a:r>
              <a:rPr lang="en-US" altLang="en-US" sz="2200" dirty="0"/>
              <a:t>P Act</a:t>
            </a:r>
          </a:p>
          <a:p>
            <a:r>
              <a:rPr lang="en-US" altLang="en-US" sz="2200" dirty="0"/>
              <a:t>Other cyberlockers responded by disabling sharing functionality</a:t>
            </a:r>
          </a:p>
        </p:txBody>
      </p:sp>
    </p:spTree>
    <p:extLst>
      <p:ext uri="{BB962C8B-B14F-4D97-AF65-F5344CB8AC3E}">
        <p14:creationId xmlns:p14="http://schemas.microsoft.com/office/powerpoint/2010/main" val="3683389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15864" cy="1097279"/>
          </a:xfrm>
        </p:spPr>
        <p:txBody>
          <a:bodyPr/>
          <a:lstStyle/>
          <a:p>
            <a:r>
              <a:rPr lang="en-US" altLang="en-US" sz="3200" dirty="0"/>
              <a:t>Legal Online Access to Entertainment </a:t>
            </a:r>
            <a:r>
              <a:rPr lang="en-US" altLang="en-US" sz="2000" b="0" dirty="0"/>
              <a:t>(1 of 2)</a:t>
            </a:r>
            <a:endParaRPr lang="en-IN" sz="2000" dirty="0"/>
          </a:p>
        </p:txBody>
      </p:sp>
      <p:sp>
        <p:nvSpPr>
          <p:cNvPr id="3" name="Content Placeholder 2"/>
          <p:cNvSpPr>
            <a:spLocks noGrp="1"/>
          </p:cNvSpPr>
          <p:nvPr>
            <p:ph sz="quarter" idx="13"/>
          </p:nvPr>
        </p:nvSpPr>
        <p:spPr/>
        <p:txBody>
          <a:bodyPr/>
          <a:lstStyle/>
          <a:p>
            <a:pPr eaLnBrk="1" hangingPunct="1"/>
            <a:r>
              <a:rPr lang="en-US" altLang="en-US" dirty="0"/>
              <a:t>Widespread piracy pressures companies to make “doing the right thing” as easy as “doing the wrong thing”</a:t>
            </a:r>
          </a:p>
          <a:p>
            <a:pPr lvl="1" eaLnBrk="1" hangingPunct="1"/>
            <a:r>
              <a:rPr lang="en-US" altLang="en-US" dirty="0"/>
              <a:t>Major online stores provide safe, convenient downloads</a:t>
            </a:r>
          </a:p>
          <a:p>
            <a:pPr lvl="1" eaLnBrk="1" hangingPunct="1"/>
            <a:r>
              <a:rPr lang="en-US" altLang="en-US" dirty="0"/>
              <a:t>Music without D</a:t>
            </a:r>
            <a:r>
              <a:rPr lang="en-US" altLang="en-US" sz="100" dirty="0"/>
              <a:t> </a:t>
            </a:r>
            <a:r>
              <a:rPr lang="en-US" altLang="en-US" dirty="0"/>
              <a:t>R</a:t>
            </a:r>
            <a:r>
              <a:rPr lang="en-US" altLang="en-US" sz="100" dirty="0"/>
              <a:t> </a:t>
            </a:r>
            <a:r>
              <a:rPr lang="en-US" altLang="en-US" dirty="0"/>
              <a:t>M</a:t>
            </a:r>
          </a:p>
          <a:p>
            <a:pPr eaLnBrk="1" hangingPunct="1"/>
            <a:r>
              <a:rPr lang="en-US" altLang="en-US" dirty="0"/>
              <a:t>Consumer shift toward music streaming</a:t>
            </a:r>
          </a:p>
          <a:p>
            <a:pPr lvl="1" eaLnBrk="1" hangingPunct="1"/>
            <a:r>
              <a:rPr lang="en-US" altLang="en-US" dirty="0"/>
              <a:t>Ad-supported model: listeners stream for free (100 M)</a:t>
            </a:r>
          </a:p>
          <a:p>
            <a:pPr lvl="1" eaLnBrk="1" hangingPunct="1"/>
            <a:r>
              <a:rPr lang="en-US" altLang="en-US" dirty="0"/>
              <a:t>Subscription model: listeners pay monthly fee (40 M)</a:t>
            </a:r>
          </a:p>
        </p:txBody>
      </p:sp>
    </p:spTree>
    <p:extLst>
      <p:ext uri="{BB962C8B-B14F-4D97-AF65-F5344CB8AC3E}">
        <p14:creationId xmlns:p14="http://schemas.microsoft.com/office/powerpoint/2010/main" val="20606450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289985" cy="1097279"/>
          </a:xfrm>
        </p:spPr>
        <p:txBody>
          <a:bodyPr/>
          <a:lstStyle/>
          <a:p>
            <a:r>
              <a:rPr lang="en-US" altLang="en-US" sz="3200" dirty="0"/>
              <a:t>Legal Online Access to Entertainment </a:t>
            </a:r>
            <a:r>
              <a:rPr lang="en-US" altLang="en-US" sz="2000" b="0" dirty="0"/>
              <a:t>(2 of 2)</a:t>
            </a:r>
            <a:endParaRPr lang="en-IN" sz="2000" dirty="0"/>
          </a:p>
        </p:txBody>
      </p:sp>
      <p:sp>
        <p:nvSpPr>
          <p:cNvPr id="3" name="Content Placeholder 2"/>
          <p:cNvSpPr>
            <a:spLocks noGrp="1"/>
          </p:cNvSpPr>
          <p:nvPr>
            <p:ph sz="quarter" idx="13"/>
          </p:nvPr>
        </p:nvSpPr>
        <p:spPr/>
        <p:txBody>
          <a:bodyPr/>
          <a:lstStyle/>
          <a:p>
            <a:pPr eaLnBrk="1" hangingPunct="1"/>
            <a:r>
              <a:rPr lang="en-US" altLang="en-US" dirty="0"/>
              <a:t>Video streaming services: Netflix, Hulu Plus, Amazon Prime Instant Video, Sling (40% of U</a:t>
            </a:r>
            <a:r>
              <a:rPr lang="en-US" altLang="en-US" sz="100" dirty="0"/>
              <a:t> </a:t>
            </a:r>
            <a:r>
              <a:rPr lang="en-US" altLang="en-US" dirty="0"/>
              <a:t>S homes)</a:t>
            </a:r>
          </a:p>
          <a:p>
            <a:pPr eaLnBrk="1" hangingPunct="1"/>
            <a:r>
              <a:rPr lang="en-US" altLang="en-US" dirty="0"/>
              <a:t>Good news / bad news about music streaming</a:t>
            </a:r>
          </a:p>
          <a:p>
            <a:pPr lvl="1" eaLnBrk="1" hangingPunct="1"/>
            <a:r>
              <a:rPr lang="en-US" altLang="en-US" dirty="0"/>
              <a:t>Good news: consumers will pay if cost reasonable</a:t>
            </a:r>
          </a:p>
          <a:p>
            <a:pPr lvl="1" eaLnBrk="1" hangingPunct="1"/>
            <a:r>
              <a:rPr lang="en-US" altLang="en-US" dirty="0"/>
              <a:t>Bad news: Much lower revenues for publishers compared to selling C</a:t>
            </a:r>
            <a:r>
              <a:rPr lang="en-US" altLang="en-US" sz="100" dirty="0"/>
              <a:t> </a:t>
            </a:r>
            <a:r>
              <a:rPr lang="en-US" altLang="en-US" dirty="0"/>
              <a:t>Ds</a:t>
            </a:r>
          </a:p>
        </p:txBody>
      </p:sp>
    </p:spTree>
    <p:extLst>
      <p:ext uri="{BB962C8B-B14F-4D97-AF65-F5344CB8AC3E}">
        <p14:creationId xmlns:p14="http://schemas.microsoft.com/office/powerpoint/2010/main" val="5340611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4.7 Protections for Software</a:t>
            </a:r>
            <a:endParaRPr lang="en-IN" dirty="0"/>
          </a:p>
        </p:txBody>
      </p:sp>
    </p:spTree>
    <p:extLst>
      <p:ext uri="{BB962C8B-B14F-4D97-AF65-F5344CB8AC3E}">
        <p14:creationId xmlns:p14="http://schemas.microsoft.com/office/powerpoint/2010/main" val="19884167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Software Copyrights</a:t>
            </a:r>
            <a:endParaRPr lang="en-IN" dirty="0"/>
          </a:p>
        </p:txBody>
      </p:sp>
      <p:sp>
        <p:nvSpPr>
          <p:cNvPr id="5" name="Content Placeholder 4"/>
          <p:cNvSpPr>
            <a:spLocks noGrp="1"/>
          </p:cNvSpPr>
          <p:nvPr>
            <p:ph sz="quarter" idx="13"/>
          </p:nvPr>
        </p:nvSpPr>
        <p:spPr/>
        <p:txBody>
          <a:bodyPr/>
          <a:lstStyle/>
          <a:p>
            <a:pPr eaLnBrk="1" hangingPunct="1"/>
            <a:r>
              <a:rPr lang="en-US" altLang="en-US" dirty="0"/>
              <a:t>Copyright protection began 1964</a:t>
            </a:r>
          </a:p>
          <a:p>
            <a:pPr eaLnBrk="1" hangingPunct="1"/>
            <a:r>
              <a:rPr lang="en-US" altLang="en-US" dirty="0"/>
              <a:t>What gets copyrighted?</a:t>
            </a:r>
          </a:p>
          <a:p>
            <a:pPr lvl="1" eaLnBrk="1" hangingPunct="1"/>
            <a:r>
              <a:rPr lang="en-US" altLang="en-US" dirty="0"/>
              <a:t>Expression of idea, not idea itself</a:t>
            </a:r>
          </a:p>
          <a:p>
            <a:pPr lvl="1" eaLnBrk="1" hangingPunct="1"/>
            <a:r>
              <a:rPr lang="en-US" altLang="en-US" dirty="0"/>
              <a:t>Object program, not source program</a:t>
            </a:r>
          </a:p>
          <a:p>
            <a:pPr eaLnBrk="1" hangingPunct="1"/>
            <a:r>
              <a:rPr lang="en-US" altLang="en-US" dirty="0"/>
              <a:t>Companies treat source code as a trade secret</a:t>
            </a:r>
          </a:p>
        </p:txBody>
      </p:sp>
    </p:spTree>
    <p:extLst>
      <p:ext uri="{BB962C8B-B14F-4D97-AF65-F5344CB8AC3E}">
        <p14:creationId xmlns:p14="http://schemas.microsoft.com/office/powerpoint/2010/main" val="19868642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Violations of Software Copyrights</a:t>
            </a:r>
            <a:endParaRPr lang="en-IN" dirty="0"/>
          </a:p>
        </p:txBody>
      </p:sp>
      <p:sp>
        <p:nvSpPr>
          <p:cNvPr id="3" name="Content Placeholder 2"/>
          <p:cNvSpPr>
            <a:spLocks noGrp="1"/>
          </p:cNvSpPr>
          <p:nvPr>
            <p:ph sz="quarter" idx="13"/>
          </p:nvPr>
        </p:nvSpPr>
        <p:spPr/>
        <p:txBody>
          <a:bodyPr/>
          <a:lstStyle/>
          <a:p>
            <a:pPr eaLnBrk="1" hangingPunct="1"/>
            <a:r>
              <a:rPr lang="en-US" altLang="en-US" dirty="0"/>
              <a:t>Copying a program to give or sell to someone else</a:t>
            </a:r>
          </a:p>
          <a:p>
            <a:pPr eaLnBrk="1" hangingPunct="1"/>
            <a:r>
              <a:rPr lang="en-US" altLang="en-US" dirty="0"/>
              <a:t>Preloading a program onto the hard disk of a computer being sold</a:t>
            </a:r>
          </a:p>
          <a:p>
            <a:pPr eaLnBrk="1" hangingPunct="1"/>
            <a:r>
              <a:rPr lang="en-US" altLang="en-US" dirty="0"/>
              <a:t>Distributing a program over the Internet</a:t>
            </a:r>
          </a:p>
        </p:txBody>
      </p:sp>
    </p:spTree>
    <p:extLst>
      <p:ext uri="{BB962C8B-B14F-4D97-AF65-F5344CB8AC3E}">
        <p14:creationId xmlns:p14="http://schemas.microsoft.com/office/powerpoint/2010/main" val="11308677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Important Court Cases</a:t>
            </a:r>
            <a:endParaRPr lang="en-IN" dirty="0"/>
          </a:p>
        </p:txBody>
      </p:sp>
      <p:sp>
        <p:nvSpPr>
          <p:cNvPr id="3" name="Content Placeholder 2"/>
          <p:cNvSpPr>
            <a:spLocks noGrp="1"/>
          </p:cNvSpPr>
          <p:nvPr>
            <p:ph sz="quarter" idx="13"/>
          </p:nvPr>
        </p:nvSpPr>
        <p:spPr/>
        <p:txBody>
          <a:bodyPr/>
          <a:lstStyle/>
          <a:p>
            <a:r>
              <a:rPr lang="en-US" altLang="en-US" b="1" dirty="0"/>
              <a:t>Apple Computer v. Franklin Computer</a:t>
            </a:r>
          </a:p>
          <a:p>
            <a:pPr lvl="1"/>
            <a:r>
              <a:rPr lang="en-US" altLang="en-US" dirty="0"/>
              <a:t>Established that object programs are copyrightable</a:t>
            </a:r>
          </a:p>
          <a:p>
            <a:r>
              <a:rPr lang="en-US" altLang="en-US" b="1" dirty="0"/>
              <a:t>Sega v. Accolate</a:t>
            </a:r>
          </a:p>
          <a:p>
            <a:pPr lvl="1"/>
            <a:r>
              <a:rPr lang="en-US" altLang="en-US" dirty="0"/>
              <a:t>Established that disassembling object code to determine technical specifications is fair use</a:t>
            </a:r>
          </a:p>
          <a:p>
            <a:r>
              <a:rPr lang="en-US" altLang="en-US" b="1" dirty="0"/>
              <a:t>Oracle v. Google</a:t>
            </a:r>
          </a:p>
          <a:p>
            <a:pPr lvl="1"/>
            <a:r>
              <a:rPr lang="en-US" altLang="en-US" dirty="0"/>
              <a:t>Google’s copying of 11,500 lines of declaring code from 37 Java A</a:t>
            </a:r>
            <a:r>
              <a:rPr lang="en-US" altLang="en-US" sz="100" dirty="0"/>
              <a:t> </a:t>
            </a:r>
            <a:r>
              <a:rPr lang="en-US" altLang="en-US" dirty="0"/>
              <a:t>P</a:t>
            </a:r>
            <a:r>
              <a:rPr lang="en-US" altLang="en-US" sz="100" dirty="0"/>
              <a:t> </a:t>
            </a:r>
            <a:r>
              <a:rPr lang="en-US" altLang="en-US" dirty="0"/>
              <a:t>I packages was not fair use and violated Oracle’s copyright</a:t>
            </a:r>
          </a:p>
        </p:txBody>
      </p:sp>
    </p:spTree>
    <p:extLst>
      <p:ext uri="{BB962C8B-B14F-4D97-AF65-F5344CB8AC3E}">
        <p14:creationId xmlns:p14="http://schemas.microsoft.com/office/powerpoint/2010/main" val="29637982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Safe Software Development</a:t>
            </a:r>
            <a:endParaRPr lang="en-IN" dirty="0"/>
          </a:p>
        </p:txBody>
      </p:sp>
      <p:sp>
        <p:nvSpPr>
          <p:cNvPr id="3" name="Content Placeholder 2"/>
          <p:cNvSpPr>
            <a:spLocks noGrp="1"/>
          </p:cNvSpPr>
          <p:nvPr>
            <p:ph sz="quarter" idx="13"/>
          </p:nvPr>
        </p:nvSpPr>
        <p:spPr/>
        <p:txBody>
          <a:bodyPr/>
          <a:lstStyle/>
          <a:p>
            <a:pPr eaLnBrk="1" hangingPunct="1"/>
            <a:r>
              <a:rPr lang="en-US" altLang="en-US" dirty="0"/>
              <a:t>Reverse engineering okay</a:t>
            </a:r>
          </a:p>
          <a:p>
            <a:pPr eaLnBrk="1" hangingPunct="1"/>
            <a:r>
              <a:rPr lang="en-US" altLang="en-US" dirty="0"/>
              <a:t>Companies must protect against unconscious copying</a:t>
            </a:r>
          </a:p>
          <a:p>
            <a:pPr eaLnBrk="1" hangingPunct="1"/>
            <a:r>
              <a:rPr lang="en-US" altLang="en-US" dirty="0"/>
              <a:t>Solution: “clean room” software development strategy</a:t>
            </a:r>
          </a:p>
          <a:p>
            <a:pPr lvl="1"/>
            <a:r>
              <a:rPr lang="en-US" altLang="en-US" dirty="0"/>
              <a:t>Team 1 analyzes competitor’s program and writes specification</a:t>
            </a:r>
          </a:p>
          <a:p>
            <a:pPr lvl="1"/>
            <a:r>
              <a:rPr lang="en-US" altLang="en-US" dirty="0"/>
              <a:t>Team 2 uses specification to develop software</a:t>
            </a:r>
          </a:p>
        </p:txBody>
      </p:sp>
    </p:spTree>
    <p:extLst>
      <p:ext uri="{BB962C8B-B14F-4D97-AF65-F5344CB8AC3E}">
        <p14:creationId xmlns:p14="http://schemas.microsoft.com/office/powerpoint/2010/main" val="42229005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Software Patents </a:t>
            </a:r>
            <a:r>
              <a:rPr lang="en-US" altLang="en-US" sz="2000" b="0" dirty="0"/>
              <a:t>(1 of 3)</a:t>
            </a:r>
            <a:endParaRPr lang="en-IN" sz="2000" dirty="0"/>
          </a:p>
        </p:txBody>
      </p:sp>
      <p:sp>
        <p:nvSpPr>
          <p:cNvPr id="3" name="Content Placeholder 2"/>
          <p:cNvSpPr>
            <a:spLocks noGrp="1"/>
          </p:cNvSpPr>
          <p:nvPr>
            <p:ph sz="quarter" idx="13"/>
          </p:nvPr>
        </p:nvSpPr>
        <p:spPr/>
        <p:txBody>
          <a:bodyPr/>
          <a:lstStyle/>
          <a:p>
            <a:pPr eaLnBrk="1" hangingPunct="1"/>
            <a:r>
              <a:rPr lang="en-US" altLang="en-US" dirty="0"/>
              <a:t>Until 1981, Patent Office refused to grant software patents</a:t>
            </a:r>
          </a:p>
          <a:p>
            <a:pPr lvl="1" eaLnBrk="1" hangingPunct="1"/>
            <a:r>
              <a:rPr lang="en-US" altLang="en-US" dirty="0"/>
              <a:t>Saw programs as mathematical algorithms, not processes or machines</a:t>
            </a:r>
          </a:p>
          <a:p>
            <a:pPr eaLnBrk="1" hangingPunct="1"/>
            <a:r>
              <a:rPr lang="en-US" altLang="en-US" dirty="0"/>
              <a:t>U.S. Supreme Court decision led to first software patent in 1981</a:t>
            </a:r>
          </a:p>
          <a:p>
            <a:pPr eaLnBrk="1" hangingPunct="1"/>
            <a:r>
              <a:rPr lang="en-US" altLang="en-US" dirty="0"/>
              <a:t>Further court rulings led to patents being granted for wider range of software</a:t>
            </a:r>
          </a:p>
        </p:txBody>
      </p:sp>
    </p:spTree>
    <p:extLst>
      <p:ext uri="{BB962C8B-B14F-4D97-AF65-F5344CB8AC3E}">
        <p14:creationId xmlns:p14="http://schemas.microsoft.com/office/powerpoint/2010/main" val="355811196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6"/>
          </p:nvPr>
        </p:nvSpPr>
        <p:spPr>
          <a:xfrm>
            <a:off x="457200" y="2438186"/>
            <a:ext cx="8232775" cy="3807339"/>
          </a:xfrm>
        </p:spPr>
        <p:txBody>
          <a:bodyPr/>
          <a:lstStyle/>
          <a:p>
            <a:pPr lvl="1"/>
            <a:r>
              <a:rPr lang="en-US" altLang="en-US" dirty="0"/>
              <a:t>Licensing patents a source of revenue</a:t>
            </a:r>
          </a:p>
          <a:p>
            <a:r>
              <a:rPr lang="en-US" altLang="en-US" dirty="0"/>
              <a:t>Secondary market for software patents</a:t>
            </a:r>
          </a:p>
          <a:p>
            <a:pPr lvl="1"/>
            <a:r>
              <a:rPr lang="en-US" altLang="en-US" dirty="0"/>
              <a:t>Patent-holding companies (a.k.a. patent trolls): Companies that specialize in buying patents and enforcing patent rights</a:t>
            </a:r>
          </a:p>
          <a:p>
            <a:pPr lvl="1"/>
            <a:r>
              <a:rPr lang="en-US" altLang="en-US" dirty="0"/>
              <a:t>Based on assumption that companies would rather settle out of court than spend time and money going to trial</a:t>
            </a:r>
          </a:p>
          <a:p>
            <a:pPr lvl="1"/>
            <a:r>
              <a:rPr lang="en-US" altLang="en-US" dirty="0"/>
              <a:t>R</a:t>
            </a:r>
            <a:r>
              <a:rPr lang="en-US" altLang="en-US" sz="100" dirty="0"/>
              <a:t> </a:t>
            </a:r>
            <a:r>
              <a:rPr lang="en-US" altLang="en-US" dirty="0"/>
              <a:t>I</a:t>
            </a:r>
            <a:r>
              <a:rPr lang="en-US" altLang="en-US" sz="100" dirty="0"/>
              <a:t> </a:t>
            </a:r>
            <a:r>
              <a:rPr lang="en-US" altLang="en-US" dirty="0"/>
              <a:t>M didn’t settle quickly; ended up paying $612 million</a:t>
            </a:r>
          </a:p>
        </p:txBody>
      </p:sp>
      <p:sp>
        <p:nvSpPr>
          <p:cNvPr id="5" name="Content Placeholder 4"/>
          <p:cNvSpPr>
            <a:spLocks noGrp="1"/>
          </p:cNvSpPr>
          <p:nvPr>
            <p:ph sz="quarter" idx="15"/>
          </p:nvPr>
        </p:nvSpPr>
        <p:spPr>
          <a:xfrm>
            <a:off x="4359960" y="2002769"/>
            <a:ext cx="2924354" cy="417205"/>
          </a:xfrm>
        </p:spPr>
        <p:txBody>
          <a:bodyPr/>
          <a:lstStyle/>
          <a:p>
            <a:pPr marL="0" lvl="1" indent="0">
              <a:buNone/>
            </a:pPr>
            <a:r>
              <a:rPr lang="en-US" altLang="en-US" dirty="0"/>
              <a:t>applications annually</a:t>
            </a:r>
            <a:endParaRPr lang="en-IN" dirty="0"/>
          </a:p>
        </p:txBody>
      </p:sp>
      <p:graphicFrame>
        <p:nvGraphicFramePr>
          <p:cNvPr id="7" name="Object 6" descr="Approximately Three Thousand"/>
          <p:cNvGraphicFramePr>
            <a:graphicFrameLocks noChangeAspect="1"/>
          </p:cNvGraphicFramePr>
          <p:nvPr>
            <p:extLst>
              <p:ext uri="{D42A27DB-BD31-4B8C-83A1-F6EECF244321}">
                <p14:modId xmlns:p14="http://schemas.microsoft.com/office/powerpoint/2010/main" val="3740989397"/>
              </p:ext>
            </p:extLst>
          </p:nvPr>
        </p:nvGraphicFramePr>
        <p:xfrm>
          <a:off x="3175461" y="2015038"/>
          <a:ext cx="1085038" cy="378500"/>
        </p:xfrm>
        <a:graphic>
          <a:graphicData uri="http://schemas.openxmlformats.org/presentationml/2006/ole">
            <mc:AlternateContent xmlns:mc="http://schemas.openxmlformats.org/markup-compatibility/2006">
              <mc:Choice xmlns:v="urn:schemas-microsoft-com:vml" Requires="v">
                <p:oleObj spid="_x0000_s4123" name="Equation" r:id="rId3" imgW="545760" imgH="190440" progId="Equation.DSMT4">
                  <p:embed/>
                </p:oleObj>
              </mc:Choice>
              <mc:Fallback>
                <p:oleObj name="Equation" r:id="rId3" imgW="545760" imgH="190440" progId="Equation.DSMT4">
                  <p:embed/>
                  <p:pic>
                    <p:nvPicPr>
                      <p:cNvPr id="0" name=""/>
                      <p:cNvPicPr/>
                      <p:nvPr/>
                    </p:nvPicPr>
                    <p:blipFill>
                      <a:blip r:embed="rId4"/>
                      <a:stretch>
                        <a:fillRect/>
                      </a:stretch>
                    </p:blipFill>
                    <p:spPr>
                      <a:xfrm>
                        <a:off x="3175461" y="2015038"/>
                        <a:ext cx="1085038" cy="378500"/>
                      </a:xfrm>
                      <a:prstGeom prst="rect">
                        <a:avLst/>
                      </a:prstGeom>
                    </p:spPr>
                  </p:pic>
                </p:oleObj>
              </mc:Fallback>
            </mc:AlternateContent>
          </a:graphicData>
        </a:graphic>
      </p:graphicFrame>
      <p:sp>
        <p:nvSpPr>
          <p:cNvPr id="4" name="Content Placeholder 3"/>
          <p:cNvSpPr>
            <a:spLocks noGrp="1"/>
          </p:cNvSpPr>
          <p:nvPr>
            <p:ph sz="quarter" idx="14"/>
          </p:nvPr>
        </p:nvSpPr>
        <p:spPr>
          <a:xfrm>
            <a:off x="457200" y="2001168"/>
            <a:ext cx="2700068" cy="353843"/>
          </a:xfrm>
        </p:spPr>
        <p:txBody>
          <a:bodyPr/>
          <a:lstStyle/>
          <a:p>
            <a:pPr lvl="1"/>
            <a:r>
              <a:rPr lang="en-US" altLang="en-US" dirty="0"/>
              <a:t>Microsoft files</a:t>
            </a:r>
            <a:endParaRPr lang="en-IN" dirty="0"/>
          </a:p>
        </p:txBody>
      </p:sp>
      <p:sp>
        <p:nvSpPr>
          <p:cNvPr id="3" name="Content Placeholder 2"/>
          <p:cNvSpPr>
            <a:spLocks noGrp="1"/>
          </p:cNvSpPr>
          <p:nvPr>
            <p:ph sz="quarter" idx="13"/>
          </p:nvPr>
        </p:nvSpPr>
        <p:spPr>
          <a:xfrm>
            <a:off x="457200" y="1556328"/>
            <a:ext cx="8229600" cy="400192"/>
          </a:xfrm>
        </p:spPr>
        <p:txBody>
          <a:bodyPr/>
          <a:lstStyle/>
          <a:p>
            <a:r>
              <a:rPr lang="en-US" altLang="en-US" dirty="0"/>
              <a:t>Thousands of software patents now exist</a:t>
            </a:r>
          </a:p>
        </p:txBody>
      </p:sp>
      <p:sp>
        <p:nvSpPr>
          <p:cNvPr id="2" name="Title 1"/>
          <p:cNvSpPr>
            <a:spLocks noGrp="1"/>
          </p:cNvSpPr>
          <p:nvPr>
            <p:ph type="title"/>
          </p:nvPr>
        </p:nvSpPr>
        <p:spPr/>
        <p:txBody>
          <a:bodyPr/>
          <a:lstStyle/>
          <a:p>
            <a:r>
              <a:rPr lang="en-US" altLang="en-US" dirty="0"/>
              <a:t>Software Patents </a:t>
            </a:r>
            <a:r>
              <a:rPr lang="en-US" altLang="en-US" sz="2000" b="0" dirty="0"/>
              <a:t>(2 of 3)</a:t>
            </a:r>
            <a:endParaRPr lang="en-IN" dirty="0"/>
          </a:p>
        </p:txBody>
      </p:sp>
    </p:spTree>
    <p:extLst>
      <p:ext uri="{BB962C8B-B14F-4D97-AF65-F5344CB8AC3E}">
        <p14:creationId xmlns:p14="http://schemas.microsoft.com/office/powerpoint/2010/main" val="3553877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p:cNvSpPr>
            <a:spLocks noGrp="1"/>
          </p:cNvSpPr>
          <p:nvPr>
            <p:ph sz="quarter" idx="16"/>
          </p:nvPr>
        </p:nvSpPr>
        <p:spPr>
          <a:xfrm>
            <a:off x="457200" y="4080692"/>
            <a:ext cx="8232775" cy="394344"/>
          </a:xfrm>
        </p:spPr>
        <p:txBody>
          <a:bodyPr/>
          <a:lstStyle/>
          <a:p>
            <a:pPr eaLnBrk="1" hangingPunct="1"/>
            <a:r>
              <a:rPr lang="en-US" altLang="en-US" dirty="0"/>
              <a:t>Does right to own property extend to intellectual property?</a:t>
            </a:r>
          </a:p>
        </p:txBody>
      </p:sp>
      <p:sp>
        <p:nvSpPr>
          <p:cNvPr id="14" name="Content Placeholder 13"/>
          <p:cNvSpPr>
            <a:spLocks noGrp="1"/>
          </p:cNvSpPr>
          <p:nvPr>
            <p:ph sz="quarter" idx="15"/>
          </p:nvPr>
        </p:nvSpPr>
        <p:spPr>
          <a:xfrm>
            <a:off x="3856014" y="3483587"/>
            <a:ext cx="3312543" cy="403831"/>
          </a:xfrm>
        </p:spPr>
        <p:txBody>
          <a:bodyPr/>
          <a:lstStyle/>
          <a:p>
            <a:pPr marL="432" indent="0">
              <a:buNone/>
            </a:pPr>
            <a:r>
              <a:rPr lang="en-US" altLang="en-US" dirty="0"/>
              <a:t>physical manifestation</a:t>
            </a:r>
            <a:endParaRPr lang="en-IN" dirty="0"/>
          </a:p>
        </p:txBody>
      </p:sp>
      <p:graphicFrame>
        <p:nvGraphicFramePr>
          <p:cNvPr id="17" name="Object 16" descr="not equal to"/>
          <p:cNvGraphicFramePr>
            <a:graphicFrameLocks noChangeAspect="1"/>
          </p:cNvGraphicFramePr>
          <p:nvPr>
            <p:extLst>
              <p:ext uri="{D42A27DB-BD31-4B8C-83A1-F6EECF244321}">
                <p14:modId xmlns:p14="http://schemas.microsoft.com/office/powerpoint/2010/main" val="259423773"/>
              </p:ext>
            </p:extLst>
          </p:nvPr>
        </p:nvGraphicFramePr>
        <p:xfrm>
          <a:off x="3498552" y="3555623"/>
          <a:ext cx="298846" cy="298846"/>
        </p:xfrm>
        <a:graphic>
          <a:graphicData uri="http://schemas.openxmlformats.org/presentationml/2006/ole">
            <mc:AlternateContent xmlns:mc="http://schemas.openxmlformats.org/markup-compatibility/2006">
              <mc:Choice xmlns:v="urn:schemas-microsoft-com:vml" Requires="v">
                <p:oleObj spid="_x0000_s1051" name="Equation" r:id="rId3" imgW="139680" imgH="139680" progId="Equation.DSMT4">
                  <p:embed/>
                </p:oleObj>
              </mc:Choice>
              <mc:Fallback>
                <p:oleObj name="Equation" r:id="rId3" imgW="139680" imgH="139680" progId="Equation.DSMT4">
                  <p:embed/>
                  <p:pic>
                    <p:nvPicPr>
                      <p:cNvPr id="0" name=""/>
                      <p:cNvPicPr/>
                      <p:nvPr/>
                    </p:nvPicPr>
                    <p:blipFill>
                      <a:blip r:embed="rId4"/>
                      <a:stretch>
                        <a:fillRect/>
                      </a:stretch>
                    </p:blipFill>
                    <p:spPr>
                      <a:xfrm>
                        <a:off x="3498552" y="3555623"/>
                        <a:ext cx="298846" cy="298846"/>
                      </a:xfrm>
                      <a:prstGeom prst="rect">
                        <a:avLst/>
                      </a:prstGeom>
                    </p:spPr>
                  </p:pic>
                </p:oleObj>
              </mc:Fallback>
            </mc:AlternateContent>
          </a:graphicData>
        </a:graphic>
      </p:graphicFrame>
      <p:sp>
        <p:nvSpPr>
          <p:cNvPr id="13" name="Content Placeholder 12"/>
          <p:cNvSpPr>
            <a:spLocks noGrp="1"/>
          </p:cNvSpPr>
          <p:nvPr>
            <p:ph sz="quarter" idx="14"/>
          </p:nvPr>
        </p:nvSpPr>
        <p:spPr>
          <a:xfrm>
            <a:off x="457200" y="3486545"/>
            <a:ext cx="3018790" cy="403969"/>
          </a:xfrm>
        </p:spPr>
        <p:txBody>
          <a:bodyPr/>
          <a:lstStyle/>
          <a:p>
            <a:pPr eaLnBrk="1" hangingPunct="1"/>
            <a:r>
              <a:rPr lang="en-US" altLang="en-US" dirty="0"/>
              <a:t>Intellectual property</a:t>
            </a:r>
          </a:p>
        </p:txBody>
      </p:sp>
      <p:sp>
        <p:nvSpPr>
          <p:cNvPr id="16" name="Content Placeholder 15"/>
          <p:cNvSpPr>
            <a:spLocks noGrp="1"/>
          </p:cNvSpPr>
          <p:nvPr>
            <p:ph sz="quarter" idx="17"/>
          </p:nvPr>
        </p:nvSpPr>
        <p:spPr>
          <a:xfrm>
            <a:off x="457200" y="5218984"/>
            <a:ext cx="3873260" cy="313397"/>
          </a:xfrm>
        </p:spPr>
        <p:txBody>
          <a:bodyPr/>
          <a:lstStyle/>
          <a:p>
            <a:pPr marL="0" indent="0">
              <a:buNone/>
            </a:pPr>
            <a:r>
              <a:rPr lang="en-US" altLang="en-US" sz="1600" dirty="0"/>
              <a:t>* World Intellectual Property Organization</a:t>
            </a:r>
          </a:p>
        </p:txBody>
      </p:sp>
      <p:sp>
        <p:nvSpPr>
          <p:cNvPr id="12" name="Content Placeholder 11"/>
          <p:cNvSpPr>
            <a:spLocks noGrp="1"/>
          </p:cNvSpPr>
          <p:nvPr>
            <p:ph sz="quarter" idx="13"/>
          </p:nvPr>
        </p:nvSpPr>
        <p:spPr>
          <a:xfrm>
            <a:off x="457200" y="1556327"/>
            <a:ext cx="8229600" cy="1716477"/>
          </a:xfrm>
        </p:spPr>
        <p:txBody>
          <a:bodyPr/>
          <a:lstStyle/>
          <a:p>
            <a:pPr eaLnBrk="1" hangingPunct="1"/>
            <a:r>
              <a:rPr lang="en-US" altLang="en-US" dirty="0"/>
              <a:t>Definition*: I</a:t>
            </a:r>
            <a:r>
              <a:rPr lang="en-US" altLang="en-US" sz="100" dirty="0"/>
              <a:t> </a:t>
            </a:r>
            <a:r>
              <a:rPr lang="en-US" altLang="en-US" dirty="0"/>
              <a:t>P refers to creations of the mind</a:t>
            </a:r>
          </a:p>
          <a:p>
            <a:pPr lvl="1" indent="-284400"/>
            <a:r>
              <a:rPr lang="en-US" altLang="en-US" dirty="0"/>
              <a:t>Inventions</a:t>
            </a:r>
          </a:p>
          <a:p>
            <a:pPr lvl="1" indent="-284400"/>
            <a:r>
              <a:rPr lang="en-US" altLang="en-US" dirty="0"/>
              <a:t>Literary and artistic works</a:t>
            </a:r>
          </a:p>
          <a:p>
            <a:pPr lvl="1" indent="-284400"/>
            <a:r>
              <a:rPr lang="en-US" altLang="en-US" dirty="0"/>
              <a:t>Symbols, names, images used in commerce</a:t>
            </a:r>
          </a:p>
        </p:txBody>
      </p:sp>
      <p:sp>
        <p:nvSpPr>
          <p:cNvPr id="4" name="Title 3"/>
          <p:cNvSpPr>
            <a:spLocks noGrp="1"/>
          </p:cNvSpPr>
          <p:nvPr>
            <p:ph type="title"/>
          </p:nvPr>
        </p:nvSpPr>
        <p:spPr/>
        <p:txBody>
          <a:bodyPr/>
          <a:lstStyle/>
          <a:p>
            <a:r>
              <a:rPr lang="en-US" dirty="0"/>
              <a:t>What Is Intellectual Property?</a:t>
            </a:r>
            <a:endParaRPr lang="en-IN" dirty="0"/>
          </a:p>
        </p:txBody>
      </p:sp>
    </p:spTree>
    <p:extLst>
      <p:ext uri="{BB962C8B-B14F-4D97-AF65-F5344CB8AC3E}">
        <p14:creationId xmlns:p14="http://schemas.microsoft.com/office/powerpoint/2010/main" val="125107841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dirty="0"/>
              <a:t>Software Patents </a:t>
            </a:r>
            <a:r>
              <a:rPr lang="en-US" altLang="en-US" sz="2000" b="0" dirty="0"/>
              <a:t>(3 of 3)</a:t>
            </a:r>
            <a:endParaRPr lang="en-IN" dirty="0"/>
          </a:p>
        </p:txBody>
      </p:sp>
      <p:sp>
        <p:nvSpPr>
          <p:cNvPr id="8" name="Content Placeholder 7"/>
          <p:cNvSpPr>
            <a:spLocks noGrp="1"/>
          </p:cNvSpPr>
          <p:nvPr>
            <p:ph sz="quarter" idx="13"/>
          </p:nvPr>
        </p:nvSpPr>
        <p:spPr/>
        <p:txBody>
          <a:bodyPr/>
          <a:lstStyle/>
          <a:p>
            <a:r>
              <a:rPr lang="en-US" altLang="en-US" dirty="0"/>
              <a:t>Critics say too many patents have been issued</a:t>
            </a:r>
          </a:p>
          <a:p>
            <a:pPr lvl="1"/>
            <a:r>
              <a:rPr lang="en-US" altLang="en-US" dirty="0"/>
              <a:t>Patent Office doesn’t know about prior art, so it issues bad software patents</a:t>
            </a:r>
          </a:p>
          <a:p>
            <a:pPr lvl="1"/>
            <a:r>
              <a:rPr lang="en-US" altLang="en-US" dirty="0"/>
              <a:t>Obvious inventions get patents</a:t>
            </a:r>
          </a:p>
          <a:p>
            <a:r>
              <a:rPr lang="en-US" altLang="en-US" dirty="0"/>
              <a:t>Companies with new products fear getting sued for patent infringement</a:t>
            </a:r>
          </a:p>
          <a:p>
            <a:pPr lvl="1"/>
            <a:r>
              <a:rPr lang="en-US" altLang="en-US" dirty="0"/>
              <a:t>Build stockpiles of patents as defense mechanism</a:t>
            </a:r>
          </a:p>
          <a:p>
            <a:pPr lvl="1"/>
            <a:r>
              <a:rPr lang="en-US" altLang="en-US" dirty="0"/>
              <a:t>Software patents used as legal weapons</a:t>
            </a:r>
          </a:p>
        </p:txBody>
      </p:sp>
    </p:spTree>
    <p:extLst>
      <p:ext uri="{BB962C8B-B14F-4D97-AF65-F5344CB8AC3E}">
        <p14:creationId xmlns:p14="http://schemas.microsoft.com/office/powerpoint/2010/main" val="37576217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2"/>
          <p:cNvGraphicFramePr>
            <a:graphicFrameLocks/>
          </p:cNvGraphicFramePr>
          <p:nvPr>
            <p:extLst>
              <p:ext uri="{D42A27DB-BD31-4B8C-83A1-F6EECF244321}">
                <p14:modId xmlns:p14="http://schemas.microsoft.com/office/powerpoint/2010/main" val="3597906866"/>
              </p:ext>
            </p:extLst>
          </p:nvPr>
        </p:nvGraphicFramePr>
        <p:xfrm>
          <a:off x="457200" y="1893496"/>
          <a:ext cx="8229600" cy="2584801"/>
        </p:xfrm>
        <a:graphic>
          <a:graphicData uri="http://schemas.openxmlformats.org/drawingml/2006/table">
            <a:tbl>
              <a:tblPr firstRow="1" bandRow="1">
                <a:tableStyleId>{5940675A-B579-460E-94D1-54222C63F5DA}</a:tableStyleId>
              </a:tblPr>
              <a:tblGrid>
                <a:gridCol w="4403035">
                  <a:extLst>
                    <a:ext uri="{9D8B030D-6E8A-4147-A177-3AD203B41FA5}">
                      <a16:colId xmlns:a16="http://schemas.microsoft.com/office/drawing/2014/main" val="20000"/>
                    </a:ext>
                  </a:extLst>
                </a:gridCol>
                <a:gridCol w="2090044">
                  <a:extLst>
                    <a:ext uri="{9D8B030D-6E8A-4147-A177-3AD203B41FA5}">
                      <a16:colId xmlns:a16="http://schemas.microsoft.com/office/drawing/2014/main" val="20001"/>
                    </a:ext>
                  </a:extLst>
                </a:gridCol>
                <a:gridCol w="1736521">
                  <a:extLst>
                    <a:ext uri="{9D8B030D-6E8A-4147-A177-3AD203B41FA5}">
                      <a16:colId xmlns:a16="http://schemas.microsoft.com/office/drawing/2014/main" val="20002"/>
                    </a:ext>
                  </a:extLst>
                </a:gridCol>
              </a:tblGrid>
              <a:tr h="640060">
                <a:tc>
                  <a:txBody>
                    <a:bodyPr/>
                    <a:lstStyle/>
                    <a:p>
                      <a:pPr algn="l" fontAlgn="b"/>
                      <a:r>
                        <a:rPr lang="en-US" sz="1800" b="1" i="0" u="none" strike="noStrike" dirty="0">
                          <a:solidFill>
                            <a:schemeClr val="bg1"/>
                          </a:solidFill>
                          <a:effectLst/>
                          <a:latin typeface="+mn-lt"/>
                        </a:rPr>
                        <a:t> Blank</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800" b="1" i="0" u="none" strike="noStrike" dirty="0">
                          <a:solidFill>
                            <a:srgbClr val="000000"/>
                          </a:solidFill>
                          <a:effectLst/>
                          <a:latin typeface="+mn-lt"/>
                        </a:rPr>
                        <a:t>Software Copyright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mn-lt"/>
                        </a:rPr>
                        <a:t>Software Patent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752">
                <a:tc>
                  <a:txBody>
                    <a:bodyPr/>
                    <a:lstStyle/>
                    <a:p>
                      <a:pPr algn="l" fontAlgn="t"/>
                      <a:r>
                        <a:rPr lang="en-US" sz="1800" b="0" i="0" u="none" strike="noStrike" dirty="0">
                          <a:solidFill>
                            <a:srgbClr val="000000"/>
                          </a:solidFill>
                          <a:effectLst/>
                          <a:latin typeface="+mn-lt"/>
                        </a:rPr>
                        <a:t>What is protected?</a:t>
                      </a:r>
                    </a:p>
                  </a:txBody>
                  <a:tcPr marL="9525" marR="9525" marT="9525" marB="0">
                    <a:lnL w="12700" cap="flat" cmpd="sng" algn="ctr">
                      <a:solidFill>
                        <a:schemeClr val="tx1"/>
                      </a:solidFill>
                      <a:prstDash val="solid"/>
                      <a:round/>
                      <a:headEnd type="none" w="med" len="med"/>
                      <a:tailEnd type="none" w="med" len="med"/>
                    </a:lnL>
                  </a:tcPr>
                </a:tc>
                <a:tc>
                  <a:txBody>
                    <a:bodyPr/>
                    <a:lstStyle/>
                    <a:p>
                      <a:pPr algn="ctr" fontAlgn="b"/>
                      <a:r>
                        <a:rPr lang="en-US" sz="1800" b="0" i="0" u="none" strike="noStrike" dirty="0">
                          <a:solidFill>
                            <a:srgbClr val="000000"/>
                          </a:solidFill>
                          <a:effectLst/>
                          <a:latin typeface="+mn-lt"/>
                        </a:rPr>
                        <a:t>Object Program, screen displays</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800" b="0" i="0" u="none" strike="noStrike" dirty="0">
                          <a:solidFill>
                            <a:srgbClr val="000000"/>
                          </a:solidFill>
                          <a:effectLst/>
                          <a:latin typeface="+mn-lt"/>
                        </a:rPr>
                        <a:t>Software process with practical utility</a:t>
                      </a: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2"/>
                  </a:ext>
                </a:extLst>
              </a:tr>
              <a:tr h="370752">
                <a:tc>
                  <a:txBody>
                    <a:bodyPr/>
                    <a:lstStyle/>
                    <a:p>
                      <a:pPr algn="l" fontAlgn="b"/>
                      <a:r>
                        <a:rPr lang="en-US" sz="1800" b="0" i="0" u="none" strike="noStrike" dirty="0">
                          <a:solidFill>
                            <a:srgbClr val="000000"/>
                          </a:solidFill>
                          <a:effectLst/>
                          <a:latin typeface="+mn-lt"/>
                        </a:rPr>
                        <a:t>Is getting protection expensive?</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800" b="0" i="0" u="none" strike="noStrike" dirty="0">
                          <a:solidFill>
                            <a:srgbClr val="000000"/>
                          </a:solidFill>
                          <a:effectLst/>
                          <a:latin typeface="+mn-lt"/>
                        </a:rPr>
                        <a:t>No</a:t>
                      </a:r>
                    </a:p>
                  </a:txBody>
                  <a:tcPr marL="9525" marR="9525" marT="9525" marB="0" anchor="b"/>
                </a:tc>
                <a:tc>
                  <a:txBody>
                    <a:bodyPr/>
                    <a:lstStyle/>
                    <a:p>
                      <a:pPr algn="ctr" fontAlgn="b"/>
                      <a:r>
                        <a:rPr lang="en-US" sz="1800" b="0" i="0" u="none" strike="noStrike" dirty="0">
                          <a:solidFill>
                            <a:srgbClr val="000000"/>
                          </a:solidFill>
                          <a:effectLst/>
                          <a:latin typeface="+mn-lt"/>
                        </a:rPr>
                        <a:t>Yes</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370752">
                <a:tc>
                  <a:txBody>
                    <a:bodyPr/>
                    <a:lstStyle/>
                    <a:p>
                      <a:pPr algn="l" fontAlgn="b"/>
                      <a:r>
                        <a:rPr lang="en-US" sz="1800" b="0" i="0" u="none" strike="noStrike" dirty="0">
                          <a:solidFill>
                            <a:srgbClr val="000000"/>
                          </a:solidFill>
                          <a:effectLst/>
                          <a:latin typeface="+mn-lt"/>
                        </a:rPr>
                        <a:t>Is getting protection time consuming?</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800" b="0" i="0" u="none" strike="noStrike" dirty="0">
                          <a:solidFill>
                            <a:srgbClr val="000000"/>
                          </a:solidFill>
                          <a:effectLst/>
                          <a:latin typeface="+mn-lt"/>
                        </a:rPr>
                        <a:t>No</a:t>
                      </a:r>
                    </a:p>
                  </a:txBody>
                  <a:tcPr marL="9525" marR="9525" marT="9525" marB="0" anchor="b"/>
                </a:tc>
                <a:tc>
                  <a:txBody>
                    <a:bodyPr/>
                    <a:lstStyle/>
                    <a:p>
                      <a:pPr algn="ctr" fontAlgn="b"/>
                      <a:r>
                        <a:rPr lang="en-US" sz="1800" b="0" i="0" u="none" strike="noStrike" dirty="0">
                          <a:solidFill>
                            <a:srgbClr val="000000"/>
                          </a:solidFill>
                          <a:effectLst/>
                          <a:latin typeface="+mn-lt"/>
                        </a:rPr>
                        <a:t>Yes</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370752">
                <a:tc>
                  <a:txBody>
                    <a:bodyPr/>
                    <a:lstStyle/>
                    <a:p>
                      <a:pPr algn="l" fontAlgn="b"/>
                      <a:r>
                        <a:rPr lang="en-US" sz="1800" b="0" i="0" u="none" strike="noStrike" dirty="0">
                          <a:solidFill>
                            <a:srgbClr val="000000"/>
                          </a:solidFill>
                          <a:effectLst/>
                          <a:latin typeface="+mn-lt"/>
                        </a:rPr>
                        <a:t>Is reverse engineering allowed?</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800" b="0" i="0" u="none" strike="noStrike" dirty="0">
                          <a:solidFill>
                            <a:srgbClr val="000000"/>
                          </a:solidFill>
                          <a:effectLst/>
                          <a:latin typeface="+mn-lt"/>
                        </a:rPr>
                        <a:t>Yes</a:t>
                      </a:r>
                    </a:p>
                  </a:txBody>
                  <a:tcPr marL="9525" marR="9525" marT="9525" marB="0" anchor="b"/>
                </a:tc>
                <a:tc>
                  <a:txBody>
                    <a:bodyPr/>
                    <a:lstStyle/>
                    <a:p>
                      <a:pPr algn="ctr" fontAlgn="b"/>
                      <a:r>
                        <a:rPr lang="en-US" sz="1800" b="0" i="0" u="none" strike="noStrike" dirty="0">
                          <a:solidFill>
                            <a:srgbClr val="000000"/>
                          </a:solidFill>
                          <a:effectLst/>
                          <a:latin typeface="+mn-lt"/>
                        </a:rPr>
                        <a:t>No</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altLang="en-US" sz="3400" dirty="0"/>
              <a:t>Key Differences between Software Copyrights and Software Patents</a:t>
            </a:r>
            <a:endParaRPr lang="en-IN" sz="3400" dirty="0"/>
          </a:p>
        </p:txBody>
      </p:sp>
    </p:spTree>
    <p:extLst>
      <p:ext uri="{BB962C8B-B14F-4D97-AF65-F5344CB8AC3E}">
        <p14:creationId xmlns:p14="http://schemas.microsoft.com/office/powerpoint/2010/main" val="20366911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Smartphone Patent Wars </a:t>
            </a:r>
            <a:r>
              <a:rPr lang="en-US" altLang="en-US" sz="2000" b="0" dirty="0"/>
              <a:t>(1 of 2)</a:t>
            </a:r>
            <a:endParaRPr lang="en-IN" sz="2000" dirty="0"/>
          </a:p>
        </p:txBody>
      </p:sp>
      <p:sp>
        <p:nvSpPr>
          <p:cNvPr id="3" name="Content Placeholder 2"/>
          <p:cNvSpPr>
            <a:spLocks noGrp="1"/>
          </p:cNvSpPr>
          <p:nvPr>
            <p:ph sz="quarter" idx="13"/>
          </p:nvPr>
        </p:nvSpPr>
        <p:spPr/>
        <p:txBody>
          <a:bodyPr/>
          <a:lstStyle/>
          <a:p>
            <a:r>
              <a:rPr lang="en-US" altLang="en-US" dirty="0"/>
              <a:t>Nokia sues Apple, alleging Apple violated 10 of its patents (2009)</a:t>
            </a:r>
          </a:p>
          <a:p>
            <a:r>
              <a:rPr lang="en-US" altLang="en-US" dirty="0"/>
              <a:t>Apple countersues Nokia for violating 13 of its patents</a:t>
            </a:r>
          </a:p>
          <a:p>
            <a:r>
              <a:rPr lang="en-US" altLang="en-US" dirty="0"/>
              <a:t>Apple sues several Android smartphone makers</a:t>
            </a:r>
          </a:p>
          <a:p>
            <a:pPr lvl="1"/>
            <a:r>
              <a:rPr lang="en-US" altLang="en-US" dirty="0"/>
              <a:t>Accuses Samsung of copying “look and fee” of Apple iPhones and iPads, including rounded corners, tapered edges, use of a home button, and bounce-back affect when user over scrolls</a:t>
            </a:r>
          </a:p>
        </p:txBody>
      </p:sp>
    </p:spTree>
    <p:extLst>
      <p:ext uri="{BB962C8B-B14F-4D97-AF65-F5344CB8AC3E}">
        <p14:creationId xmlns:p14="http://schemas.microsoft.com/office/powerpoint/2010/main" val="30500534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Smartphone Patent Wars </a:t>
            </a:r>
            <a:r>
              <a:rPr lang="en-US" altLang="en-US" sz="2000" b="0" dirty="0"/>
              <a:t>(2 of 2)</a:t>
            </a:r>
            <a:endParaRPr lang="en-IN" dirty="0"/>
          </a:p>
        </p:txBody>
      </p:sp>
      <p:sp>
        <p:nvSpPr>
          <p:cNvPr id="3" name="Content Placeholder 2"/>
          <p:cNvSpPr>
            <a:spLocks noGrp="1"/>
          </p:cNvSpPr>
          <p:nvPr>
            <p:ph sz="quarter" idx="13"/>
          </p:nvPr>
        </p:nvSpPr>
        <p:spPr/>
        <p:txBody>
          <a:bodyPr/>
          <a:lstStyle/>
          <a:p>
            <a:r>
              <a:rPr lang="en-US" altLang="en-US" dirty="0"/>
              <a:t>Samsung countersues Apple</a:t>
            </a:r>
          </a:p>
          <a:p>
            <a:r>
              <a:rPr lang="en-US" altLang="en-US" dirty="0"/>
              <a:t>Escalates until more than 100 lawsuits filed by various manufacturers globally; billions of dollars in legal fees</a:t>
            </a:r>
          </a:p>
          <a:p>
            <a:r>
              <a:rPr lang="en-US" altLang="en-US" dirty="0"/>
              <a:t>Smartphone makers agree to cross-license each other’s patents (2014)</a:t>
            </a:r>
          </a:p>
        </p:txBody>
      </p:sp>
    </p:spTree>
    <p:extLst>
      <p:ext uri="{BB962C8B-B14F-4D97-AF65-F5344CB8AC3E}">
        <p14:creationId xmlns:p14="http://schemas.microsoft.com/office/powerpoint/2010/main" val="31206930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Alice Corporation v. C</a:t>
            </a:r>
            <a:r>
              <a:rPr lang="en-US" altLang="en-US" sz="100" dirty="0"/>
              <a:t> </a:t>
            </a:r>
            <a:r>
              <a:rPr lang="en-US" altLang="en-US" dirty="0"/>
              <a:t>L</a:t>
            </a:r>
            <a:r>
              <a:rPr lang="en-US" altLang="en-US" sz="100" dirty="0"/>
              <a:t> </a:t>
            </a:r>
            <a:r>
              <a:rPr lang="en-US" altLang="en-US" dirty="0"/>
              <a:t>S Bank</a:t>
            </a:r>
            <a:endParaRPr lang="en-IN" dirty="0"/>
          </a:p>
        </p:txBody>
      </p:sp>
      <p:sp>
        <p:nvSpPr>
          <p:cNvPr id="3" name="Content Placeholder 2"/>
          <p:cNvSpPr>
            <a:spLocks noGrp="1"/>
          </p:cNvSpPr>
          <p:nvPr>
            <p:ph sz="quarter" idx="13"/>
          </p:nvPr>
        </p:nvSpPr>
        <p:spPr/>
        <p:txBody>
          <a:bodyPr/>
          <a:lstStyle/>
          <a:p>
            <a:r>
              <a:rPr lang="en-US" altLang="en-US" dirty="0"/>
              <a:t>Decision: U</a:t>
            </a:r>
            <a:r>
              <a:rPr lang="en-US" altLang="en-US" sz="100" dirty="0"/>
              <a:t> </a:t>
            </a:r>
            <a:r>
              <a:rPr lang="en-US" altLang="en-US" dirty="0"/>
              <a:t>S Supreme Court ruled in 2014 that simply implementing an abstract idea on a computer is not sufficient for patent protection – there must be an “inventive concept”</a:t>
            </a:r>
          </a:p>
          <a:p>
            <a:r>
              <a:rPr lang="en-US" altLang="en-US" dirty="0"/>
              <a:t>Many district courts and federal courts have cited </a:t>
            </a:r>
            <a:r>
              <a:rPr lang="en-US" altLang="en-US" b="1" dirty="0"/>
              <a:t>Alice Corporation v. C</a:t>
            </a:r>
            <a:r>
              <a:rPr lang="en-US" altLang="en-US" sz="100" b="1" dirty="0"/>
              <a:t> </a:t>
            </a:r>
            <a:r>
              <a:rPr lang="en-US" altLang="en-US" b="1" dirty="0"/>
              <a:t>L</a:t>
            </a:r>
            <a:r>
              <a:rPr lang="en-US" altLang="en-US" sz="100" b="1" dirty="0"/>
              <a:t> </a:t>
            </a:r>
            <a:r>
              <a:rPr lang="en-US" altLang="en-US" b="1" dirty="0"/>
              <a:t>S Bank</a:t>
            </a:r>
            <a:r>
              <a:rPr lang="en-US" altLang="en-US" i="1" dirty="0"/>
              <a:t> </a:t>
            </a:r>
            <a:r>
              <a:rPr lang="en-US" altLang="en-US" dirty="0"/>
              <a:t>to invalidate hundreds of software patents</a:t>
            </a:r>
          </a:p>
          <a:p>
            <a:r>
              <a:rPr lang="en-US" altLang="en-US" dirty="0"/>
              <a:t>Another decision, </a:t>
            </a:r>
            <a:r>
              <a:rPr lang="en-US" altLang="en-US" b="1" dirty="0"/>
              <a:t>Williamson v. Citrix Online</a:t>
            </a:r>
            <a:r>
              <a:rPr lang="en-US" altLang="en-US" dirty="0"/>
              <a:t>, sets a precedent for striking down patents that are “too broad and indefinite”</a:t>
            </a:r>
          </a:p>
        </p:txBody>
      </p:sp>
    </p:spTree>
    <p:extLst>
      <p:ext uri="{BB962C8B-B14F-4D97-AF65-F5344CB8AC3E}">
        <p14:creationId xmlns:p14="http://schemas.microsoft.com/office/powerpoint/2010/main" val="259793061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3400" dirty="0"/>
              <a:t>4.8 Legitimacy of Intellectual Property Protection for Software</a:t>
            </a:r>
            <a:endParaRPr lang="en-IN" sz="3400" dirty="0"/>
          </a:p>
        </p:txBody>
      </p:sp>
    </p:spTree>
    <p:extLst>
      <p:ext uri="{BB962C8B-B14F-4D97-AF65-F5344CB8AC3E}">
        <p14:creationId xmlns:p14="http://schemas.microsoft.com/office/powerpoint/2010/main" val="163469542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5371"/>
            <a:ext cx="8315864" cy="1097279"/>
          </a:xfrm>
        </p:spPr>
        <p:txBody>
          <a:bodyPr/>
          <a:lstStyle/>
          <a:p>
            <a:r>
              <a:rPr lang="en-US" altLang="en-US" sz="3400" dirty="0"/>
              <a:t>Do We Have the Right System in Place?</a:t>
            </a:r>
            <a:endParaRPr lang="en-IN" sz="3400" dirty="0"/>
          </a:p>
        </p:txBody>
      </p:sp>
      <p:sp>
        <p:nvSpPr>
          <p:cNvPr id="5" name="Content Placeholder 4"/>
          <p:cNvSpPr>
            <a:spLocks noGrp="1"/>
          </p:cNvSpPr>
          <p:nvPr>
            <p:ph sz="quarter" idx="13"/>
          </p:nvPr>
        </p:nvSpPr>
        <p:spPr/>
        <p:txBody>
          <a:bodyPr/>
          <a:lstStyle/>
          <a:p>
            <a:r>
              <a:rPr lang="en-US" altLang="en-US" dirty="0"/>
              <a:t>Software licenses typically prevent you from making copies of software to sell or give away</a:t>
            </a:r>
          </a:p>
          <a:p>
            <a:r>
              <a:rPr lang="en-US" altLang="en-US" dirty="0"/>
              <a:t>Software licenses are legal agreements</a:t>
            </a:r>
          </a:p>
          <a:p>
            <a:r>
              <a:rPr lang="en-US" altLang="en-US" dirty="0"/>
              <a:t>Not discussing morality of breaking the law</a:t>
            </a:r>
          </a:p>
          <a:p>
            <a:r>
              <a:rPr lang="en-US" altLang="en-US" dirty="0"/>
              <a:t>Discussing whether society </a:t>
            </a:r>
            <a:r>
              <a:rPr lang="en-US" altLang="en-US" b="1" dirty="0"/>
              <a:t>should</a:t>
            </a:r>
            <a:r>
              <a:rPr lang="en-US" altLang="en-US" dirty="0"/>
              <a:t> give intellectual property protection to software</a:t>
            </a:r>
          </a:p>
        </p:txBody>
      </p:sp>
    </p:spTree>
    <p:extLst>
      <p:ext uri="{BB962C8B-B14F-4D97-AF65-F5344CB8AC3E}">
        <p14:creationId xmlns:p14="http://schemas.microsoft.com/office/powerpoint/2010/main" val="104202823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Rights-Based Analysis</a:t>
            </a:r>
            <a:endParaRPr lang="en-IN" dirty="0"/>
          </a:p>
        </p:txBody>
      </p:sp>
      <p:sp>
        <p:nvSpPr>
          <p:cNvPr id="3" name="Content Placeholder 2"/>
          <p:cNvSpPr>
            <a:spLocks noGrp="1"/>
          </p:cNvSpPr>
          <p:nvPr>
            <p:ph sz="quarter" idx="13"/>
          </p:nvPr>
        </p:nvSpPr>
        <p:spPr/>
        <p:txBody>
          <a:bodyPr/>
          <a:lstStyle/>
          <a:p>
            <a:pPr eaLnBrk="1" hangingPunct="1"/>
            <a:r>
              <a:rPr lang="en-US" altLang="en-US" dirty="0"/>
              <a:t>“Just deserts” argument</a:t>
            </a:r>
          </a:p>
          <a:p>
            <a:pPr lvl="1"/>
            <a:r>
              <a:rPr lang="en-US" altLang="en-US" dirty="0"/>
              <a:t>Programming is hard work that only a few can do</a:t>
            </a:r>
          </a:p>
          <a:p>
            <a:pPr lvl="1"/>
            <a:r>
              <a:rPr lang="en-US" altLang="en-US" dirty="0"/>
              <a:t>Programmers should be rewarded for their labor</a:t>
            </a:r>
          </a:p>
          <a:p>
            <a:pPr lvl="1"/>
            <a:r>
              <a:rPr lang="en-US" altLang="en-US" dirty="0"/>
              <a:t>They ought to be able to own their programs</a:t>
            </a:r>
          </a:p>
          <a:p>
            <a:pPr eaLnBrk="1" hangingPunct="1"/>
            <a:r>
              <a:rPr lang="en-US" altLang="en-US" dirty="0"/>
              <a:t>Criticism of “just deserts” argument</a:t>
            </a:r>
          </a:p>
          <a:p>
            <a:pPr lvl="1"/>
            <a:r>
              <a:rPr lang="en-US" altLang="en-US" dirty="0"/>
              <a:t>Why does labor imply ownership?</a:t>
            </a:r>
          </a:p>
          <a:p>
            <a:pPr lvl="1"/>
            <a:r>
              <a:rPr lang="en-US" altLang="en-US" dirty="0"/>
              <a:t>Can imagine a just society in which all labor went to common good</a:t>
            </a:r>
          </a:p>
          <a:p>
            <a:pPr lvl="1"/>
            <a:r>
              <a:rPr lang="en-US" altLang="en-US" dirty="0"/>
              <a:t>Intellectual property not like physical property</a:t>
            </a:r>
          </a:p>
        </p:txBody>
      </p:sp>
    </p:spTree>
    <p:extLst>
      <p:ext uri="{BB962C8B-B14F-4D97-AF65-F5344CB8AC3E}">
        <p14:creationId xmlns:p14="http://schemas.microsoft.com/office/powerpoint/2010/main" val="9919914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5805571"/>
            <a:ext cx="8229600" cy="504201"/>
          </a:xfrm>
        </p:spPr>
        <p:txBody>
          <a:bodyPr/>
          <a:lstStyle/>
          <a:p>
            <a:pPr marL="432" indent="0">
              <a:buNone/>
            </a:pPr>
            <a:r>
              <a:rPr lang="en-US" altLang="en-US" sz="1600" dirty="0"/>
              <a:t>The chain of reasoning of a consequentialist argument for why copying software is bad. (Beth Anderson)</a:t>
            </a:r>
          </a:p>
        </p:txBody>
      </p:sp>
      <p:pic>
        <p:nvPicPr>
          <p:cNvPr id="4" name="Picture 3" descr="This is an image of a chain with five links. From left to right, the links are labeled, Copying software results in reduced software sales. A decline in the software industry will result in&#10;fewer products. Reduced software sales result in a decline in the software industry. A decline in the software industry will result in fewer products. Fewer software products means fewer benefits for society. Software copying is wro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755" y="2493409"/>
            <a:ext cx="8034491" cy="1871183"/>
          </a:xfrm>
          <a:prstGeom prst="rect">
            <a:avLst/>
          </a:prstGeom>
        </p:spPr>
      </p:pic>
      <p:sp>
        <p:nvSpPr>
          <p:cNvPr id="2" name="Title 1"/>
          <p:cNvSpPr>
            <a:spLocks noGrp="1"/>
          </p:cNvSpPr>
          <p:nvPr>
            <p:ph type="title"/>
          </p:nvPr>
        </p:nvSpPr>
        <p:spPr>
          <a:xfrm>
            <a:off x="457199" y="215371"/>
            <a:ext cx="8489577" cy="1097279"/>
          </a:xfrm>
        </p:spPr>
        <p:txBody>
          <a:bodyPr/>
          <a:lstStyle/>
          <a:p>
            <a:r>
              <a:rPr lang="en-US" sz="3400" dirty="0"/>
              <a:t>Argument Why Software Copying Is Bad</a:t>
            </a:r>
            <a:endParaRPr lang="en-IN" sz="3400" dirty="0"/>
          </a:p>
        </p:txBody>
      </p:sp>
    </p:spTree>
    <p:extLst>
      <p:ext uri="{BB962C8B-B14F-4D97-AF65-F5344CB8AC3E}">
        <p14:creationId xmlns:p14="http://schemas.microsoft.com/office/powerpoint/2010/main" val="164984528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Utilitarian Analysis</a:t>
            </a:r>
            <a:endParaRPr lang="en-IN" dirty="0"/>
          </a:p>
        </p:txBody>
      </p:sp>
      <p:sp>
        <p:nvSpPr>
          <p:cNvPr id="3" name="Content Placeholder 2"/>
          <p:cNvSpPr>
            <a:spLocks noGrp="1"/>
          </p:cNvSpPr>
          <p:nvPr>
            <p:ph sz="quarter" idx="13"/>
          </p:nvPr>
        </p:nvSpPr>
        <p:spPr>
          <a:xfrm>
            <a:off x="457200" y="1556326"/>
            <a:ext cx="8229600" cy="4533923"/>
          </a:xfrm>
        </p:spPr>
        <p:txBody>
          <a:bodyPr/>
          <a:lstStyle/>
          <a:p>
            <a:pPr eaLnBrk="1" hangingPunct="1"/>
            <a:r>
              <a:rPr lang="en-US" altLang="en-US" sz="2000" dirty="0"/>
              <a:t>Argument against copying</a:t>
            </a:r>
          </a:p>
          <a:p>
            <a:pPr lvl="1"/>
            <a:r>
              <a:rPr lang="en-US" altLang="en-US" sz="2000" dirty="0"/>
              <a:t>Copying software reduces software purchases…</a:t>
            </a:r>
          </a:p>
          <a:p>
            <a:pPr lvl="1"/>
            <a:r>
              <a:rPr lang="en-US" altLang="en-US" sz="2000" dirty="0"/>
              <a:t>Leading to less income for software makers…</a:t>
            </a:r>
          </a:p>
          <a:p>
            <a:pPr lvl="1"/>
            <a:r>
              <a:rPr lang="en-US" altLang="en-US" sz="2000" dirty="0"/>
              <a:t>Leading to lower production of new software…</a:t>
            </a:r>
          </a:p>
          <a:p>
            <a:pPr lvl="1"/>
            <a:r>
              <a:rPr lang="en-US" altLang="en-US" sz="2000" dirty="0"/>
              <a:t>Leading to fewer benefits to society</a:t>
            </a:r>
          </a:p>
          <a:p>
            <a:pPr eaLnBrk="1" hangingPunct="1"/>
            <a:r>
              <a:rPr lang="en-US" altLang="en-US" sz="2000" dirty="0"/>
              <a:t>Each of these claims can be debated</a:t>
            </a:r>
          </a:p>
          <a:p>
            <a:pPr lvl="1"/>
            <a:r>
              <a:rPr lang="en-US" altLang="en-US" sz="2000" dirty="0"/>
              <a:t>Not all who get free copies can afford to buy software</a:t>
            </a:r>
          </a:p>
          <a:p>
            <a:pPr lvl="1"/>
            <a:r>
              <a:rPr lang="en-US" altLang="en-US" sz="2000" dirty="0"/>
              <a:t>Open-source movement demonstrates many people are willing to donate their software-writing skills</a:t>
            </a:r>
          </a:p>
          <a:p>
            <a:pPr lvl="1"/>
            <a:r>
              <a:rPr lang="en-US" altLang="en-US" sz="2000" dirty="0"/>
              <a:t>Hardware industry wants to stimulate software industry</a:t>
            </a:r>
          </a:p>
          <a:p>
            <a:pPr lvl="1"/>
            <a:r>
              <a:rPr lang="en-US" altLang="en-US" sz="2000" dirty="0"/>
              <a:t>Difficult to quantify how much society would be harmed if certain software packages not released</a:t>
            </a:r>
          </a:p>
        </p:txBody>
      </p:sp>
    </p:spTree>
    <p:extLst>
      <p:ext uri="{BB962C8B-B14F-4D97-AF65-F5344CB8AC3E}">
        <p14:creationId xmlns:p14="http://schemas.microsoft.com/office/powerpoint/2010/main" val="2217645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Property Rights</a:t>
            </a:r>
            <a:endParaRPr lang="en-IN" dirty="0"/>
          </a:p>
        </p:txBody>
      </p:sp>
      <p:sp>
        <p:nvSpPr>
          <p:cNvPr id="9" name="Content Placeholder 8"/>
          <p:cNvSpPr>
            <a:spLocks noGrp="1"/>
          </p:cNvSpPr>
          <p:nvPr>
            <p:ph sz="quarter" idx="13"/>
          </p:nvPr>
        </p:nvSpPr>
        <p:spPr>
          <a:xfrm>
            <a:off x="457199" y="1556326"/>
            <a:ext cx="8333117" cy="4434275"/>
          </a:xfrm>
        </p:spPr>
        <p:txBody>
          <a:bodyPr/>
          <a:lstStyle/>
          <a:p>
            <a:pPr eaLnBrk="1" hangingPunct="1"/>
            <a:r>
              <a:rPr lang="en-US" altLang="en-US" dirty="0"/>
              <a:t>Locke: </a:t>
            </a:r>
            <a:r>
              <a:rPr lang="en-US" altLang="en-US" b="1" dirty="0"/>
              <a:t>The Second Treatise of Government</a:t>
            </a:r>
          </a:p>
          <a:p>
            <a:pPr eaLnBrk="1" hangingPunct="1"/>
            <a:r>
              <a:rPr lang="en-US" altLang="en-US" dirty="0"/>
              <a:t>People have a right…</a:t>
            </a:r>
          </a:p>
          <a:p>
            <a:pPr lvl="1"/>
            <a:r>
              <a:rPr lang="en-US" altLang="en-US" dirty="0"/>
              <a:t>to property in their own person</a:t>
            </a:r>
          </a:p>
          <a:p>
            <a:pPr lvl="1"/>
            <a:r>
              <a:rPr lang="en-US" altLang="en-US" dirty="0"/>
              <a:t>to their own labor</a:t>
            </a:r>
          </a:p>
          <a:p>
            <a:pPr lvl="1"/>
            <a:r>
              <a:rPr lang="en-US" altLang="en-US" dirty="0"/>
              <a:t>to things which they remove from Nature through their labor</a:t>
            </a:r>
          </a:p>
          <a:p>
            <a:pPr eaLnBrk="1" hangingPunct="1"/>
            <a:r>
              <a:rPr lang="en-US" altLang="en-US" dirty="0"/>
              <a:t>As long as…</a:t>
            </a:r>
          </a:p>
          <a:p>
            <a:pPr lvl="1"/>
            <a:r>
              <a:rPr lang="en-US" altLang="en-US" dirty="0"/>
              <a:t>nobody claims more property than they can use</a:t>
            </a:r>
          </a:p>
          <a:p>
            <a:pPr lvl="1"/>
            <a:r>
              <a:rPr lang="en-US" altLang="en-US" dirty="0"/>
              <a:t>after someone removes something from common state, there is plenty left over</a:t>
            </a:r>
          </a:p>
        </p:txBody>
      </p:sp>
    </p:spTree>
    <p:extLst>
      <p:ext uri="{BB962C8B-B14F-4D97-AF65-F5344CB8AC3E}">
        <p14:creationId xmlns:p14="http://schemas.microsoft.com/office/powerpoint/2010/main" val="404737818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3997"/>
            <a:ext cx="8229600" cy="1097279"/>
          </a:xfrm>
        </p:spPr>
        <p:txBody>
          <a:bodyPr/>
          <a:lstStyle/>
          <a:p>
            <a:r>
              <a:rPr lang="en-US" altLang="en-US" dirty="0"/>
              <a:t>Conclusion </a:t>
            </a:r>
            <a:endParaRPr lang="en-IN" dirty="0"/>
          </a:p>
        </p:txBody>
      </p:sp>
      <p:sp>
        <p:nvSpPr>
          <p:cNvPr id="3" name="Content Placeholder 2"/>
          <p:cNvSpPr>
            <a:spLocks noGrp="1"/>
          </p:cNvSpPr>
          <p:nvPr>
            <p:ph sz="quarter" idx="13"/>
          </p:nvPr>
        </p:nvSpPr>
        <p:spPr/>
        <p:txBody>
          <a:bodyPr/>
          <a:lstStyle/>
          <a:p>
            <a:pPr eaLnBrk="1" hangingPunct="1"/>
            <a:r>
              <a:rPr lang="en-US" altLang="en-US" dirty="0"/>
              <a:t>Natural rights argument weak</a:t>
            </a:r>
          </a:p>
          <a:p>
            <a:pPr eaLnBrk="1" hangingPunct="1"/>
            <a:r>
              <a:rPr lang="en-US" altLang="en-US" dirty="0"/>
              <a:t>Utilitarian argument not strong, either</a:t>
            </a:r>
          </a:p>
          <a:p>
            <a:pPr eaLnBrk="1" hangingPunct="1"/>
            <a:r>
              <a:rPr lang="en-US" altLang="en-US" dirty="0"/>
              <a:t>Nevertheless, society has granted copyright protection to owners of computer programs</a:t>
            </a:r>
          </a:p>
          <a:p>
            <a:pPr eaLnBrk="1" hangingPunct="1"/>
            <a:r>
              <a:rPr lang="en-US" altLang="en-US" dirty="0"/>
              <a:t>Breaking the law is wrong unless there is a strong overriding moral obligation or consequence</a:t>
            </a:r>
          </a:p>
        </p:txBody>
      </p:sp>
    </p:spTree>
    <p:extLst>
      <p:ext uri="{BB962C8B-B14F-4D97-AF65-F5344CB8AC3E}">
        <p14:creationId xmlns:p14="http://schemas.microsoft.com/office/powerpoint/2010/main" val="34799746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4.9 Open-Source Software</a:t>
            </a:r>
            <a:endParaRPr lang="en-IN" dirty="0"/>
          </a:p>
        </p:txBody>
      </p:sp>
    </p:spTree>
    <p:extLst>
      <p:ext uri="{BB962C8B-B14F-4D97-AF65-F5344CB8AC3E}">
        <p14:creationId xmlns:p14="http://schemas.microsoft.com/office/powerpoint/2010/main" val="106115615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Criticisms of Proprietary Software</a:t>
            </a:r>
            <a:endParaRPr lang="en-IN" dirty="0"/>
          </a:p>
        </p:txBody>
      </p:sp>
      <p:sp>
        <p:nvSpPr>
          <p:cNvPr id="5" name="Content Placeholder 4"/>
          <p:cNvSpPr>
            <a:spLocks noGrp="1"/>
          </p:cNvSpPr>
          <p:nvPr>
            <p:ph sz="quarter" idx="13"/>
          </p:nvPr>
        </p:nvSpPr>
        <p:spPr/>
        <p:txBody>
          <a:bodyPr/>
          <a:lstStyle/>
          <a:p>
            <a:r>
              <a:rPr lang="en-US" altLang="en-US" dirty="0"/>
              <a:t>Increasingly harsh measures being taken to enforce copyrights</a:t>
            </a:r>
          </a:p>
          <a:p>
            <a:r>
              <a:rPr lang="en-US" altLang="en-US" dirty="0"/>
              <a:t>Copyrights are not serving their purpose of promoting progress</a:t>
            </a:r>
          </a:p>
          <a:p>
            <a:r>
              <a:rPr lang="en-US" altLang="en-US" dirty="0"/>
              <a:t>It is wrong to allow someone to “own” a piece of intellectual property</a:t>
            </a:r>
          </a:p>
        </p:txBody>
      </p:sp>
    </p:spTree>
    <p:extLst>
      <p:ext uri="{BB962C8B-B14F-4D97-AF65-F5344CB8AC3E}">
        <p14:creationId xmlns:p14="http://schemas.microsoft.com/office/powerpoint/2010/main" val="7437408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Open-Source Definition</a:t>
            </a:r>
            <a:endParaRPr lang="en-IN" dirty="0"/>
          </a:p>
        </p:txBody>
      </p:sp>
      <p:sp>
        <p:nvSpPr>
          <p:cNvPr id="3" name="Content Placeholder 2"/>
          <p:cNvSpPr>
            <a:spLocks noGrp="1"/>
          </p:cNvSpPr>
          <p:nvPr>
            <p:ph sz="quarter" idx="13"/>
          </p:nvPr>
        </p:nvSpPr>
        <p:spPr/>
        <p:txBody>
          <a:bodyPr/>
          <a:lstStyle/>
          <a:p>
            <a:r>
              <a:rPr lang="en-US" altLang="en-US" dirty="0"/>
              <a:t>No restrictions preventing others from selling or giving away software</a:t>
            </a:r>
          </a:p>
          <a:p>
            <a:r>
              <a:rPr lang="en-US" altLang="en-US" dirty="0"/>
              <a:t>Source code included in distribution</a:t>
            </a:r>
          </a:p>
          <a:p>
            <a:r>
              <a:rPr lang="en-US" altLang="en-US" dirty="0"/>
              <a:t>No restrictions preventing others from modifying source code</a:t>
            </a:r>
          </a:p>
          <a:p>
            <a:r>
              <a:rPr lang="en-US" altLang="en-US" dirty="0"/>
              <a:t>No restrictions regarding how people can use software</a:t>
            </a:r>
          </a:p>
          <a:p>
            <a:r>
              <a:rPr lang="en-US" altLang="en-US" dirty="0"/>
              <a:t>Same rights apply to everyone receiving redistributions of the software (copy left)</a:t>
            </a:r>
          </a:p>
        </p:txBody>
      </p:sp>
    </p:spTree>
    <p:extLst>
      <p:ext uri="{BB962C8B-B14F-4D97-AF65-F5344CB8AC3E}">
        <p14:creationId xmlns:p14="http://schemas.microsoft.com/office/powerpoint/2010/main" val="284537797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Beneficial Consequences of Open-Source Software</a:t>
            </a:r>
            <a:endParaRPr lang="en-IN" sz="3200" dirty="0"/>
          </a:p>
        </p:txBody>
      </p:sp>
      <p:sp>
        <p:nvSpPr>
          <p:cNvPr id="3" name="Content Placeholder 2"/>
          <p:cNvSpPr>
            <a:spLocks noGrp="1"/>
          </p:cNvSpPr>
          <p:nvPr>
            <p:ph sz="quarter" idx="13"/>
          </p:nvPr>
        </p:nvSpPr>
        <p:spPr/>
        <p:txBody>
          <a:bodyPr/>
          <a:lstStyle/>
          <a:p>
            <a:pPr eaLnBrk="1" hangingPunct="1"/>
            <a:r>
              <a:rPr lang="en-US" altLang="en-US" dirty="0"/>
              <a:t>Gives everyone opportunity to improve program</a:t>
            </a:r>
          </a:p>
          <a:p>
            <a:pPr eaLnBrk="1" hangingPunct="1"/>
            <a:r>
              <a:rPr lang="en-US" altLang="en-US" dirty="0"/>
              <a:t>New versions of programs appear more frequently</a:t>
            </a:r>
          </a:p>
          <a:p>
            <a:pPr eaLnBrk="1" hangingPunct="1"/>
            <a:r>
              <a:rPr lang="en-US" altLang="en-US" dirty="0"/>
              <a:t>Eliminates tension between obeying law and helping others</a:t>
            </a:r>
          </a:p>
          <a:p>
            <a:pPr eaLnBrk="1" hangingPunct="1"/>
            <a:r>
              <a:rPr lang="en-US" altLang="en-US" dirty="0"/>
              <a:t>Programs belong to entire community</a:t>
            </a:r>
          </a:p>
          <a:p>
            <a:pPr eaLnBrk="1" hangingPunct="1"/>
            <a:r>
              <a:rPr lang="en-US" altLang="en-US" dirty="0"/>
              <a:t>Shifts focus from manufacturing to service</a:t>
            </a:r>
          </a:p>
        </p:txBody>
      </p:sp>
    </p:spTree>
    <p:extLst>
      <p:ext uri="{BB962C8B-B14F-4D97-AF65-F5344CB8AC3E}">
        <p14:creationId xmlns:p14="http://schemas.microsoft.com/office/powerpoint/2010/main" val="369153769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Examples of Open-Source Software</a:t>
            </a:r>
            <a:endParaRPr lang="en-IN" dirty="0"/>
          </a:p>
        </p:txBody>
      </p:sp>
      <p:sp>
        <p:nvSpPr>
          <p:cNvPr id="3" name="Content Placeholder 2"/>
          <p:cNvSpPr>
            <a:spLocks noGrp="1"/>
          </p:cNvSpPr>
          <p:nvPr>
            <p:ph sz="quarter" idx="13"/>
          </p:nvPr>
        </p:nvSpPr>
        <p:spPr/>
        <p:txBody>
          <a:bodyPr/>
          <a:lstStyle/>
          <a:p>
            <a:pPr eaLnBrk="1" hangingPunct="1"/>
            <a:r>
              <a:rPr lang="en-US" altLang="en-US" dirty="0"/>
              <a:t>B</a:t>
            </a:r>
            <a:r>
              <a:rPr lang="en-US" altLang="en-US" sz="100" dirty="0"/>
              <a:t> </a:t>
            </a:r>
            <a:r>
              <a:rPr lang="en-US" altLang="en-US" dirty="0"/>
              <a:t>I</a:t>
            </a:r>
            <a:r>
              <a:rPr lang="en-US" altLang="en-US" sz="100" dirty="0"/>
              <a:t> </a:t>
            </a:r>
            <a:r>
              <a:rPr lang="en-US" altLang="en-US" dirty="0"/>
              <a:t>N</a:t>
            </a:r>
            <a:r>
              <a:rPr lang="en-US" altLang="en-US" sz="100" dirty="0"/>
              <a:t> </a:t>
            </a:r>
            <a:r>
              <a:rPr lang="en-US" altLang="en-US" dirty="0"/>
              <a:t>D</a:t>
            </a:r>
          </a:p>
          <a:p>
            <a:pPr eaLnBrk="1" hangingPunct="1"/>
            <a:r>
              <a:rPr lang="en-US" altLang="en-US" dirty="0"/>
              <a:t>Apache</a:t>
            </a:r>
          </a:p>
          <a:p>
            <a:pPr eaLnBrk="1" hangingPunct="1"/>
            <a:r>
              <a:rPr lang="en-US" altLang="en-US" dirty="0"/>
              <a:t>Sendmail</a:t>
            </a:r>
          </a:p>
          <a:p>
            <a:pPr eaLnBrk="1" hangingPunct="1"/>
            <a:r>
              <a:rPr lang="en-US" altLang="en-US" dirty="0"/>
              <a:t>Android operating system for smartphones</a:t>
            </a:r>
          </a:p>
          <a:p>
            <a:pPr eaLnBrk="1" hangingPunct="1"/>
            <a:r>
              <a:rPr lang="en-US" altLang="en-US" dirty="0"/>
              <a:t>Chrome and Firefox</a:t>
            </a:r>
          </a:p>
          <a:p>
            <a:pPr eaLnBrk="1" hangingPunct="1"/>
            <a:r>
              <a:rPr lang="en-US" altLang="en-US" dirty="0"/>
              <a:t>OpenOffice.org</a:t>
            </a:r>
          </a:p>
          <a:p>
            <a:pPr eaLnBrk="1" hangingPunct="1"/>
            <a:r>
              <a:rPr lang="en-US" altLang="en-US" dirty="0"/>
              <a:t>Perl, Python, Ruby, T</a:t>
            </a:r>
            <a:r>
              <a:rPr lang="en-US" altLang="en-US" sz="100" dirty="0"/>
              <a:t> </a:t>
            </a:r>
            <a:r>
              <a:rPr lang="en-US" altLang="en-US" dirty="0"/>
              <a:t>C</a:t>
            </a:r>
            <a:r>
              <a:rPr lang="en-US" altLang="en-US" sz="100" dirty="0"/>
              <a:t> </a:t>
            </a:r>
            <a:r>
              <a:rPr lang="en-US" altLang="en-US" dirty="0"/>
              <a:t>L/T</a:t>
            </a:r>
            <a:r>
              <a:rPr lang="en-US" altLang="en-US" sz="100" dirty="0"/>
              <a:t> </a:t>
            </a:r>
            <a:r>
              <a:rPr lang="en-US" altLang="en-US" dirty="0"/>
              <a:t>K, P</a:t>
            </a:r>
            <a:r>
              <a:rPr lang="en-US" altLang="en-US" sz="100" dirty="0"/>
              <a:t> </a:t>
            </a:r>
            <a:r>
              <a:rPr lang="en-US" altLang="en-US" dirty="0"/>
              <a:t>H</a:t>
            </a:r>
            <a:r>
              <a:rPr lang="en-US" altLang="en-US" sz="100" dirty="0"/>
              <a:t> </a:t>
            </a:r>
            <a:r>
              <a:rPr lang="en-US" altLang="en-US" dirty="0"/>
              <a:t>P, Zope</a:t>
            </a:r>
          </a:p>
          <a:p>
            <a:pPr eaLnBrk="1" hangingPunct="1"/>
            <a:r>
              <a:rPr lang="en-US" altLang="en-US" dirty="0"/>
              <a:t>G</a:t>
            </a:r>
            <a:r>
              <a:rPr lang="en-US" altLang="en-US" sz="100" dirty="0"/>
              <a:t> </a:t>
            </a:r>
            <a:r>
              <a:rPr lang="en-US" altLang="en-US" dirty="0"/>
              <a:t>N</a:t>
            </a:r>
            <a:r>
              <a:rPr lang="en-US" altLang="en-US" sz="100" dirty="0"/>
              <a:t> </a:t>
            </a:r>
            <a:r>
              <a:rPr lang="en-US" altLang="en-US" dirty="0"/>
              <a:t>U compilers: C, C++, Objective-C, Fortran, Java, Ada</a:t>
            </a:r>
          </a:p>
        </p:txBody>
      </p:sp>
    </p:spTree>
    <p:extLst>
      <p:ext uri="{BB962C8B-B14F-4D97-AF65-F5344CB8AC3E}">
        <p14:creationId xmlns:p14="http://schemas.microsoft.com/office/powerpoint/2010/main" val="14378480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a:t>
            </a:r>
            <a:r>
              <a:rPr lang="en-US" altLang="en-US" sz="100" dirty="0"/>
              <a:t> </a:t>
            </a:r>
            <a:r>
              <a:rPr lang="en-US" altLang="en-US" dirty="0"/>
              <a:t>N</a:t>
            </a:r>
            <a:r>
              <a:rPr lang="en-US" altLang="en-US" sz="100" dirty="0"/>
              <a:t> </a:t>
            </a:r>
            <a:r>
              <a:rPr lang="en-US" altLang="en-US" dirty="0"/>
              <a:t>U Project and Linux</a:t>
            </a:r>
            <a:endParaRPr lang="en-IN" dirty="0"/>
          </a:p>
        </p:txBody>
      </p:sp>
      <p:sp>
        <p:nvSpPr>
          <p:cNvPr id="3" name="Content Placeholder 2"/>
          <p:cNvSpPr>
            <a:spLocks noGrp="1"/>
          </p:cNvSpPr>
          <p:nvPr>
            <p:ph sz="quarter" idx="13"/>
          </p:nvPr>
        </p:nvSpPr>
        <p:spPr>
          <a:xfrm>
            <a:off x="457200" y="1556326"/>
            <a:ext cx="8307238" cy="4434275"/>
          </a:xfrm>
        </p:spPr>
        <p:txBody>
          <a:bodyPr/>
          <a:lstStyle/>
          <a:p>
            <a:pPr eaLnBrk="1" hangingPunct="1"/>
            <a:r>
              <a:rPr lang="en-US" altLang="en-US" dirty="0"/>
              <a:t>G</a:t>
            </a:r>
            <a:r>
              <a:rPr lang="en-US" altLang="en-US" sz="100" dirty="0"/>
              <a:t> </a:t>
            </a:r>
            <a:r>
              <a:rPr lang="en-US" altLang="en-US" dirty="0"/>
              <a:t>N</a:t>
            </a:r>
            <a:r>
              <a:rPr lang="en-US" altLang="en-US" sz="100" dirty="0"/>
              <a:t> </a:t>
            </a:r>
            <a:r>
              <a:rPr lang="en-US" altLang="en-US" dirty="0"/>
              <a:t>U Project</a:t>
            </a:r>
          </a:p>
          <a:p>
            <a:pPr lvl="1"/>
            <a:r>
              <a:rPr lang="en-US" altLang="en-US" dirty="0"/>
              <a:t>Begun by Richard Stallman in 1984</a:t>
            </a:r>
          </a:p>
          <a:p>
            <a:pPr lvl="1"/>
            <a:r>
              <a:rPr lang="en-US" altLang="en-US" dirty="0"/>
              <a:t>Goal: Develop open-source, Unix-like operating system</a:t>
            </a:r>
          </a:p>
          <a:p>
            <a:pPr lvl="1"/>
            <a:r>
              <a:rPr lang="en-US" altLang="en-US" dirty="0"/>
              <a:t>Most components developed in late 1980s</a:t>
            </a:r>
          </a:p>
          <a:p>
            <a:pPr eaLnBrk="1" hangingPunct="1"/>
            <a:r>
              <a:rPr lang="en-US" altLang="en-US" dirty="0"/>
              <a:t>Linux</a:t>
            </a:r>
          </a:p>
          <a:p>
            <a:pPr lvl="1" eaLnBrk="1" hangingPunct="1"/>
            <a:r>
              <a:rPr lang="en-US" altLang="en-US" dirty="0"/>
              <a:t>Linus Torvalds wrote Unix-like kernel in 1991</a:t>
            </a:r>
          </a:p>
          <a:p>
            <a:pPr lvl="1" eaLnBrk="1" hangingPunct="1"/>
            <a:r>
              <a:rPr lang="en-US" altLang="en-US" dirty="0"/>
              <a:t>Combined with G</a:t>
            </a:r>
            <a:r>
              <a:rPr lang="en-US" altLang="en-US" sz="100" dirty="0"/>
              <a:t> </a:t>
            </a:r>
            <a:r>
              <a:rPr lang="en-US" altLang="en-US" dirty="0"/>
              <a:t>N</a:t>
            </a:r>
            <a:r>
              <a:rPr lang="en-US" altLang="en-US" sz="100" dirty="0"/>
              <a:t> </a:t>
            </a:r>
            <a:r>
              <a:rPr lang="en-US" altLang="en-US" dirty="0"/>
              <a:t>U components to make an O.S.</a:t>
            </a:r>
          </a:p>
          <a:p>
            <a:pPr lvl="1" eaLnBrk="1" hangingPunct="1"/>
            <a:r>
              <a:rPr lang="en-US" altLang="en-US" dirty="0"/>
              <a:t>Commonly called Linux</a:t>
            </a:r>
          </a:p>
        </p:txBody>
      </p:sp>
    </p:spTree>
    <p:extLst>
      <p:ext uri="{BB962C8B-B14F-4D97-AF65-F5344CB8AC3E}">
        <p14:creationId xmlns:p14="http://schemas.microsoft.com/office/powerpoint/2010/main" val="293117547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Impact of Open-Source Software</a:t>
            </a:r>
            <a:endParaRPr lang="en-IN" dirty="0"/>
          </a:p>
        </p:txBody>
      </p:sp>
      <p:sp>
        <p:nvSpPr>
          <p:cNvPr id="3" name="Content Placeholder 2"/>
          <p:cNvSpPr>
            <a:spLocks noGrp="1"/>
          </p:cNvSpPr>
          <p:nvPr>
            <p:ph sz="quarter" idx="13"/>
          </p:nvPr>
        </p:nvSpPr>
        <p:spPr/>
        <p:txBody>
          <a:bodyPr/>
          <a:lstStyle/>
          <a:p>
            <a:r>
              <a:rPr lang="en-US" altLang="en-US" dirty="0"/>
              <a:t>Linux an alternative to proprietary versions of Unix</a:t>
            </a:r>
          </a:p>
          <a:p>
            <a:r>
              <a:rPr lang="en-US" altLang="en-US" dirty="0"/>
              <a:t>Linux operating system on 97% of the world’s 500 fastest supercomputers (as of June 2014)</a:t>
            </a:r>
          </a:p>
        </p:txBody>
      </p:sp>
    </p:spTree>
    <p:extLst>
      <p:ext uri="{BB962C8B-B14F-4D97-AF65-F5344CB8AC3E}">
        <p14:creationId xmlns:p14="http://schemas.microsoft.com/office/powerpoint/2010/main" val="252761831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4.10 Creative Commons</a:t>
            </a:r>
            <a:endParaRPr lang="en-IN" dirty="0"/>
          </a:p>
        </p:txBody>
      </p:sp>
    </p:spTree>
    <p:extLst>
      <p:ext uri="{BB962C8B-B14F-4D97-AF65-F5344CB8AC3E}">
        <p14:creationId xmlns:p14="http://schemas.microsoft.com/office/powerpoint/2010/main" val="344353713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Streamlining Creative Re-use</a:t>
            </a:r>
            <a:endParaRPr lang="en-IN" dirty="0"/>
          </a:p>
        </p:txBody>
      </p:sp>
      <p:sp>
        <p:nvSpPr>
          <p:cNvPr id="5" name="Content Placeholder 4"/>
          <p:cNvSpPr>
            <a:spLocks noGrp="1"/>
          </p:cNvSpPr>
          <p:nvPr>
            <p:ph sz="quarter" idx="13"/>
          </p:nvPr>
        </p:nvSpPr>
        <p:spPr/>
        <p:txBody>
          <a:bodyPr/>
          <a:lstStyle/>
          <a:p>
            <a:pPr eaLnBrk="1" hangingPunct="1"/>
            <a:r>
              <a:rPr lang="en-US" altLang="en-US" sz="2200" dirty="0"/>
              <a:t>Under current copyright law, eligible works are copyrighted the moment they are created</a:t>
            </a:r>
          </a:p>
          <a:p>
            <a:pPr lvl="1"/>
            <a:r>
              <a:rPr lang="en-US" altLang="en-US" sz="2200" dirty="0"/>
              <a:t>No copyright notice does not mean it’s okay to copy</a:t>
            </a:r>
          </a:p>
          <a:p>
            <a:pPr lvl="1"/>
            <a:r>
              <a:rPr lang="en-US" altLang="en-US" sz="2200" dirty="0"/>
              <a:t>Must contact people before using work</a:t>
            </a:r>
          </a:p>
          <a:p>
            <a:pPr lvl="1"/>
            <a:r>
              <a:rPr lang="en-US" altLang="en-US" sz="2200" dirty="0"/>
              <a:t>That slows down creative re-use</a:t>
            </a:r>
          </a:p>
          <a:p>
            <a:pPr eaLnBrk="1" hangingPunct="1"/>
            <a:r>
              <a:rPr lang="en-US" altLang="en-US" sz="2200" dirty="0"/>
              <a:t>Free Creative Commons license indicates</a:t>
            </a:r>
          </a:p>
          <a:p>
            <a:pPr lvl="1"/>
            <a:r>
              <a:rPr lang="en-US" altLang="en-US" sz="2200" dirty="0"/>
              <a:t>Which kinds of copying are okay</a:t>
            </a:r>
          </a:p>
          <a:p>
            <a:pPr lvl="1"/>
            <a:r>
              <a:rPr lang="en-US" altLang="en-US" sz="2200" dirty="0"/>
              <a:t>Which rights are being retained</a:t>
            </a:r>
          </a:p>
          <a:p>
            <a:pPr eaLnBrk="1" hangingPunct="1"/>
            <a:r>
              <a:rPr lang="en-US" altLang="en-US" sz="2200" dirty="0"/>
              <a:t>Flickr has more than 250 million photos available under Creative Commons licenses</a:t>
            </a:r>
          </a:p>
        </p:txBody>
      </p:sp>
    </p:spTree>
    <p:extLst>
      <p:ext uri="{BB962C8B-B14F-4D97-AF65-F5344CB8AC3E}">
        <p14:creationId xmlns:p14="http://schemas.microsoft.com/office/powerpoint/2010/main" val="1810556963"/>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11449</TotalTime>
  <Words>5101</Words>
  <Application>Microsoft Office PowerPoint</Application>
  <PresentationFormat>On-screen Show (4:3)</PresentationFormat>
  <Paragraphs>670</Paragraphs>
  <Slides>104</Slides>
  <Notes>2</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104</vt:i4>
      </vt:variant>
    </vt:vector>
  </HeadingPairs>
  <TitlesOfParts>
    <vt:vector size="114" baseType="lpstr">
      <vt:lpstr>Arial</vt:lpstr>
      <vt:lpstr>Arial (Headings)</vt:lpstr>
      <vt:lpstr>Noto Sans Symbols</vt:lpstr>
      <vt:lpstr>Segoe UI Symbol</vt:lpstr>
      <vt:lpstr>Symbol</vt:lpstr>
      <vt:lpstr>Times New Roman</vt:lpstr>
      <vt:lpstr>Verdana</vt:lpstr>
      <vt:lpstr>508 Lecture</vt:lpstr>
      <vt:lpstr>1_508 Lecture</vt:lpstr>
      <vt:lpstr>Equation</vt:lpstr>
      <vt:lpstr>Ethics for the Information Age</vt:lpstr>
      <vt:lpstr>Learning Objectives (1 of 2)</vt:lpstr>
      <vt:lpstr>Learning Objectives (2 of 2)</vt:lpstr>
      <vt:lpstr>4.1 Introduction</vt:lpstr>
      <vt:lpstr>Information Technology Changing Intellectual Property Landscape</vt:lpstr>
      <vt:lpstr>Copyright Laws and File Sharing</vt:lpstr>
      <vt:lpstr>4.2 Intellectual Property Rights</vt:lpstr>
      <vt:lpstr>What Is Intellectual Property?</vt:lpstr>
      <vt:lpstr>Property Rights</vt:lpstr>
      <vt:lpstr>Locke’s Notion of Property Rights</vt:lpstr>
      <vt:lpstr>Expanding the Argument to Intellectual Property</vt:lpstr>
      <vt:lpstr>Analogy Is Imperfect</vt:lpstr>
      <vt:lpstr>Benefits of Intellectual Property Protection</vt:lpstr>
      <vt:lpstr>Limits to Intellectual Property Protection</vt:lpstr>
      <vt:lpstr>Prices Fall When Works Become Public Domain</vt:lpstr>
      <vt:lpstr>4.3 Protecting Intellectual Property</vt:lpstr>
      <vt:lpstr>Trade Secret</vt:lpstr>
      <vt:lpstr>Trademark, Service Mark</vt:lpstr>
      <vt:lpstr>Trademarks and Service Marks</vt:lpstr>
      <vt:lpstr>Patent</vt:lpstr>
      <vt:lpstr>Copyright </vt:lpstr>
      <vt:lpstr>Key Court Cases and Legislation</vt:lpstr>
      <vt:lpstr>Copyright Creep (1 of 2)</vt:lpstr>
      <vt:lpstr>Copyright Creep (2 of 2)</vt:lpstr>
      <vt:lpstr>Case Study: Database Guru</vt:lpstr>
      <vt:lpstr>Two alternatives for Rajiv</vt:lpstr>
      <vt:lpstr>Kantian Analysis</vt:lpstr>
      <vt:lpstr>Social Contract Theory Analysis</vt:lpstr>
      <vt:lpstr>Act-Utilitarian Analysis (1 of 4)</vt:lpstr>
      <vt:lpstr>Act-Utilitarian Analysis (2 of 4)</vt:lpstr>
      <vt:lpstr>Act-Utilitarian Analysis (3 of 4)</vt:lpstr>
      <vt:lpstr>Act-Utilitarian Analysis (4 of 4)</vt:lpstr>
      <vt:lpstr>Virtue Ethics Analysis</vt:lpstr>
      <vt:lpstr>Conclusion</vt:lpstr>
      <vt:lpstr>4.4 Fair Use</vt:lpstr>
      <vt:lpstr>Fair Use Concept</vt:lpstr>
      <vt:lpstr>Sony v. Universal City Studios</vt:lpstr>
      <vt:lpstr>Time Shifting</vt:lpstr>
      <vt:lpstr>Digital Recording Technology</vt:lpstr>
      <vt:lpstr>Audio Home Recording Act of 1992</vt:lpstr>
      <vt:lpstr>R I A A v. Diamond Multimedia</vt:lpstr>
      <vt:lpstr>Space Shifting</vt:lpstr>
      <vt:lpstr>Kelly v. Arriba Soft</vt:lpstr>
      <vt:lpstr>Authors Guild v. Google (1 of 3)</vt:lpstr>
      <vt:lpstr>Authors Guild v. Google (2 of 3)</vt:lpstr>
      <vt:lpstr>Authors Guild v. Google (3 of 3)</vt:lpstr>
      <vt:lpstr>Mashups</vt:lpstr>
      <vt:lpstr>4.5 Digital Media</vt:lpstr>
      <vt:lpstr>Digital Rights Management</vt:lpstr>
      <vt:lpstr>Digital Millennium Copyright Act</vt:lpstr>
      <vt:lpstr>Secure Digital Music Initiative</vt:lpstr>
      <vt:lpstr>Sony B M G Music Entertainment Rootkit</vt:lpstr>
      <vt:lpstr>Criticisms of Digital Rights Management</vt:lpstr>
      <vt:lpstr>Online Music Stores Drop Digital Rights Management (1 of 2)</vt:lpstr>
      <vt:lpstr>Online Music Stores Drop Digital Rights Management (2 of 2)</vt:lpstr>
      <vt:lpstr>Microsoft Xbox One</vt:lpstr>
      <vt:lpstr>4.6 Peer-to-Peer Networks and Cyberlockers</vt:lpstr>
      <vt:lpstr>Peer-to-Peer Networks</vt:lpstr>
      <vt:lpstr>Cyberlockers</vt:lpstr>
      <vt:lpstr>Napster</vt:lpstr>
      <vt:lpstr>FastTrack</vt:lpstr>
      <vt:lpstr>R I A A Sued Grokster, Kazaa</vt:lpstr>
      <vt:lpstr>Huge Jury Judgments Reduced</vt:lpstr>
      <vt:lpstr>M G M v. Grokster</vt:lpstr>
      <vt:lpstr>BitTorrent</vt:lpstr>
      <vt:lpstr>Concept Behind BitTorrent</vt:lpstr>
      <vt:lpstr>Legal Action Against the Pirate Bay (1 of 2)</vt:lpstr>
      <vt:lpstr>Legal Action Against the Pirate Bay (2 of 2)</vt:lpstr>
      <vt:lpstr>P R O-I P Act</vt:lpstr>
      <vt:lpstr>Megaupload Shutdown</vt:lpstr>
      <vt:lpstr>Legal Online Access to Entertainment (1 of 2)</vt:lpstr>
      <vt:lpstr>Legal Online Access to Entertainment (2 of 2)</vt:lpstr>
      <vt:lpstr>4.7 Protections for Software</vt:lpstr>
      <vt:lpstr>Software Copyrights</vt:lpstr>
      <vt:lpstr>Violations of Software Copyrights</vt:lpstr>
      <vt:lpstr>Important Court Cases</vt:lpstr>
      <vt:lpstr>Safe Software Development</vt:lpstr>
      <vt:lpstr>Software Patents (1 of 3)</vt:lpstr>
      <vt:lpstr>Software Patents (2 of 3)</vt:lpstr>
      <vt:lpstr>Software Patents (3 of 3)</vt:lpstr>
      <vt:lpstr>Key Differences between Software Copyrights and Software Patents</vt:lpstr>
      <vt:lpstr>Smartphone Patent Wars (1 of 2)</vt:lpstr>
      <vt:lpstr>Smartphone Patent Wars (2 of 2)</vt:lpstr>
      <vt:lpstr>Alice Corporation v. C L S Bank</vt:lpstr>
      <vt:lpstr>4.8 Legitimacy of Intellectual Property Protection for Software</vt:lpstr>
      <vt:lpstr>Do We Have the Right System in Place?</vt:lpstr>
      <vt:lpstr>Rights-Based Analysis</vt:lpstr>
      <vt:lpstr>Argument Why Software Copying Is Bad</vt:lpstr>
      <vt:lpstr>Utilitarian Analysis</vt:lpstr>
      <vt:lpstr>Conclusion </vt:lpstr>
      <vt:lpstr>4.9 Open-Source Software</vt:lpstr>
      <vt:lpstr>Criticisms of Proprietary Software</vt:lpstr>
      <vt:lpstr>Open-Source Definition</vt:lpstr>
      <vt:lpstr>Beneficial Consequences of Open-Source Software</vt:lpstr>
      <vt:lpstr>Examples of Open-Source Software</vt:lpstr>
      <vt:lpstr>G N U Project and Linux</vt:lpstr>
      <vt:lpstr>Impact of Open-Source Software</vt:lpstr>
      <vt:lpstr>4.10 Creative Commons</vt:lpstr>
      <vt:lpstr>Streamlining Creative Re-use</vt:lpstr>
      <vt:lpstr>Creative Commons</vt:lpstr>
      <vt:lpstr>Summary (1 of 3)</vt:lpstr>
      <vt:lpstr>Summary (2 of 3)</vt:lpstr>
      <vt:lpstr>Summary (3 of 3)</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for the Information Age, Eighth Edition, Chapter 4, Intellectual Property</dc:title>
  <dc:subject>SEG-ABSE</dc:subject>
  <dc:creator>Quinn</dc:creator>
  <cp:keywords>Ethics for the Information Age</cp:keywords>
  <cp:lastModifiedBy>Jacoby, Meghan</cp:lastModifiedBy>
  <cp:revision>1305</cp:revision>
  <dcterms:modified xsi:type="dcterms:W3CDTF">2019-02-18T16:44:55Z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